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87" r:id="rId3"/>
    <p:sldId id="288" r:id="rId4"/>
    <p:sldId id="290" r:id="rId5"/>
    <p:sldId id="301" r:id="rId6"/>
    <p:sldId id="302" r:id="rId7"/>
    <p:sldId id="300" r:id="rId8"/>
    <p:sldId id="293" r:id="rId9"/>
    <p:sldId id="294" r:id="rId10"/>
    <p:sldId id="303" r:id="rId11"/>
    <p:sldId id="296" r:id="rId12"/>
    <p:sldId id="304" r:id="rId13"/>
    <p:sldId id="298" r:id="rId14"/>
    <p:sldId id="305" r:id="rId15"/>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0E"/>
    <a:srgbClr val="E0ECBC"/>
    <a:srgbClr val="00833E"/>
    <a:srgbClr val="FFDE81"/>
    <a:srgbClr val="77777A"/>
    <a:srgbClr val="960374"/>
    <a:srgbClr val="961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5" autoAdjust="0"/>
    <p:restoredTop sz="94434" autoAdjust="0"/>
  </p:normalViewPr>
  <p:slideViewPr>
    <p:cSldViewPr snapToGrid="0" snapToObjects="1">
      <p:cViewPr varScale="1">
        <p:scale>
          <a:sx n="74" d="100"/>
          <a:sy n="74" d="100"/>
        </p:scale>
        <p:origin x="1452"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8AB635F7-D455-4533-A72B-3628C6A5EF83}" type="datetimeFigureOut">
              <a:rPr lang="en-US" smtClean="0"/>
              <a:t>9/20/2019</a:t>
            </a:fld>
            <a:endParaRPr lang="en-US"/>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4A1AE663-259C-425D-A56D-6CDFB44A6059}" type="slidenum">
              <a:rPr lang="en-US" smtClean="0"/>
              <a:t>‹#›</a:t>
            </a:fld>
            <a:endParaRPr lang="en-US"/>
          </a:p>
        </p:txBody>
      </p:sp>
    </p:spTree>
    <p:extLst>
      <p:ext uri="{BB962C8B-B14F-4D97-AF65-F5344CB8AC3E}">
        <p14:creationId xmlns:p14="http://schemas.microsoft.com/office/powerpoint/2010/main" val="215400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C93FFFDE-2220-4854-AA6A-AC9B1364DC60}" type="datetimeFigureOut">
              <a:rPr lang="en-US" smtClean="0"/>
              <a:t>9/20/2019</a:t>
            </a:fld>
            <a:endParaRPr lang="en-US"/>
          </a:p>
        </p:txBody>
      </p:sp>
      <p:sp>
        <p:nvSpPr>
          <p:cNvPr id="4" name="Slide Image Placeholder 3"/>
          <p:cNvSpPr>
            <a:spLocks noGrp="1" noRot="1" noChangeAspect="1"/>
          </p:cNvSpPr>
          <p:nvPr>
            <p:ph type="sldImg" idx="2"/>
          </p:nvPr>
        </p:nvSpPr>
        <p:spPr>
          <a:xfrm>
            <a:off x="1169988" y="1243013"/>
            <a:ext cx="447198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5A81311C-B3C3-4230-B508-F7251C42BD9B}" type="slidenum">
              <a:rPr lang="en-US" smtClean="0"/>
              <a:t>‹#›</a:t>
            </a:fld>
            <a:endParaRPr lang="en-US"/>
          </a:p>
        </p:txBody>
      </p:sp>
    </p:spTree>
    <p:extLst>
      <p:ext uri="{BB962C8B-B14F-4D97-AF65-F5344CB8AC3E}">
        <p14:creationId xmlns:p14="http://schemas.microsoft.com/office/powerpoint/2010/main" val="29488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4</a:t>
            </a:fld>
            <a:endParaRPr lang="en-US"/>
          </a:p>
        </p:txBody>
      </p:sp>
    </p:spTree>
    <p:extLst>
      <p:ext uri="{BB962C8B-B14F-4D97-AF65-F5344CB8AC3E}">
        <p14:creationId xmlns:p14="http://schemas.microsoft.com/office/powerpoint/2010/main" val="35340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5</a:t>
            </a:fld>
            <a:endParaRPr lang="en-US"/>
          </a:p>
        </p:txBody>
      </p:sp>
    </p:spTree>
    <p:extLst>
      <p:ext uri="{BB962C8B-B14F-4D97-AF65-F5344CB8AC3E}">
        <p14:creationId xmlns:p14="http://schemas.microsoft.com/office/powerpoint/2010/main" val="207358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6</a:t>
            </a:fld>
            <a:endParaRPr lang="en-US"/>
          </a:p>
        </p:txBody>
      </p:sp>
    </p:spTree>
    <p:extLst>
      <p:ext uri="{BB962C8B-B14F-4D97-AF65-F5344CB8AC3E}">
        <p14:creationId xmlns:p14="http://schemas.microsoft.com/office/powerpoint/2010/main" val="229632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11</a:t>
            </a:fld>
            <a:endParaRPr lang="en-US"/>
          </a:p>
        </p:txBody>
      </p:sp>
    </p:spTree>
    <p:extLst>
      <p:ext uri="{BB962C8B-B14F-4D97-AF65-F5344CB8AC3E}">
        <p14:creationId xmlns:p14="http://schemas.microsoft.com/office/powerpoint/2010/main" val="226490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12</a:t>
            </a:fld>
            <a:endParaRPr lang="en-US"/>
          </a:p>
        </p:txBody>
      </p:sp>
    </p:spTree>
    <p:extLst>
      <p:ext uri="{BB962C8B-B14F-4D97-AF65-F5344CB8AC3E}">
        <p14:creationId xmlns:p14="http://schemas.microsoft.com/office/powerpoint/2010/main" val="222834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13</a:t>
            </a:fld>
            <a:endParaRPr lang="en-US"/>
          </a:p>
        </p:txBody>
      </p:sp>
    </p:spTree>
    <p:extLst>
      <p:ext uri="{BB962C8B-B14F-4D97-AF65-F5344CB8AC3E}">
        <p14:creationId xmlns:p14="http://schemas.microsoft.com/office/powerpoint/2010/main" val="271738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14</a:t>
            </a:fld>
            <a:endParaRPr lang="en-US"/>
          </a:p>
        </p:txBody>
      </p:sp>
    </p:spTree>
    <p:extLst>
      <p:ext uri="{BB962C8B-B14F-4D97-AF65-F5344CB8AC3E}">
        <p14:creationId xmlns:p14="http://schemas.microsoft.com/office/powerpoint/2010/main" val="9624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56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86754"/>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16700830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116840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88544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BF67F-D136-4E46-8350-3BF0FA7AC1A4}" type="datetimeFigureOut">
              <a:rPr lang="en-US" smtClean="0"/>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6CC-F843-8B45-A1E6-4377C5D4332D}" type="slidenum">
              <a:rPr lang="en-US" smtClean="0"/>
              <a:t>‹#›</a:t>
            </a:fld>
            <a:endParaRPr lang="en-US"/>
          </a:p>
        </p:txBody>
      </p:sp>
    </p:spTree>
    <p:extLst>
      <p:ext uri="{BB962C8B-B14F-4D97-AF65-F5344CB8AC3E}">
        <p14:creationId xmlns:p14="http://schemas.microsoft.com/office/powerpoint/2010/main" val="397038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00B050"/>
          </a:solidFill>
          <a:ln>
            <a:solidFill>
              <a:srgbClr val="961E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101600" y="576613"/>
            <a:ext cx="9245600" cy="1470025"/>
          </a:xfrm>
        </p:spPr>
        <p:txBody>
          <a:bodyPr>
            <a:normAutofit/>
          </a:bodyPr>
          <a:lstStyle/>
          <a:p>
            <a:r>
              <a:rPr lang="en-US" sz="4800" b="1" dirty="0">
                <a:solidFill>
                  <a:schemeClr val="bg1"/>
                </a:solidFill>
              </a:rPr>
              <a:t>Facilitator’s Guide</a:t>
            </a:r>
            <a:endParaRPr lang="en-US" sz="4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603" y="2373557"/>
            <a:ext cx="5589022" cy="3718208"/>
          </a:xfrm>
          <a:prstGeom prst="rect">
            <a:avLst/>
          </a:prstGeom>
        </p:spPr>
      </p:pic>
      <p:grpSp>
        <p:nvGrpSpPr>
          <p:cNvPr id="6" name="Group 5"/>
          <p:cNvGrpSpPr/>
          <p:nvPr/>
        </p:nvGrpSpPr>
        <p:grpSpPr>
          <a:xfrm>
            <a:off x="0" y="6113290"/>
            <a:ext cx="9144000" cy="744710"/>
            <a:chOff x="0" y="6113290"/>
            <a:chExt cx="9144000" cy="744710"/>
          </a:xfrm>
        </p:grpSpPr>
        <p:sp>
          <p:nvSpPr>
            <p:cNvPr id="7" name="Rectangle 6"/>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27594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70857" y="2612572"/>
            <a:ext cx="7416800" cy="4115674"/>
          </a:xfrm>
          <a:prstGeom prst="roundRect">
            <a:avLst/>
          </a:prstGeom>
          <a:noFill/>
          <a:ln w="38100">
            <a:solidFill>
              <a:schemeClr val="accent6">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090839" y="3250371"/>
            <a:ext cx="6995886" cy="3477875"/>
          </a:xfrm>
          <a:prstGeom prst="rect">
            <a:avLst/>
          </a:prstGeom>
          <a:noFill/>
        </p:spPr>
        <p:txBody>
          <a:bodyPr wrap="square" rtlCol="0">
            <a:spAutoFit/>
          </a:bodyPr>
          <a:lstStyle/>
          <a:p>
            <a:r>
              <a:rPr lang="en-US" sz="2000" b="1" dirty="0"/>
              <a:t>Case Study 2</a:t>
            </a:r>
            <a:endParaRPr lang="en-US" sz="2000" dirty="0"/>
          </a:p>
          <a:p>
            <a:r>
              <a:rPr lang="en-US" sz="2000" dirty="0"/>
              <a:t>Harsh had been to observation home for about two weeks when this function on Republic day was held. He had been brought to observation home while trying to save his sister from molestation and the molester had got killed. He was finding it difficult to adjust to the environment of the observation home and had been aggressive with other children who had been branding him as a murderer. He even got into scuffle with few of the children there. The CWC members gave example of Harsh to others as to how he had not been adjusting with fellow children and that how all children should behave well and live cordially.</a:t>
            </a:r>
          </a:p>
        </p:txBody>
      </p:sp>
      <p:sp>
        <p:nvSpPr>
          <p:cNvPr id="5" name="Oval 4"/>
          <p:cNvSpPr/>
          <p:nvPr/>
        </p:nvSpPr>
        <p:spPr>
          <a:xfrm>
            <a:off x="3272971" y="1334486"/>
            <a:ext cx="2293257" cy="1915885"/>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577770" y="2092373"/>
            <a:ext cx="1988458" cy="400110"/>
          </a:xfrm>
          <a:prstGeom prst="rect">
            <a:avLst/>
          </a:prstGeom>
          <a:noFill/>
        </p:spPr>
        <p:txBody>
          <a:bodyPr wrap="square" rtlCol="0">
            <a:spAutoFit/>
          </a:bodyPr>
          <a:lstStyle/>
          <a:p>
            <a:r>
              <a:rPr lang="en-US" sz="2000" b="1" dirty="0" smtClean="0">
                <a:solidFill>
                  <a:schemeClr val="bg1"/>
                </a:solidFill>
              </a:rPr>
              <a:t>Giving Example </a:t>
            </a:r>
            <a:endParaRPr lang="en-US" sz="2000" dirty="0">
              <a:solidFill>
                <a:schemeClr val="bg1"/>
              </a:solidFill>
            </a:endParaRPr>
          </a:p>
        </p:txBody>
      </p:sp>
    </p:spTree>
    <p:extLst>
      <p:ext uri="{BB962C8B-B14F-4D97-AF65-F5344CB8AC3E}">
        <p14:creationId xmlns:p14="http://schemas.microsoft.com/office/powerpoint/2010/main" val="4149179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6743"/>
            <a:ext cx="9144000" cy="584775"/>
          </a:xfrm>
          <a:prstGeom prst="rect">
            <a:avLst/>
          </a:prstGeom>
          <a:noFill/>
        </p:spPr>
        <p:txBody>
          <a:bodyPr wrap="square" rtlCol="0">
            <a:spAutoFit/>
          </a:bodyPr>
          <a:lstStyle/>
          <a:p>
            <a:pPr algn="ctr"/>
            <a:r>
              <a:rPr lang="en-US" sz="3200" b="1" dirty="0" smtClean="0">
                <a:solidFill>
                  <a:schemeClr val="bg1"/>
                </a:solidFill>
              </a:rPr>
              <a:t>Asking Questions </a:t>
            </a:r>
            <a:endParaRPr lang="en-US" sz="3200" b="1" dirty="0">
              <a:solidFill>
                <a:schemeClr val="bg1"/>
              </a:solidFill>
            </a:endParaRPr>
          </a:p>
        </p:txBody>
      </p:sp>
      <p:sp>
        <p:nvSpPr>
          <p:cNvPr id="7" name="TextBox 6"/>
          <p:cNvSpPr txBox="1"/>
          <p:nvPr/>
        </p:nvSpPr>
        <p:spPr>
          <a:xfrm>
            <a:off x="1153886" y="1625600"/>
            <a:ext cx="7329714" cy="400110"/>
          </a:xfrm>
          <a:prstGeom prst="rect">
            <a:avLst/>
          </a:prstGeom>
          <a:noFill/>
        </p:spPr>
        <p:txBody>
          <a:bodyPr wrap="square" rtlCol="0">
            <a:spAutoFit/>
          </a:bodyPr>
          <a:lstStyle/>
          <a:p>
            <a:r>
              <a:rPr lang="en-US" sz="2000" dirty="0"/>
              <a:t>Exercise: Identify the type of question from the list given below.</a:t>
            </a:r>
          </a:p>
        </p:txBody>
      </p:sp>
      <p:sp>
        <p:nvSpPr>
          <p:cNvPr id="9" name="Pentagon 8"/>
          <p:cNvSpPr/>
          <p:nvPr/>
        </p:nvSpPr>
        <p:spPr>
          <a:xfrm>
            <a:off x="1153886" y="2120483"/>
            <a:ext cx="7336971"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p:nvPr/>
        </p:nvSpPr>
        <p:spPr>
          <a:xfrm>
            <a:off x="1153886" y="2857920"/>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458686" y="2974034"/>
            <a:ext cx="6516915" cy="369332"/>
          </a:xfrm>
          <a:prstGeom prst="rect">
            <a:avLst/>
          </a:prstGeom>
          <a:noFill/>
        </p:spPr>
        <p:txBody>
          <a:bodyPr wrap="square" rtlCol="0">
            <a:spAutoFit/>
          </a:bodyPr>
          <a:lstStyle/>
          <a:p>
            <a:pPr lvl="0"/>
            <a:r>
              <a:rPr lang="en-GB" dirty="0"/>
              <a:t>Are you getting along with other inmates?</a:t>
            </a:r>
            <a:endParaRPr lang="en-US" dirty="0"/>
          </a:p>
        </p:txBody>
      </p:sp>
      <p:sp>
        <p:nvSpPr>
          <p:cNvPr id="15" name="Pentagon 14"/>
          <p:cNvSpPr/>
          <p:nvPr/>
        </p:nvSpPr>
        <p:spPr>
          <a:xfrm>
            <a:off x="1153886" y="3604287"/>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458686" y="3720401"/>
            <a:ext cx="6516915" cy="369332"/>
          </a:xfrm>
          <a:prstGeom prst="rect">
            <a:avLst/>
          </a:prstGeom>
          <a:noFill/>
        </p:spPr>
        <p:txBody>
          <a:bodyPr wrap="square" rtlCol="0">
            <a:spAutoFit/>
          </a:bodyPr>
          <a:lstStyle/>
          <a:p>
            <a:pPr lvl="0"/>
            <a:r>
              <a:rPr lang="en-GB" dirty="0"/>
              <a:t>What are the challenges that you are facing here?</a:t>
            </a:r>
            <a:endParaRPr lang="en-US" dirty="0"/>
          </a:p>
        </p:txBody>
      </p:sp>
      <p:sp>
        <p:nvSpPr>
          <p:cNvPr id="17" name="Pentagon 16"/>
          <p:cNvSpPr/>
          <p:nvPr/>
        </p:nvSpPr>
        <p:spPr>
          <a:xfrm>
            <a:off x="1153886" y="4325595"/>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458686" y="4441709"/>
            <a:ext cx="6516915" cy="369332"/>
          </a:xfrm>
          <a:prstGeom prst="rect">
            <a:avLst/>
          </a:prstGeom>
          <a:noFill/>
        </p:spPr>
        <p:txBody>
          <a:bodyPr wrap="square" rtlCol="0">
            <a:spAutoFit/>
          </a:bodyPr>
          <a:lstStyle/>
          <a:p>
            <a:pPr lvl="0"/>
            <a:r>
              <a:rPr lang="en-GB" dirty="0"/>
              <a:t>What activities are you undertaking as part of community service?</a:t>
            </a:r>
            <a:endParaRPr lang="en-US" dirty="0"/>
          </a:p>
        </p:txBody>
      </p:sp>
      <p:sp>
        <p:nvSpPr>
          <p:cNvPr id="19" name="Pentagon 18"/>
          <p:cNvSpPr/>
          <p:nvPr/>
        </p:nvSpPr>
        <p:spPr>
          <a:xfrm>
            <a:off x="1153886" y="5073694"/>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458686" y="5189808"/>
            <a:ext cx="6516915" cy="369332"/>
          </a:xfrm>
          <a:prstGeom prst="rect">
            <a:avLst/>
          </a:prstGeom>
          <a:noFill/>
        </p:spPr>
        <p:txBody>
          <a:bodyPr wrap="square" rtlCol="0">
            <a:spAutoFit/>
          </a:bodyPr>
          <a:lstStyle/>
          <a:p>
            <a:pPr lvl="0"/>
            <a:r>
              <a:rPr lang="en-GB" dirty="0"/>
              <a:t>Do you participate in community service?</a:t>
            </a:r>
            <a:endParaRPr lang="en-US" dirty="0"/>
          </a:p>
        </p:txBody>
      </p:sp>
      <p:sp>
        <p:nvSpPr>
          <p:cNvPr id="21" name="Pentagon 20"/>
          <p:cNvSpPr/>
          <p:nvPr/>
        </p:nvSpPr>
        <p:spPr>
          <a:xfrm>
            <a:off x="1153886" y="5796170"/>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458686" y="5912284"/>
            <a:ext cx="6516915" cy="369332"/>
          </a:xfrm>
          <a:prstGeom prst="rect">
            <a:avLst/>
          </a:prstGeom>
          <a:noFill/>
        </p:spPr>
        <p:txBody>
          <a:bodyPr wrap="square" rtlCol="0">
            <a:spAutoFit/>
          </a:bodyPr>
          <a:lstStyle/>
          <a:p>
            <a:pPr lvl="0"/>
            <a:r>
              <a:rPr lang="en-GB" dirty="0"/>
              <a:t>How do you spend your time here?</a:t>
            </a:r>
            <a:endParaRPr lang="en-US" dirty="0"/>
          </a:p>
        </p:txBody>
      </p:sp>
      <p:sp>
        <p:nvSpPr>
          <p:cNvPr id="23" name="TextBox 22"/>
          <p:cNvSpPr txBox="1"/>
          <p:nvPr/>
        </p:nvSpPr>
        <p:spPr>
          <a:xfrm>
            <a:off x="885372" y="2045115"/>
            <a:ext cx="275771"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1</a:t>
            </a:r>
            <a:endParaRPr lang="en-US" sz="4800" b="1" dirty="0">
              <a:solidFill>
                <a:schemeClr val="accent3">
                  <a:lumMod val="50000"/>
                </a:schemeClr>
              </a:solidFill>
              <a:latin typeface="B Bharati GopikaTwo" pitchFamily="2" charset="0"/>
            </a:endParaRPr>
          </a:p>
        </p:txBody>
      </p:sp>
      <p:sp>
        <p:nvSpPr>
          <p:cNvPr id="24" name="TextBox 23"/>
          <p:cNvSpPr txBox="1"/>
          <p:nvPr/>
        </p:nvSpPr>
        <p:spPr>
          <a:xfrm>
            <a:off x="885372" y="2768317"/>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2</a:t>
            </a:r>
            <a:endParaRPr lang="en-US" sz="4800" b="1" dirty="0">
              <a:solidFill>
                <a:schemeClr val="accent3">
                  <a:lumMod val="50000"/>
                </a:schemeClr>
              </a:solidFill>
              <a:latin typeface="B Bharati GopikaTwo" pitchFamily="2" charset="0"/>
            </a:endParaRPr>
          </a:p>
        </p:txBody>
      </p:sp>
      <p:sp>
        <p:nvSpPr>
          <p:cNvPr id="25" name="TextBox 24"/>
          <p:cNvSpPr txBox="1"/>
          <p:nvPr/>
        </p:nvSpPr>
        <p:spPr>
          <a:xfrm>
            <a:off x="885372" y="3588509"/>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3</a:t>
            </a:r>
            <a:endParaRPr lang="en-US" sz="4800" b="1" dirty="0">
              <a:solidFill>
                <a:schemeClr val="accent3">
                  <a:lumMod val="50000"/>
                </a:schemeClr>
              </a:solidFill>
              <a:latin typeface="B Bharati GopikaTwo" pitchFamily="2" charset="0"/>
            </a:endParaRPr>
          </a:p>
        </p:txBody>
      </p:sp>
      <p:sp>
        <p:nvSpPr>
          <p:cNvPr id="28" name="TextBox 27"/>
          <p:cNvSpPr txBox="1"/>
          <p:nvPr/>
        </p:nvSpPr>
        <p:spPr>
          <a:xfrm>
            <a:off x="885372" y="4338877"/>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4</a:t>
            </a:r>
            <a:endParaRPr lang="en-US" sz="4800" b="1" dirty="0">
              <a:solidFill>
                <a:schemeClr val="accent3">
                  <a:lumMod val="50000"/>
                </a:schemeClr>
              </a:solidFill>
              <a:latin typeface="B Bharati GopikaTwo" pitchFamily="2" charset="0"/>
            </a:endParaRPr>
          </a:p>
        </p:txBody>
      </p:sp>
      <p:sp>
        <p:nvSpPr>
          <p:cNvPr id="29" name="TextBox 28"/>
          <p:cNvSpPr txBox="1"/>
          <p:nvPr/>
        </p:nvSpPr>
        <p:spPr>
          <a:xfrm>
            <a:off x="885372" y="5070789"/>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5</a:t>
            </a:r>
            <a:endParaRPr lang="en-US" sz="4800" b="1" dirty="0">
              <a:solidFill>
                <a:schemeClr val="accent3">
                  <a:lumMod val="50000"/>
                </a:schemeClr>
              </a:solidFill>
              <a:latin typeface="B Bharati GopikaTwo" pitchFamily="2" charset="0"/>
            </a:endParaRPr>
          </a:p>
        </p:txBody>
      </p:sp>
      <p:sp>
        <p:nvSpPr>
          <p:cNvPr id="30" name="TextBox 29"/>
          <p:cNvSpPr txBox="1"/>
          <p:nvPr/>
        </p:nvSpPr>
        <p:spPr>
          <a:xfrm>
            <a:off x="885372" y="5780424"/>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6</a:t>
            </a:r>
            <a:endParaRPr lang="en-US" sz="4800" b="1" dirty="0">
              <a:solidFill>
                <a:schemeClr val="accent3">
                  <a:lumMod val="50000"/>
                </a:schemeClr>
              </a:solidFill>
              <a:latin typeface="B Bharati GopikaTwo" pitchFamily="2" charset="0"/>
            </a:endParaRPr>
          </a:p>
        </p:txBody>
      </p:sp>
      <p:sp>
        <p:nvSpPr>
          <p:cNvPr id="26" name="TextBox 25"/>
          <p:cNvSpPr txBox="1"/>
          <p:nvPr/>
        </p:nvSpPr>
        <p:spPr>
          <a:xfrm>
            <a:off x="1458686" y="2283992"/>
            <a:ext cx="7032171" cy="369332"/>
          </a:xfrm>
          <a:prstGeom prst="rect">
            <a:avLst/>
          </a:prstGeom>
          <a:noFill/>
        </p:spPr>
        <p:txBody>
          <a:bodyPr wrap="square" rtlCol="0">
            <a:spAutoFit/>
          </a:bodyPr>
          <a:lstStyle/>
          <a:p>
            <a:pPr lvl="0"/>
            <a:r>
              <a:rPr lang="en-GB" dirty="0"/>
              <a:t>Do you know that it is important to follow rules of the observation home?</a:t>
            </a:r>
            <a:endParaRPr lang="en-US" dirty="0"/>
          </a:p>
        </p:txBody>
      </p:sp>
    </p:spTree>
    <p:extLst>
      <p:ext uri="{BB962C8B-B14F-4D97-AF65-F5344CB8AC3E}">
        <p14:creationId xmlns:p14="http://schemas.microsoft.com/office/powerpoint/2010/main" val="39506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6743"/>
            <a:ext cx="9144000" cy="584775"/>
          </a:xfrm>
          <a:prstGeom prst="rect">
            <a:avLst/>
          </a:prstGeom>
          <a:noFill/>
        </p:spPr>
        <p:txBody>
          <a:bodyPr wrap="square" rtlCol="0">
            <a:spAutoFit/>
          </a:bodyPr>
          <a:lstStyle/>
          <a:p>
            <a:pPr algn="ctr"/>
            <a:r>
              <a:rPr lang="en-US" sz="3200" b="1" dirty="0">
                <a:solidFill>
                  <a:schemeClr val="bg1"/>
                </a:solidFill>
              </a:rPr>
              <a:t>Asking Questions </a:t>
            </a:r>
          </a:p>
        </p:txBody>
      </p:sp>
      <p:sp>
        <p:nvSpPr>
          <p:cNvPr id="9" name="Pentagon 8"/>
          <p:cNvSpPr/>
          <p:nvPr/>
        </p:nvSpPr>
        <p:spPr>
          <a:xfrm>
            <a:off x="1153886" y="1914418"/>
            <a:ext cx="7068457" cy="841101"/>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p:nvPr/>
        </p:nvSpPr>
        <p:spPr>
          <a:xfrm>
            <a:off x="1153886" y="2857920"/>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458686" y="2974034"/>
            <a:ext cx="6516915" cy="369332"/>
          </a:xfrm>
          <a:prstGeom prst="rect">
            <a:avLst/>
          </a:prstGeom>
          <a:noFill/>
        </p:spPr>
        <p:txBody>
          <a:bodyPr wrap="square" rtlCol="0">
            <a:spAutoFit/>
          </a:bodyPr>
          <a:lstStyle/>
          <a:p>
            <a:pPr lvl="0"/>
            <a:r>
              <a:rPr lang="en-GB" dirty="0"/>
              <a:t>Is it OK to ask too many questions in one go?</a:t>
            </a:r>
            <a:endParaRPr lang="en-US" dirty="0"/>
          </a:p>
        </p:txBody>
      </p:sp>
      <p:sp>
        <p:nvSpPr>
          <p:cNvPr id="15" name="Pentagon 14"/>
          <p:cNvSpPr/>
          <p:nvPr/>
        </p:nvSpPr>
        <p:spPr>
          <a:xfrm>
            <a:off x="1153886" y="3604287"/>
            <a:ext cx="7068457" cy="635836"/>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458686" y="3720401"/>
            <a:ext cx="6516915" cy="369332"/>
          </a:xfrm>
          <a:prstGeom prst="rect">
            <a:avLst/>
          </a:prstGeom>
          <a:noFill/>
        </p:spPr>
        <p:txBody>
          <a:bodyPr wrap="square" rtlCol="0">
            <a:spAutoFit/>
          </a:bodyPr>
          <a:lstStyle/>
          <a:p>
            <a:pPr lvl="0"/>
            <a:r>
              <a:rPr lang="en-GB" dirty="0"/>
              <a:t>Is it alright to wait for the answer after asking the question?</a:t>
            </a:r>
            <a:endParaRPr lang="en-US" dirty="0"/>
          </a:p>
        </p:txBody>
      </p:sp>
      <p:sp>
        <p:nvSpPr>
          <p:cNvPr id="17" name="Pentagon 16"/>
          <p:cNvSpPr/>
          <p:nvPr/>
        </p:nvSpPr>
        <p:spPr>
          <a:xfrm>
            <a:off x="1153886" y="4325594"/>
            <a:ext cx="7068457" cy="993381"/>
          </a:xfrm>
          <a:prstGeom prst="homePlat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458686" y="4441709"/>
            <a:ext cx="6516915" cy="646331"/>
          </a:xfrm>
          <a:prstGeom prst="rect">
            <a:avLst/>
          </a:prstGeom>
          <a:noFill/>
        </p:spPr>
        <p:txBody>
          <a:bodyPr wrap="square" rtlCol="0">
            <a:spAutoFit/>
          </a:bodyPr>
          <a:lstStyle/>
          <a:p>
            <a:pPr lvl="0"/>
            <a:r>
              <a:rPr lang="en-GB" dirty="0"/>
              <a:t>If a particular question has not been understood, should it be repeated in same manner or should it be asked differently?</a:t>
            </a:r>
            <a:endParaRPr lang="en-US" dirty="0"/>
          </a:p>
        </p:txBody>
      </p:sp>
      <p:sp>
        <p:nvSpPr>
          <p:cNvPr id="23" name="TextBox 22"/>
          <p:cNvSpPr txBox="1"/>
          <p:nvPr/>
        </p:nvSpPr>
        <p:spPr>
          <a:xfrm>
            <a:off x="885372" y="2045115"/>
            <a:ext cx="275771"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1</a:t>
            </a:r>
            <a:endParaRPr lang="en-US" sz="4800" b="1" dirty="0">
              <a:solidFill>
                <a:schemeClr val="accent3">
                  <a:lumMod val="50000"/>
                </a:schemeClr>
              </a:solidFill>
              <a:latin typeface="B Bharati GopikaTwo" pitchFamily="2" charset="0"/>
            </a:endParaRPr>
          </a:p>
        </p:txBody>
      </p:sp>
      <p:sp>
        <p:nvSpPr>
          <p:cNvPr id="24" name="TextBox 23"/>
          <p:cNvSpPr txBox="1"/>
          <p:nvPr/>
        </p:nvSpPr>
        <p:spPr>
          <a:xfrm>
            <a:off x="885372" y="2768317"/>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2</a:t>
            </a:r>
            <a:endParaRPr lang="en-US" sz="4800" b="1" dirty="0">
              <a:solidFill>
                <a:schemeClr val="accent3">
                  <a:lumMod val="50000"/>
                </a:schemeClr>
              </a:solidFill>
              <a:latin typeface="B Bharati GopikaTwo" pitchFamily="2" charset="0"/>
            </a:endParaRPr>
          </a:p>
        </p:txBody>
      </p:sp>
      <p:sp>
        <p:nvSpPr>
          <p:cNvPr id="25" name="TextBox 24"/>
          <p:cNvSpPr txBox="1"/>
          <p:nvPr/>
        </p:nvSpPr>
        <p:spPr>
          <a:xfrm>
            <a:off x="885372" y="3588509"/>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3</a:t>
            </a:r>
            <a:endParaRPr lang="en-US" sz="4800" b="1" dirty="0">
              <a:solidFill>
                <a:schemeClr val="accent3">
                  <a:lumMod val="50000"/>
                </a:schemeClr>
              </a:solidFill>
              <a:latin typeface="B Bharati GopikaTwo" pitchFamily="2" charset="0"/>
            </a:endParaRPr>
          </a:p>
        </p:txBody>
      </p:sp>
      <p:sp>
        <p:nvSpPr>
          <p:cNvPr id="28" name="TextBox 27"/>
          <p:cNvSpPr txBox="1"/>
          <p:nvPr/>
        </p:nvSpPr>
        <p:spPr>
          <a:xfrm>
            <a:off x="885372" y="4338877"/>
            <a:ext cx="239486" cy="830997"/>
          </a:xfrm>
          <a:prstGeom prst="rect">
            <a:avLst/>
          </a:prstGeom>
          <a:noFill/>
        </p:spPr>
        <p:txBody>
          <a:bodyPr wrap="square" rtlCol="0">
            <a:spAutoFit/>
          </a:bodyPr>
          <a:lstStyle/>
          <a:p>
            <a:r>
              <a:rPr lang="en-US" sz="4800" b="1" dirty="0" smtClean="0">
                <a:solidFill>
                  <a:schemeClr val="accent3">
                    <a:lumMod val="50000"/>
                  </a:schemeClr>
                </a:solidFill>
                <a:latin typeface="B Bharati GopikaTwo" pitchFamily="2" charset="0"/>
              </a:rPr>
              <a:t>4</a:t>
            </a:r>
            <a:endParaRPr lang="en-US" sz="4800" b="1" dirty="0">
              <a:solidFill>
                <a:schemeClr val="accent3">
                  <a:lumMod val="50000"/>
                </a:schemeClr>
              </a:solidFill>
              <a:latin typeface="B Bharati GopikaTwo" pitchFamily="2" charset="0"/>
            </a:endParaRPr>
          </a:p>
        </p:txBody>
      </p:sp>
      <p:sp>
        <p:nvSpPr>
          <p:cNvPr id="26" name="TextBox 25"/>
          <p:cNvSpPr txBox="1"/>
          <p:nvPr/>
        </p:nvSpPr>
        <p:spPr>
          <a:xfrm>
            <a:off x="1458686" y="2077928"/>
            <a:ext cx="6516915" cy="646331"/>
          </a:xfrm>
          <a:prstGeom prst="rect">
            <a:avLst/>
          </a:prstGeom>
          <a:noFill/>
        </p:spPr>
        <p:txBody>
          <a:bodyPr wrap="square" rtlCol="0">
            <a:spAutoFit/>
          </a:bodyPr>
          <a:lstStyle/>
          <a:p>
            <a:pPr lvl="0"/>
            <a:r>
              <a:rPr lang="en-GB" dirty="0"/>
              <a:t>While asking questions, is it alright to use such words which people cannot understand?</a:t>
            </a:r>
            <a:endParaRPr lang="en-US" dirty="0"/>
          </a:p>
        </p:txBody>
      </p:sp>
    </p:spTree>
    <p:extLst>
      <p:ext uri="{BB962C8B-B14F-4D97-AF65-F5344CB8AC3E}">
        <p14:creationId xmlns:p14="http://schemas.microsoft.com/office/powerpoint/2010/main" val="123286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6743"/>
            <a:ext cx="9144000" cy="584775"/>
          </a:xfrm>
          <a:prstGeom prst="rect">
            <a:avLst/>
          </a:prstGeom>
          <a:noFill/>
        </p:spPr>
        <p:txBody>
          <a:bodyPr wrap="square" rtlCol="0">
            <a:spAutoFit/>
          </a:bodyPr>
          <a:lstStyle/>
          <a:p>
            <a:pPr algn="ctr"/>
            <a:r>
              <a:rPr lang="en-US" sz="3200" b="1" dirty="0" smtClean="0">
                <a:solidFill>
                  <a:schemeClr val="bg1"/>
                </a:solidFill>
              </a:rPr>
              <a:t>Listening </a:t>
            </a:r>
            <a:endParaRPr lang="en-US" sz="3200" b="1" dirty="0">
              <a:solidFill>
                <a:schemeClr val="bg1"/>
              </a:solidFill>
            </a:endParaRPr>
          </a:p>
        </p:txBody>
      </p:sp>
      <p:sp>
        <p:nvSpPr>
          <p:cNvPr id="3" name="Rectangle 2"/>
          <p:cNvSpPr/>
          <p:nvPr/>
        </p:nvSpPr>
        <p:spPr>
          <a:xfrm>
            <a:off x="841829" y="1625600"/>
            <a:ext cx="7634514" cy="4066862"/>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159099" y="1957589"/>
            <a:ext cx="6967470" cy="347787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Listening is an important skill for effective communication </a:t>
            </a:r>
          </a:p>
          <a:p>
            <a:pPr marL="342900" lvl="0" indent="-342900">
              <a:buFont typeface="Arial" panose="020B0604020202020204" pitchFamily="34" charset="0"/>
              <a:buChar char="•"/>
            </a:pPr>
            <a:r>
              <a:rPr lang="en-US" sz="2000" dirty="0"/>
              <a:t>In order to make people open up and have proper communication, encourage people to give their opinions and ask questions.</a:t>
            </a:r>
          </a:p>
          <a:p>
            <a:pPr marL="342900" lvl="0" indent="-342900">
              <a:buFont typeface="Arial" panose="020B0604020202020204" pitchFamily="34" charset="0"/>
              <a:buChar char="•"/>
            </a:pPr>
            <a:r>
              <a:rPr lang="en-US" sz="2000" dirty="0"/>
              <a:t>It is important to give relevant and contextual examples</a:t>
            </a:r>
          </a:p>
          <a:p>
            <a:pPr marL="342900" lvl="0" indent="-342900">
              <a:buFont typeface="Arial" panose="020B0604020202020204" pitchFamily="34" charset="0"/>
              <a:buChar char="•"/>
            </a:pPr>
            <a:r>
              <a:rPr lang="en-US" sz="2000" dirty="0"/>
              <a:t>Messages should be simple and short. In-between long conversations, summarizing helps to understand the message better.</a:t>
            </a:r>
          </a:p>
          <a:p>
            <a:pPr marL="342900" lvl="0" indent="-342900">
              <a:buFont typeface="Arial" panose="020B0604020202020204" pitchFamily="34" charset="0"/>
              <a:buChar char="•"/>
            </a:pPr>
            <a:r>
              <a:rPr lang="en-US" sz="2000" dirty="0"/>
              <a:t>Communication is not only giving information, but it is also motivating people, praising them, making emotional connects, asking right questions.</a:t>
            </a:r>
          </a:p>
        </p:txBody>
      </p:sp>
    </p:spTree>
    <p:extLst>
      <p:ext uri="{BB962C8B-B14F-4D97-AF65-F5344CB8AC3E}">
        <p14:creationId xmlns:p14="http://schemas.microsoft.com/office/powerpoint/2010/main" val="3672514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6743"/>
            <a:ext cx="9144000" cy="584775"/>
          </a:xfrm>
          <a:prstGeom prst="rect">
            <a:avLst/>
          </a:prstGeom>
          <a:noFill/>
        </p:spPr>
        <p:txBody>
          <a:bodyPr wrap="square" rtlCol="0">
            <a:spAutoFit/>
          </a:bodyPr>
          <a:lstStyle/>
          <a:p>
            <a:pPr algn="ctr"/>
            <a:r>
              <a:rPr lang="en-US" sz="3200" b="1" dirty="0" smtClean="0">
                <a:solidFill>
                  <a:schemeClr val="bg1"/>
                </a:solidFill>
              </a:rPr>
              <a:t>Summery </a:t>
            </a:r>
            <a:endParaRPr lang="en-US" sz="3200" dirty="0">
              <a:solidFill>
                <a:schemeClr val="bg1"/>
              </a:solidFill>
            </a:endParaRPr>
          </a:p>
        </p:txBody>
      </p:sp>
      <p:sp>
        <p:nvSpPr>
          <p:cNvPr id="3" name="Rectangle 2"/>
          <p:cNvSpPr/>
          <p:nvPr/>
        </p:nvSpPr>
        <p:spPr>
          <a:xfrm>
            <a:off x="841829" y="1625600"/>
            <a:ext cx="7634514" cy="4633532"/>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940158" y="1957589"/>
            <a:ext cx="7536185" cy="4093428"/>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Give due respect to the person </a:t>
            </a:r>
          </a:p>
          <a:p>
            <a:pPr marL="342900" lvl="0" indent="-342900">
              <a:buFont typeface="Arial" panose="020B0604020202020204" pitchFamily="34" charset="0"/>
              <a:buChar char="•"/>
            </a:pPr>
            <a:r>
              <a:rPr lang="en-US" sz="2000" dirty="0"/>
              <a:t>Give correct and complete information</a:t>
            </a:r>
          </a:p>
          <a:p>
            <a:pPr marL="342900" lvl="0" indent="-342900">
              <a:buFont typeface="Arial" panose="020B0604020202020204" pitchFamily="34" charset="0"/>
              <a:buChar char="•"/>
            </a:pPr>
            <a:r>
              <a:rPr lang="en-US" sz="2000" dirty="0"/>
              <a:t>Be sensitive to people’s need, timings and convenience</a:t>
            </a:r>
          </a:p>
          <a:p>
            <a:pPr marL="342900" lvl="0" indent="-342900">
              <a:buFont typeface="Arial" panose="020B0604020202020204" pitchFamily="34" charset="0"/>
              <a:buChar char="•"/>
            </a:pPr>
            <a:r>
              <a:rPr lang="en-US" sz="2000" dirty="0"/>
              <a:t>Maintain confidentiality</a:t>
            </a:r>
          </a:p>
          <a:p>
            <a:pPr marL="342900" lvl="0" indent="-342900">
              <a:buFont typeface="Arial" panose="020B0604020202020204" pitchFamily="34" charset="0"/>
              <a:buChar char="•"/>
            </a:pPr>
            <a:r>
              <a:rPr lang="en-US" sz="2000" dirty="0"/>
              <a:t>Remain positive. Accept people, as they are. Do not try to point out their shortcomings</a:t>
            </a:r>
          </a:p>
          <a:p>
            <a:pPr marL="342900" lvl="0" indent="-342900">
              <a:buFont typeface="Arial" panose="020B0604020202020204" pitchFamily="34" charset="0"/>
              <a:buChar char="•"/>
            </a:pPr>
            <a:r>
              <a:rPr lang="en-US" sz="2000" dirty="0"/>
              <a:t>Do not form opinions or be judgmental</a:t>
            </a:r>
          </a:p>
          <a:p>
            <a:pPr marL="342900" lvl="0" indent="-342900">
              <a:buFont typeface="Arial" panose="020B0604020202020204" pitchFamily="34" charset="0"/>
              <a:buChar char="•"/>
            </a:pPr>
            <a:r>
              <a:rPr lang="en-US" sz="2000" dirty="0"/>
              <a:t>Remain calm and maintain balanced attitude</a:t>
            </a:r>
          </a:p>
          <a:p>
            <a:pPr marL="342900" lvl="0" indent="-342900">
              <a:buFont typeface="Arial" panose="020B0604020202020204" pitchFamily="34" charset="0"/>
              <a:buChar char="•"/>
            </a:pPr>
            <a:r>
              <a:rPr lang="en-US" sz="2000" dirty="0"/>
              <a:t>Maintain relationships</a:t>
            </a:r>
          </a:p>
          <a:p>
            <a:pPr marL="342900" lvl="0" indent="-342900">
              <a:buFont typeface="Arial" panose="020B0604020202020204" pitchFamily="34" charset="0"/>
              <a:buChar char="•"/>
            </a:pPr>
            <a:r>
              <a:rPr lang="en-US" sz="2000" dirty="0"/>
              <a:t>It is important to give correct and complete information at the right time. Incase information is not known, accept the fact that you need to update yourself</a:t>
            </a:r>
          </a:p>
          <a:p>
            <a:pPr marL="342900" lvl="0" indent="-342900">
              <a:buFont typeface="Arial" panose="020B0604020202020204" pitchFamily="34" charset="0"/>
              <a:buChar char="•"/>
            </a:pPr>
            <a:r>
              <a:rPr lang="en-US" sz="2000" dirty="0"/>
              <a:t>Encourage people to ask questions and to make their point of </a:t>
            </a:r>
            <a:r>
              <a:rPr lang="en-US" sz="2000" dirty="0" smtClean="0"/>
              <a:t>view</a:t>
            </a:r>
            <a:endParaRPr lang="en-US" sz="2000" dirty="0"/>
          </a:p>
        </p:txBody>
      </p:sp>
    </p:spTree>
    <p:extLst>
      <p:ext uri="{BB962C8B-B14F-4D97-AF65-F5344CB8AC3E}">
        <p14:creationId xmlns:p14="http://schemas.microsoft.com/office/powerpoint/2010/main" val="281958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954107"/>
          </a:xfrm>
          <a:prstGeom prst="rect">
            <a:avLst/>
          </a:prstGeom>
          <a:noFill/>
        </p:spPr>
        <p:txBody>
          <a:bodyPr wrap="square" rtlCol="0">
            <a:spAutoFit/>
          </a:bodyPr>
          <a:lstStyle/>
          <a:p>
            <a:pPr algn="ctr"/>
            <a:r>
              <a:rPr lang="en-US" sz="2800" b="1" dirty="0" smtClean="0">
                <a:solidFill>
                  <a:schemeClr val="bg1"/>
                </a:solidFill>
              </a:rPr>
              <a:t>Creating positive learning and environment (Role of facilitator) </a:t>
            </a:r>
            <a:endParaRPr lang="en-US" sz="2800" dirty="0">
              <a:solidFill>
                <a:schemeClr val="bg1"/>
              </a:solidFill>
            </a:endParaRPr>
          </a:p>
        </p:txBody>
      </p:sp>
      <p:sp>
        <p:nvSpPr>
          <p:cNvPr id="4" name="Rounded Rectangle 3"/>
          <p:cNvSpPr/>
          <p:nvPr/>
        </p:nvSpPr>
        <p:spPr>
          <a:xfrm>
            <a:off x="787409" y="1625601"/>
            <a:ext cx="7721592" cy="725714"/>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787410" y="2474688"/>
            <a:ext cx="7721592" cy="725714"/>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87409" y="3323775"/>
            <a:ext cx="7721593" cy="725714"/>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87409" y="4170502"/>
            <a:ext cx="7721593" cy="725714"/>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87409" y="5005074"/>
            <a:ext cx="7721593" cy="725714"/>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994942" y="1819636"/>
            <a:ext cx="7260416" cy="400110"/>
          </a:xfrm>
          <a:prstGeom prst="rect">
            <a:avLst/>
          </a:prstGeom>
          <a:noFill/>
        </p:spPr>
        <p:txBody>
          <a:bodyPr wrap="square" rtlCol="0">
            <a:spAutoFit/>
          </a:bodyPr>
          <a:lstStyle/>
          <a:p>
            <a:r>
              <a:rPr lang="en-US" sz="2000" dirty="0" smtClean="0"/>
              <a:t>Continuously kept encouraging the participants to try new options    </a:t>
            </a:r>
            <a:endParaRPr lang="en-US" sz="2000" dirty="0"/>
          </a:p>
        </p:txBody>
      </p:sp>
      <p:sp>
        <p:nvSpPr>
          <p:cNvPr id="18" name="TextBox 17"/>
          <p:cNvSpPr txBox="1"/>
          <p:nvPr/>
        </p:nvSpPr>
        <p:spPr>
          <a:xfrm>
            <a:off x="994942" y="2421058"/>
            <a:ext cx="6667988" cy="707886"/>
          </a:xfrm>
          <a:prstGeom prst="rect">
            <a:avLst/>
          </a:prstGeom>
          <a:noFill/>
        </p:spPr>
        <p:txBody>
          <a:bodyPr wrap="square" rtlCol="0">
            <a:spAutoFit/>
          </a:bodyPr>
          <a:lstStyle/>
          <a:p>
            <a:pPr>
              <a:lnSpc>
                <a:spcPct val="200000"/>
              </a:lnSpc>
            </a:pPr>
            <a:r>
              <a:rPr lang="en-US" sz="2000" dirty="0" smtClean="0"/>
              <a:t>Kept the participants interested in the exercise  </a:t>
            </a:r>
            <a:endParaRPr lang="en-US" sz="2000" dirty="0"/>
          </a:p>
        </p:txBody>
      </p:sp>
      <p:sp>
        <p:nvSpPr>
          <p:cNvPr id="19" name="TextBox 18"/>
          <p:cNvSpPr txBox="1"/>
          <p:nvPr/>
        </p:nvSpPr>
        <p:spPr>
          <a:xfrm>
            <a:off x="787410" y="3228940"/>
            <a:ext cx="6656579" cy="707886"/>
          </a:xfrm>
          <a:prstGeom prst="rect">
            <a:avLst/>
          </a:prstGeom>
          <a:noFill/>
        </p:spPr>
        <p:txBody>
          <a:bodyPr wrap="square" rtlCol="0">
            <a:spAutoFit/>
          </a:bodyPr>
          <a:lstStyle/>
          <a:p>
            <a:pPr>
              <a:lnSpc>
                <a:spcPct val="200000"/>
              </a:lnSpc>
            </a:pPr>
            <a:r>
              <a:rPr lang="en-US" sz="2000" dirty="0" smtClean="0"/>
              <a:t>Did not give answers or show them how to divide the square </a:t>
            </a:r>
            <a:endParaRPr lang="en-US" sz="2000" dirty="0"/>
          </a:p>
        </p:txBody>
      </p:sp>
      <p:sp>
        <p:nvSpPr>
          <p:cNvPr id="20" name="TextBox 19"/>
          <p:cNvSpPr txBox="1"/>
          <p:nvPr/>
        </p:nvSpPr>
        <p:spPr>
          <a:xfrm>
            <a:off x="939810" y="4119092"/>
            <a:ext cx="7032213" cy="707886"/>
          </a:xfrm>
          <a:prstGeom prst="rect">
            <a:avLst/>
          </a:prstGeom>
          <a:noFill/>
        </p:spPr>
        <p:txBody>
          <a:bodyPr wrap="square" rtlCol="0">
            <a:spAutoFit/>
          </a:bodyPr>
          <a:lstStyle/>
          <a:p>
            <a:pPr>
              <a:lnSpc>
                <a:spcPct val="200000"/>
              </a:lnSpc>
            </a:pPr>
            <a:r>
              <a:rPr lang="en-US" sz="2000" dirty="0" smtClean="0"/>
              <a:t>Helped the creating an interesting and interaction environment </a:t>
            </a:r>
            <a:endParaRPr lang="en-US" sz="2000" dirty="0"/>
          </a:p>
        </p:txBody>
      </p:sp>
      <p:sp>
        <p:nvSpPr>
          <p:cNvPr id="21" name="TextBox 20"/>
          <p:cNvSpPr txBox="1"/>
          <p:nvPr/>
        </p:nvSpPr>
        <p:spPr>
          <a:xfrm>
            <a:off x="994943" y="4903490"/>
            <a:ext cx="6667988" cy="707886"/>
          </a:xfrm>
          <a:prstGeom prst="rect">
            <a:avLst/>
          </a:prstGeom>
          <a:noFill/>
        </p:spPr>
        <p:txBody>
          <a:bodyPr wrap="square" rtlCol="0">
            <a:spAutoFit/>
          </a:bodyPr>
          <a:lstStyle/>
          <a:p>
            <a:pPr>
              <a:lnSpc>
                <a:spcPct val="200000"/>
              </a:lnSpc>
            </a:pPr>
            <a:r>
              <a:rPr lang="en-US" sz="2000" dirty="0" smtClean="0"/>
              <a:t>Used even those who were giving up to continue trying  </a:t>
            </a:r>
            <a:endParaRPr lang="en-US" sz="2000" dirty="0"/>
          </a:p>
        </p:txBody>
      </p:sp>
    </p:spTree>
    <p:extLst>
      <p:ext uri="{BB962C8B-B14F-4D97-AF65-F5344CB8AC3E}">
        <p14:creationId xmlns:p14="http://schemas.microsoft.com/office/powerpoint/2010/main" val="314135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1403" y="2247892"/>
            <a:ext cx="7238998" cy="2497967"/>
          </a:xfrm>
          <a:prstGeom prst="rect">
            <a:avLst/>
          </a:prstGeom>
          <a:noFill/>
          <a:ln w="28575">
            <a:solidFill>
              <a:srgbClr val="FFC20E"/>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13973" y="2437535"/>
            <a:ext cx="7166428" cy="230832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They understand why something is important to know or do.</a:t>
            </a:r>
          </a:p>
          <a:p>
            <a:pPr marL="342900" lvl="0" indent="-342900">
              <a:buFont typeface="Arial" panose="020B0604020202020204" pitchFamily="34" charset="0"/>
              <a:buChar char="•"/>
            </a:pPr>
            <a:r>
              <a:rPr lang="en-US" sz="2400" dirty="0"/>
              <a:t>They have the freedom to learn in their own way.</a:t>
            </a:r>
          </a:p>
          <a:p>
            <a:pPr marL="342900" lvl="0" indent="-342900">
              <a:buFont typeface="Arial" panose="020B0604020202020204" pitchFamily="34" charset="0"/>
              <a:buChar char="•"/>
            </a:pPr>
            <a:r>
              <a:rPr lang="en-US" sz="2400" dirty="0"/>
              <a:t>Learning is experiential.</a:t>
            </a:r>
          </a:p>
          <a:p>
            <a:pPr marL="342900" lvl="0" indent="-342900">
              <a:buFont typeface="Arial" panose="020B0604020202020204" pitchFamily="34" charset="0"/>
              <a:buChar char="•"/>
            </a:pPr>
            <a:r>
              <a:rPr lang="en-US" sz="2400" dirty="0"/>
              <a:t>The time is right for them to learn.</a:t>
            </a:r>
          </a:p>
          <a:p>
            <a:pPr marL="342900" lvl="0" indent="-342900">
              <a:buFont typeface="Arial" panose="020B0604020202020204" pitchFamily="34" charset="0"/>
              <a:buChar char="•"/>
            </a:pPr>
            <a:r>
              <a:rPr lang="en-US" sz="2400" dirty="0"/>
              <a:t>The process is positive and encouraging.</a:t>
            </a:r>
          </a:p>
        </p:txBody>
      </p:sp>
      <p:sp>
        <p:nvSpPr>
          <p:cNvPr id="2" name="TextBox 1"/>
          <p:cNvSpPr txBox="1"/>
          <p:nvPr/>
        </p:nvSpPr>
        <p:spPr>
          <a:xfrm>
            <a:off x="281549" y="275683"/>
            <a:ext cx="8733661" cy="584775"/>
          </a:xfrm>
          <a:prstGeom prst="rect">
            <a:avLst/>
          </a:prstGeom>
          <a:noFill/>
        </p:spPr>
        <p:txBody>
          <a:bodyPr wrap="square" rtlCol="0">
            <a:spAutoFit/>
          </a:bodyPr>
          <a:lstStyle/>
          <a:p>
            <a:pPr algn="ctr"/>
            <a:r>
              <a:rPr lang="en-US" sz="3200" b="1" dirty="0" smtClean="0">
                <a:solidFill>
                  <a:schemeClr val="bg1"/>
                </a:solidFill>
                <a:latin typeface="+mj-lt"/>
              </a:rPr>
              <a:t>How do adult learn </a:t>
            </a:r>
            <a:endParaRPr lang="en-US" sz="3200" dirty="0">
              <a:solidFill>
                <a:schemeClr val="bg1"/>
              </a:solidFill>
              <a:latin typeface="+mj-lt"/>
            </a:endParaRPr>
          </a:p>
        </p:txBody>
      </p:sp>
    </p:spTree>
    <p:extLst>
      <p:ext uri="{BB962C8B-B14F-4D97-AF65-F5344CB8AC3E}">
        <p14:creationId xmlns:p14="http://schemas.microsoft.com/office/powerpoint/2010/main" val="238203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82170" y="2467429"/>
            <a:ext cx="7966529" cy="223336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0799" y="276715"/>
            <a:ext cx="8955316" cy="707886"/>
          </a:xfrm>
          <a:prstGeom prst="rect">
            <a:avLst/>
          </a:prstGeom>
          <a:noFill/>
        </p:spPr>
        <p:txBody>
          <a:bodyPr wrap="square" rtlCol="0">
            <a:spAutoFit/>
          </a:bodyPr>
          <a:lstStyle/>
          <a:p>
            <a:pPr algn="ctr"/>
            <a:r>
              <a:rPr lang="en-US" sz="4000" b="1" dirty="0" smtClean="0">
                <a:solidFill>
                  <a:schemeClr val="bg1"/>
                </a:solidFill>
              </a:rPr>
              <a:t>Learn Styles </a:t>
            </a:r>
            <a:endParaRPr lang="en-US" sz="4000" dirty="0">
              <a:solidFill>
                <a:schemeClr val="bg1"/>
              </a:solidFill>
            </a:endParaRPr>
          </a:p>
        </p:txBody>
      </p:sp>
      <p:sp>
        <p:nvSpPr>
          <p:cNvPr id="6" name="TextBox 5"/>
          <p:cNvSpPr txBox="1"/>
          <p:nvPr/>
        </p:nvSpPr>
        <p:spPr>
          <a:xfrm>
            <a:off x="870856" y="2627255"/>
            <a:ext cx="7587343" cy="1938992"/>
          </a:xfrm>
          <a:prstGeom prst="rect">
            <a:avLst/>
          </a:prstGeom>
          <a:noFill/>
        </p:spPr>
        <p:txBody>
          <a:bodyPr wrap="square" rtlCol="0">
            <a:spAutoFit/>
          </a:bodyPr>
          <a:lstStyle/>
          <a:p>
            <a:pPr lvl="0"/>
            <a:r>
              <a:rPr lang="en-US" sz="2000" dirty="0"/>
              <a:t>Visual leaners rely on pictures. They love graphs, diagrams and illustrations. “Show me” is their motto. They often sit in the front of the classroom to avoid visual obstruction and to watch the facilitator. They want to know what the subject looks like. You can best communicate with them by providing handouts, writing on the board and using phrases like ‘do you see how it works’. </a:t>
            </a:r>
          </a:p>
        </p:txBody>
      </p:sp>
    </p:spTree>
    <p:extLst>
      <p:ext uri="{BB962C8B-B14F-4D97-AF65-F5344CB8AC3E}">
        <p14:creationId xmlns:p14="http://schemas.microsoft.com/office/powerpoint/2010/main" val="319370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82170" y="2467429"/>
            <a:ext cx="7966529" cy="223336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0799" y="276715"/>
            <a:ext cx="8955316" cy="707886"/>
          </a:xfrm>
          <a:prstGeom prst="rect">
            <a:avLst/>
          </a:prstGeom>
          <a:noFill/>
        </p:spPr>
        <p:txBody>
          <a:bodyPr wrap="square" rtlCol="0">
            <a:spAutoFit/>
          </a:bodyPr>
          <a:lstStyle/>
          <a:p>
            <a:pPr algn="ctr"/>
            <a:r>
              <a:rPr lang="en-US" sz="4000" b="1" dirty="0">
                <a:solidFill>
                  <a:schemeClr val="bg1"/>
                </a:solidFill>
              </a:rPr>
              <a:t>Learn Styles </a:t>
            </a:r>
            <a:endParaRPr lang="en-US" sz="4000" dirty="0">
              <a:solidFill>
                <a:schemeClr val="bg1"/>
              </a:solidFill>
            </a:endParaRPr>
          </a:p>
        </p:txBody>
      </p:sp>
      <p:sp>
        <p:nvSpPr>
          <p:cNvPr id="6" name="TextBox 5"/>
          <p:cNvSpPr txBox="1"/>
          <p:nvPr/>
        </p:nvSpPr>
        <p:spPr>
          <a:xfrm>
            <a:off x="870856" y="2640134"/>
            <a:ext cx="7587343" cy="1938992"/>
          </a:xfrm>
          <a:prstGeom prst="rect">
            <a:avLst/>
          </a:prstGeom>
          <a:noFill/>
        </p:spPr>
        <p:txBody>
          <a:bodyPr wrap="square" rtlCol="0">
            <a:spAutoFit/>
          </a:bodyPr>
          <a:lstStyle/>
          <a:p>
            <a:pPr lvl="0"/>
            <a:r>
              <a:rPr lang="en-US" sz="2000" dirty="0"/>
              <a:t>Auditory learners listen carefully to all sounds associated with the learning. ‘Tell me” is their motto. They will pay close attention to the sound of your voice and all of the subtle messages and they will actively participate in the discussions. You can best communicate with them by speaking clearly, asking questions and using phrases like ‘How does that sound to you?’ </a:t>
            </a:r>
          </a:p>
        </p:txBody>
      </p:sp>
    </p:spTree>
    <p:extLst>
      <p:ext uri="{BB962C8B-B14F-4D97-AF65-F5344CB8AC3E}">
        <p14:creationId xmlns:p14="http://schemas.microsoft.com/office/powerpoint/2010/main" val="337101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82170" y="2467429"/>
            <a:ext cx="7966529" cy="223336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0799" y="276715"/>
            <a:ext cx="8955316" cy="707886"/>
          </a:xfrm>
          <a:prstGeom prst="rect">
            <a:avLst/>
          </a:prstGeom>
          <a:noFill/>
        </p:spPr>
        <p:txBody>
          <a:bodyPr wrap="square" rtlCol="0">
            <a:spAutoFit/>
          </a:bodyPr>
          <a:lstStyle/>
          <a:p>
            <a:pPr algn="ctr"/>
            <a:r>
              <a:rPr lang="en-US" sz="4000" b="1" dirty="0">
                <a:solidFill>
                  <a:schemeClr val="bg1"/>
                </a:solidFill>
              </a:rPr>
              <a:t>Learn Styles </a:t>
            </a:r>
            <a:endParaRPr lang="en-US" sz="4000" dirty="0">
              <a:solidFill>
                <a:schemeClr val="bg1"/>
              </a:solidFill>
            </a:endParaRPr>
          </a:p>
        </p:txBody>
      </p:sp>
      <p:sp>
        <p:nvSpPr>
          <p:cNvPr id="6" name="TextBox 5"/>
          <p:cNvSpPr txBox="1"/>
          <p:nvPr/>
        </p:nvSpPr>
        <p:spPr>
          <a:xfrm>
            <a:off x="870856" y="2640134"/>
            <a:ext cx="7587343" cy="1938992"/>
          </a:xfrm>
          <a:prstGeom prst="rect">
            <a:avLst/>
          </a:prstGeom>
          <a:noFill/>
        </p:spPr>
        <p:txBody>
          <a:bodyPr wrap="square" rtlCol="0">
            <a:spAutoFit/>
          </a:bodyPr>
          <a:lstStyle/>
          <a:p>
            <a:pPr lvl="0"/>
            <a:r>
              <a:rPr lang="en-US" sz="2000" dirty="0"/>
              <a:t>Kinesthetic learners need to physically do something to understand it. Their motto is “Let me do it”. They want to actually touch what they are leaning. They are the ones who will get up and help you with role plays. You can best communicate with them by involving volunteers, allowing them to practice what they are leaning and using phrases like “How do you feel about that”. </a:t>
            </a:r>
          </a:p>
        </p:txBody>
      </p:sp>
    </p:spTree>
    <p:extLst>
      <p:ext uri="{BB962C8B-B14F-4D97-AF65-F5344CB8AC3E}">
        <p14:creationId xmlns:p14="http://schemas.microsoft.com/office/powerpoint/2010/main" val="289625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719431" y="1627830"/>
            <a:ext cx="3855542" cy="4424628"/>
          </a:xfrm>
          <a:prstGeom prst="rect">
            <a:avLst/>
          </a:prstGeom>
        </p:spPr>
      </p:pic>
    </p:spTree>
    <p:extLst>
      <p:ext uri="{BB962C8B-B14F-4D97-AF65-F5344CB8AC3E}">
        <p14:creationId xmlns:p14="http://schemas.microsoft.com/office/powerpoint/2010/main" val="286603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226" y="1625515"/>
            <a:ext cx="6895160" cy="1015663"/>
          </a:xfrm>
          <a:prstGeom prst="rect">
            <a:avLst/>
          </a:prstGeom>
          <a:noFill/>
        </p:spPr>
        <p:txBody>
          <a:bodyPr wrap="square" rtlCol="0">
            <a:spAutoFit/>
          </a:bodyPr>
          <a:lstStyle/>
          <a:p>
            <a:r>
              <a:rPr lang="en-US" sz="2000" b="1" dirty="0"/>
              <a:t>ACTIVITY 2: Giving Examples</a:t>
            </a:r>
            <a:endParaRPr lang="en-US" sz="2000" dirty="0"/>
          </a:p>
          <a:p>
            <a:r>
              <a:rPr lang="en-US" sz="2000" dirty="0"/>
              <a:t>Example should be based on the situation and relevant. While giving examples, following points should be kept in mind: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540" y="3818825"/>
            <a:ext cx="3952449" cy="2307135"/>
          </a:xfrm>
          <a:prstGeom prst="rect">
            <a:avLst/>
          </a:prstGeom>
        </p:spPr>
      </p:pic>
      <p:sp>
        <p:nvSpPr>
          <p:cNvPr id="4" name="TextBox 3"/>
          <p:cNvSpPr txBox="1"/>
          <p:nvPr/>
        </p:nvSpPr>
        <p:spPr>
          <a:xfrm>
            <a:off x="920615" y="2846337"/>
            <a:ext cx="3960925" cy="255454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Example should be correct</a:t>
            </a:r>
          </a:p>
          <a:p>
            <a:pPr marL="342900" lvl="0" indent="-342900">
              <a:buFont typeface="Arial" panose="020B0604020202020204" pitchFamily="34" charset="0"/>
              <a:buChar char="•"/>
            </a:pPr>
            <a:r>
              <a:rPr lang="en-US" sz="2000" dirty="0"/>
              <a:t>It should be easy to understand</a:t>
            </a:r>
          </a:p>
          <a:p>
            <a:pPr marL="342900" lvl="0" indent="-342900">
              <a:buFont typeface="Arial" panose="020B0604020202020204" pitchFamily="34" charset="0"/>
              <a:buChar char="•"/>
            </a:pPr>
            <a:r>
              <a:rPr lang="en-US" sz="2000" dirty="0"/>
              <a:t>It should be in local context</a:t>
            </a:r>
          </a:p>
          <a:p>
            <a:pPr marL="342900" lvl="0" indent="-342900">
              <a:buFont typeface="Arial" panose="020B0604020202020204" pitchFamily="34" charset="0"/>
              <a:buChar char="•"/>
            </a:pPr>
            <a:r>
              <a:rPr lang="en-US" sz="2000" dirty="0"/>
              <a:t>It should be related to the topic of discussion</a:t>
            </a:r>
          </a:p>
          <a:p>
            <a:pPr marL="342900" lvl="0" indent="-342900">
              <a:buFont typeface="Arial" panose="020B0604020202020204" pitchFamily="34" charset="0"/>
              <a:buChar char="•"/>
            </a:pPr>
            <a:r>
              <a:rPr lang="en-US" sz="2000" dirty="0"/>
              <a:t>While giving example, one must ensure privacy of the person being cited</a:t>
            </a:r>
          </a:p>
        </p:txBody>
      </p:sp>
      <p:sp>
        <p:nvSpPr>
          <p:cNvPr id="6" name="TextBox 5"/>
          <p:cNvSpPr txBox="1"/>
          <p:nvPr/>
        </p:nvSpPr>
        <p:spPr>
          <a:xfrm>
            <a:off x="167425" y="232425"/>
            <a:ext cx="8873543" cy="584775"/>
          </a:xfrm>
          <a:prstGeom prst="rect">
            <a:avLst/>
          </a:prstGeom>
          <a:noFill/>
        </p:spPr>
        <p:txBody>
          <a:bodyPr wrap="square" rtlCol="0">
            <a:spAutoFit/>
          </a:bodyPr>
          <a:lstStyle/>
          <a:p>
            <a:pPr algn="ctr"/>
            <a:r>
              <a:rPr lang="en-US" sz="3200" b="1" dirty="0" smtClean="0">
                <a:solidFill>
                  <a:schemeClr val="bg1"/>
                </a:solidFill>
              </a:rPr>
              <a:t>Skills for effective communication  </a:t>
            </a:r>
            <a:endParaRPr lang="en-US" sz="3200" dirty="0">
              <a:solidFill>
                <a:schemeClr val="bg1"/>
              </a:solidFill>
            </a:endParaRPr>
          </a:p>
        </p:txBody>
      </p:sp>
    </p:spTree>
    <p:extLst>
      <p:ext uri="{BB962C8B-B14F-4D97-AF65-F5344CB8AC3E}">
        <p14:creationId xmlns:p14="http://schemas.microsoft.com/office/powerpoint/2010/main" val="1837560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70857" y="2612572"/>
            <a:ext cx="7416800" cy="3054132"/>
          </a:xfrm>
          <a:prstGeom prst="roundRect">
            <a:avLst/>
          </a:prstGeom>
          <a:noFill/>
          <a:ln w="38100">
            <a:solidFill>
              <a:schemeClr val="accent6">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090839" y="3250371"/>
            <a:ext cx="6995886" cy="2246769"/>
          </a:xfrm>
          <a:prstGeom prst="rect">
            <a:avLst/>
          </a:prstGeom>
          <a:noFill/>
        </p:spPr>
        <p:txBody>
          <a:bodyPr wrap="square" rtlCol="0">
            <a:spAutoFit/>
          </a:bodyPr>
          <a:lstStyle/>
          <a:p>
            <a:r>
              <a:rPr lang="en-US" sz="2000" b="1" dirty="0"/>
              <a:t>Case study 1</a:t>
            </a:r>
            <a:endParaRPr lang="en-US" sz="2000" dirty="0"/>
          </a:p>
          <a:p>
            <a:r>
              <a:rPr lang="en-US" sz="2000" dirty="0"/>
              <a:t>“In </a:t>
            </a:r>
            <a:r>
              <a:rPr lang="en-US" sz="2000" dirty="0" err="1"/>
              <a:t>Nigera</a:t>
            </a:r>
            <a:r>
              <a:rPr lang="en-US" sz="2000" dirty="0"/>
              <a:t>, the observation homes have stringent rules. Any child who breaks the rules of the observation home is reprimanded where as children maintaining discipline are encouraged. Therefore, it will be nice if you all also maintain discipline of this observation home. The CWC member also shared that a child was facilitated for being proactive in community service.</a:t>
            </a:r>
          </a:p>
        </p:txBody>
      </p:sp>
      <p:sp>
        <p:nvSpPr>
          <p:cNvPr id="5" name="Oval 4"/>
          <p:cNvSpPr/>
          <p:nvPr/>
        </p:nvSpPr>
        <p:spPr>
          <a:xfrm>
            <a:off x="3272971" y="1334486"/>
            <a:ext cx="2293257" cy="1915885"/>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577770" y="2092373"/>
            <a:ext cx="1988458" cy="400110"/>
          </a:xfrm>
          <a:prstGeom prst="rect">
            <a:avLst/>
          </a:prstGeom>
          <a:noFill/>
        </p:spPr>
        <p:txBody>
          <a:bodyPr wrap="square" rtlCol="0">
            <a:spAutoFit/>
          </a:bodyPr>
          <a:lstStyle/>
          <a:p>
            <a:r>
              <a:rPr lang="en-US" sz="2000" b="1" dirty="0" smtClean="0">
                <a:solidFill>
                  <a:schemeClr val="bg1"/>
                </a:solidFill>
              </a:rPr>
              <a:t>Giving Example </a:t>
            </a:r>
            <a:endParaRPr lang="en-US" sz="2000" dirty="0">
              <a:solidFill>
                <a:schemeClr val="bg1"/>
              </a:solidFill>
            </a:endParaRPr>
          </a:p>
        </p:txBody>
      </p:sp>
    </p:spTree>
    <p:extLst>
      <p:ext uri="{BB962C8B-B14F-4D97-AF65-F5344CB8AC3E}">
        <p14:creationId xmlns:p14="http://schemas.microsoft.com/office/powerpoint/2010/main" val="3786630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DE81"/>
        </a:soli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4455</TotalTime>
  <Words>929</Words>
  <Application>Microsoft Office PowerPoint</Application>
  <PresentationFormat>On-screen Show (4:3)</PresentationFormat>
  <Paragraphs>80</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 Bharati GopikaTwo</vt:lpstr>
      <vt:lpstr>Calibri</vt:lpstr>
      <vt:lpstr>Office Theme</vt:lpstr>
      <vt:lpstr>Facilitator’s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Quantum Clinical Trials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PPT-DCPU</dc:title>
  <dc:creator>Amar Nidhi</dc:creator>
  <cp:lastModifiedBy>admin</cp:lastModifiedBy>
  <cp:revision>312</cp:revision>
  <cp:lastPrinted>2018-06-10T07:04:58Z</cp:lastPrinted>
  <dcterms:created xsi:type="dcterms:W3CDTF">2018-03-19T09:27:48Z</dcterms:created>
  <dcterms:modified xsi:type="dcterms:W3CDTF">2019-09-20T10:48:32Z</dcterms:modified>
</cp:coreProperties>
</file>