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87" r:id="rId3"/>
    <p:sldId id="288" r:id="rId4"/>
    <p:sldId id="289" r:id="rId5"/>
    <p:sldId id="290" r:id="rId6"/>
    <p:sldId id="291" r:id="rId7"/>
    <p:sldId id="293" r:id="rId8"/>
    <p:sldId id="294" r:id="rId9"/>
    <p:sldId id="295" r:id="rId10"/>
    <p:sldId id="296" r:id="rId11"/>
    <p:sldId id="297" r:id="rId12"/>
    <p:sldId id="298" r:id="rId13"/>
    <p:sldId id="299" r:id="rId14"/>
    <p:sldId id="300" r:id="rId15"/>
    <p:sldId id="30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CBC"/>
    <a:srgbClr val="FFC20E"/>
    <a:srgbClr val="00833E"/>
    <a:srgbClr val="FFDE81"/>
    <a:srgbClr val="77777A"/>
    <a:srgbClr val="960374"/>
    <a:srgbClr val="961E7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35" autoAdjust="0"/>
    <p:restoredTop sz="89228" autoAdjust="0"/>
  </p:normalViewPr>
  <p:slideViewPr>
    <p:cSldViewPr snapToGrid="0" snapToObjects="1">
      <p:cViewPr varScale="1">
        <p:scale>
          <a:sx n="66" d="100"/>
          <a:sy n="66" d="100"/>
        </p:scale>
        <p:origin x="1692" y="5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7" d="100"/>
          <a:sy n="57" d="100"/>
        </p:scale>
        <p:origin x="281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B635F7-D455-4533-A72B-3628C6A5EF83}" type="datetimeFigureOut">
              <a:rPr lang="en-US" smtClean="0"/>
              <a:t>9/17/2019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1AE663-259C-425D-A56D-6CDFB44A6059}" type="slidenum">
              <a:rPr lang="en-US" smtClean="0"/>
              <a:t>‹#›</a:t>
            </a:fld>
            <a:endParaRPr lang="en-US"/>
          </a:p>
        </p:txBody>
      </p:sp>
    </p:spTree>
    <p:extLst>
      <p:ext uri="{BB962C8B-B14F-4D97-AF65-F5344CB8AC3E}">
        <p14:creationId xmlns:p14="http://schemas.microsoft.com/office/powerpoint/2010/main" val="2154000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3FFFDE-2220-4854-AA6A-AC9B1364DC60}" type="datetimeFigureOut">
              <a:rPr lang="en-US" smtClean="0"/>
              <a:t>9/17/2019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1311C-B3C3-4230-B508-F7251C42BD9B}" type="slidenum">
              <a:rPr lang="en-US" smtClean="0"/>
              <a:t>‹#›</a:t>
            </a:fld>
            <a:endParaRPr lang="en-US"/>
          </a:p>
        </p:txBody>
      </p:sp>
    </p:spTree>
    <p:extLst>
      <p:ext uri="{BB962C8B-B14F-4D97-AF65-F5344CB8AC3E}">
        <p14:creationId xmlns:p14="http://schemas.microsoft.com/office/powerpoint/2010/main" val="2948883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1311C-B3C3-4230-B508-F7251C42BD9B}" type="slidenum">
              <a:rPr lang="en-US" smtClean="0"/>
              <a:t>5</a:t>
            </a:fld>
            <a:endParaRPr lang="en-US"/>
          </a:p>
        </p:txBody>
      </p:sp>
    </p:spTree>
    <p:extLst>
      <p:ext uri="{BB962C8B-B14F-4D97-AF65-F5344CB8AC3E}">
        <p14:creationId xmlns:p14="http://schemas.microsoft.com/office/powerpoint/2010/main" val="94253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81311C-B3C3-4230-B508-F7251C42BD9B}" type="slidenum">
              <a:rPr lang="en-US" smtClean="0"/>
              <a:t>6</a:t>
            </a:fld>
            <a:endParaRPr lang="en-US"/>
          </a:p>
        </p:txBody>
      </p:sp>
    </p:spTree>
    <p:extLst>
      <p:ext uri="{BB962C8B-B14F-4D97-AF65-F5344CB8AC3E}">
        <p14:creationId xmlns:p14="http://schemas.microsoft.com/office/powerpoint/2010/main" val="4064956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Illustration to be changed as done in Module page 23 </a:t>
            </a:r>
            <a:r>
              <a:rPr lang="en-GB" smtClean="0"/>
              <a:t>CCI Module</a:t>
            </a:r>
            <a:endParaRPr lang="en-GB" dirty="0"/>
          </a:p>
        </p:txBody>
      </p:sp>
      <p:sp>
        <p:nvSpPr>
          <p:cNvPr id="4" name="Slide Number Placeholder 3"/>
          <p:cNvSpPr>
            <a:spLocks noGrp="1"/>
          </p:cNvSpPr>
          <p:nvPr>
            <p:ph type="sldNum" sz="quarter" idx="10"/>
          </p:nvPr>
        </p:nvSpPr>
        <p:spPr/>
        <p:txBody>
          <a:bodyPr/>
          <a:lstStyle/>
          <a:p>
            <a:fld id="{5A81311C-B3C3-4230-B508-F7251C42BD9B}" type="slidenum">
              <a:rPr lang="en-US" smtClean="0"/>
              <a:t>15</a:t>
            </a:fld>
            <a:endParaRPr lang="en-US"/>
          </a:p>
        </p:txBody>
      </p:sp>
    </p:spTree>
    <p:extLst>
      <p:ext uri="{BB962C8B-B14F-4D97-AF65-F5344CB8AC3E}">
        <p14:creationId xmlns:p14="http://schemas.microsoft.com/office/powerpoint/2010/main" val="208429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7561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586754"/>
          </a:xfrm>
          <a:prstGeom prst="rect">
            <a:avLst/>
          </a:prstGeom>
          <a:solidFill>
            <a:srgbClr val="FFC20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Tree>
    <p:extLst>
      <p:ext uri="{BB962C8B-B14F-4D97-AF65-F5344CB8AC3E}">
        <p14:creationId xmlns:p14="http://schemas.microsoft.com/office/powerpoint/2010/main" val="16700830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userDrawn="1"/>
        </p:nvSpPr>
        <p:spPr>
          <a:xfrm>
            <a:off x="0" y="0"/>
            <a:ext cx="9144000" cy="116840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Tree>
    <p:extLst>
      <p:ext uri="{BB962C8B-B14F-4D97-AF65-F5344CB8AC3E}">
        <p14:creationId xmlns:p14="http://schemas.microsoft.com/office/powerpoint/2010/main" val="885442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BF67F-D136-4E46-8350-3BF0FA7AC1A4}" type="datetimeFigureOut">
              <a:rPr lang="en-US" smtClean="0"/>
              <a:t>9/17/2019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C46CC-F843-8B45-A1E6-4377C5D4332D}" type="slidenum">
              <a:rPr lang="en-US" smtClean="0"/>
              <a:t>‹#›</a:t>
            </a:fld>
            <a:endParaRPr lang="en-US"/>
          </a:p>
        </p:txBody>
      </p:sp>
    </p:spTree>
    <p:extLst>
      <p:ext uri="{BB962C8B-B14F-4D97-AF65-F5344CB8AC3E}">
        <p14:creationId xmlns:p14="http://schemas.microsoft.com/office/powerpoint/2010/main" val="3970380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495"/>
            <a:ext cx="9144000" cy="6857999"/>
          </a:xfrm>
          <a:prstGeom prst="rect">
            <a:avLst/>
          </a:prstGeom>
          <a:solidFill>
            <a:schemeClr val="accent6">
              <a:lumMod val="75000"/>
            </a:schemeClr>
          </a:solidFill>
          <a:ln>
            <a:solidFill>
              <a:srgbClr val="961E7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881690" y="344387"/>
            <a:ext cx="7474858" cy="1470025"/>
          </a:xfrm>
        </p:spPr>
        <p:txBody>
          <a:bodyPr>
            <a:normAutofit fontScale="90000"/>
          </a:bodyPr>
          <a:lstStyle/>
          <a:p>
            <a:r>
              <a:rPr lang="en-US" sz="5400" b="1" dirty="0">
                <a:solidFill>
                  <a:schemeClr val="bg1"/>
                </a:solidFill>
              </a:rPr>
              <a:t>Child Care Institutions under JJ Act</a:t>
            </a:r>
            <a:endParaRPr lang="en-US" sz="6000" b="1" dirty="0">
              <a:solidFill>
                <a:schemeClr val="bg1"/>
              </a:solidFill>
              <a:latin typeface="GopikaTwo"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738" y="1826635"/>
            <a:ext cx="7278810" cy="4095194"/>
          </a:xfrm>
          <a:prstGeom prst="rect">
            <a:avLst/>
          </a:prstGeom>
        </p:spPr>
      </p:pic>
      <p:grpSp>
        <p:nvGrpSpPr>
          <p:cNvPr id="6" name="Group 5"/>
          <p:cNvGrpSpPr/>
          <p:nvPr/>
        </p:nvGrpSpPr>
        <p:grpSpPr>
          <a:xfrm>
            <a:off x="0" y="6113290"/>
            <a:ext cx="9144000" cy="744710"/>
            <a:chOff x="0" y="6113290"/>
            <a:chExt cx="9144000" cy="744710"/>
          </a:xfrm>
        </p:grpSpPr>
        <p:sp>
          <p:nvSpPr>
            <p:cNvPr id="7" name="Rectangle 6"/>
            <p:cNvSpPr/>
            <p:nvPr/>
          </p:nvSpPr>
          <p:spPr>
            <a:xfrm>
              <a:off x="0" y="6113290"/>
              <a:ext cx="9144000" cy="74471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3"/>
            <a:srcRect l="53163" t="81289" r="19843" b="9012"/>
            <a:stretch/>
          </p:blipFill>
          <p:spPr>
            <a:xfrm>
              <a:off x="3120571" y="6221925"/>
              <a:ext cx="3135086" cy="636075"/>
            </a:xfrm>
            <a:prstGeom prst="rect">
              <a:avLst/>
            </a:prstGeom>
          </p:spPr>
        </p:pic>
      </p:grpSp>
    </p:spTree>
    <p:extLst>
      <p:ext uri="{BB962C8B-B14F-4D97-AF65-F5344CB8AC3E}">
        <p14:creationId xmlns:p14="http://schemas.microsoft.com/office/powerpoint/2010/main" val="2759452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68487"/>
            <a:ext cx="9143999" cy="707886"/>
          </a:xfrm>
          <a:prstGeom prst="rect">
            <a:avLst/>
          </a:prstGeom>
          <a:noFill/>
        </p:spPr>
        <p:txBody>
          <a:bodyPr wrap="square" rtlCol="0">
            <a:spAutoFit/>
          </a:bodyPr>
          <a:lstStyle/>
          <a:p>
            <a:pPr algn="ctr"/>
            <a:r>
              <a:rPr lang="en-US" sz="4000" b="1" dirty="0">
                <a:solidFill>
                  <a:schemeClr val="bg1"/>
                </a:solidFill>
              </a:rPr>
              <a:t>Case Study 1</a:t>
            </a:r>
            <a:endParaRPr lang="en-US" sz="4000" dirty="0">
              <a:solidFill>
                <a:schemeClr val="bg1"/>
              </a:solidFill>
              <a:latin typeface="B Bharati GopikaTwo" pitchFamily="2" charset="0"/>
            </a:endParaRPr>
          </a:p>
        </p:txBody>
      </p:sp>
      <p:sp>
        <p:nvSpPr>
          <p:cNvPr id="3" name="TextBox 2"/>
          <p:cNvSpPr txBox="1"/>
          <p:nvPr/>
        </p:nvSpPr>
        <p:spPr>
          <a:xfrm>
            <a:off x="818867" y="1897039"/>
            <a:ext cx="7517414" cy="1785104"/>
          </a:xfrm>
          <a:prstGeom prst="rect">
            <a:avLst/>
          </a:prstGeom>
          <a:noFill/>
        </p:spPr>
        <p:txBody>
          <a:bodyPr wrap="square" rtlCol="0">
            <a:spAutoFit/>
          </a:bodyPr>
          <a:lstStyle/>
          <a:p>
            <a:r>
              <a:rPr lang="en-US" sz="2200" dirty="0" err="1"/>
              <a:t>Banku</a:t>
            </a:r>
            <a:r>
              <a:rPr lang="en-US" sz="2200" dirty="0"/>
              <a:t> is a 14 year old boy, who was a school dropout. He has very little supervision from his mother as she spends a lot of time in the small market where she sells firewood. He was reported to the police by his mother after repeatedly stealing small amounts of money from her.</a:t>
            </a:r>
            <a:endParaRPr lang="en-US" sz="2200" dirty="0">
              <a:latin typeface="B Bharati GopikaTwo" pitchFamily="2" charset="0"/>
            </a:endParaRPr>
          </a:p>
        </p:txBody>
      </p:sp>
    </p:spTree>
    <p:extLst>
      <p:ext uri="{BB962C8B-B14F-4D97-AF65-F5344CB8AC3E}">
        <p14:creationId xmlns:p14="http://schemas.microsoft.com/office/powerpoint/2010/main" val="944895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68487"/>
            <a:ext cx="9143999" cy="707886"/>
          </a:xfrm>
          <a:prstGeom prst="rect">
            <a:avLst/>
          </a:prstGeom>
          <a:noFill/>
        </p:spPr>
        <p:txBody>
          <a:bodyPr wrap="square" rtlCol="0">
            <a:spAutoFit/>
          </a:bodyPr>
          <a:lstStyle/>
          <a:p>
            <a:pPr algn="ctr"/>
            <a:r>
              <a:rPr lang="en-US" sz="4000" b="1" dirty="0">
                <a:solidFill>
                  <a:schemeClr val="bg1"/>
                </a:solidFill>
              </a:rPr>
              <a:t>Case Study </a:t>
            </a:r>
            <a:r>
              <a:rPr lang="en-US" sz="4000" b="1" dirty="0" smtClean="0">
                <a:solidFill>
                  <a:schemeClr val="bg1"/>
                </a:solidFill>
              </a:rPr>
              <a:t>2</a:t>
            </a:r>
            <a:endParaRPr lang="en-US" sz="4000" dirty="0">
              <a:solidFill>
                <a:schemeClr val="bg1"/>
              </a:solidFill>
              <a:latin typeface="B Bharati GopikaTwo" pitchFamily="2" charset="0"/>
            </a:endParaRPr>
          </a:p>
        </p:txBody>
      </p:sp>
      <p:sp>
        <p:nvSpPr>
          <p:cNvPr id="3" name="TextBox 2"/>
          <p:cNvSpPr txBox="1"/>
          <p:nvPr/>
        </p:nvSpPr>
        <p:spPr>
          <a:xfrm>
            <a:off x="730154" y="1897039"/>
            <a:ext cx="7683689" cy="1446550"/>
          </a:xfrm>
          <a:prstGeom prst="rect">
            <a:avLst/>
          </a:prstGeom>
          <a:noFill/>
        </p:spPr>
        <p:txBody>
          <a:bodyPr wrap="square" rtlCol="0">
            <a:spAutoFit/>
          </a:bodyPr>
          <a:lstStyle/>
          <a:p>
            <a:r>
              <a:rPr lang="en-US" sz="2200" dirty="0"/>
              <a:t>A 15 year old boy was arrested on charge of theft for the third time. Although his parents were informed of his arrest they refused to visit him. He was held for 8 days in prison separated from adults before being transferred to the juvenile </a:t>
            </a:r>
            <a:r>
              <a:rPr lang="en-US" sz="2200" dirty="0" err="1"/>
              <a:t>centre</a:t>
            </a:r>
            <a:r>
              <a:rPr lang="en-US" sz="2200" dirty="0"/>
              <a:t>.</a:t>
            </a:r>
            <a:endParaRPr lang="en-US" sz="2200" dirty="0">
              <a:latin typeface="B Bharati GopikaTwo" pitchFamily="2" charset="0"/>
            </a:endParaRPr>
          </a:p>
        </p:txBody>
      </p:sp>
    </p:spTree>
    <p:extLst>
      <p:ext uri="{BB962C8B-B14F-4D97-AF65-F5344CB8AC3E}">
        <p14:creationId xmlns:p14="http://schemas.microsoft.com/office/powerpoint/2010/main" val="2166825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68487"/>
            <a:ext cx="9143999" cy="707886"/>
          </a:xfrm>
          <a:prstGeom prst="rect">
            <a:avLst/>
          </a:prstGeom>
          <a:noFill/>
        </p:spPr>
        <p:txBody>
          <a:bodyPr wrap="square" rtlCol="0">
            <a:spAutoFit/>
          </a:bodyPr>
          <a:lstStyle/>
          <a:p>
            <a:pPr algn="ctr"/>
            <a:r>
              <a:rPr lang="en-US" sz="4000" b="1" dirty="0">
                <a:solidFill>
                  <a:schemeClr val="bg1"/>
                </a:solidFill>
              </a:rPr>
              <a:t>Case Study </a:t>
            </a:r>
            <a:r>
              <a:rPr lang="en-US" sz="4000" b="1" dirty="0" smtClean="0">
                <a:solidFill>
                  <a:schemeClr val="bg1"/>
                </a:solidFill>
              </a:rPr>
              <a:t>3</a:t>
            </a:r>
            <a:endParaRPr lang="en-US" sz="4000" dirty="0">
              <a:solidFill>
                <a:schemeClr val="bg1"/>
              </a:solidFill>
              <a:latin typeface="B Bharati GopikaTwo" pitchFamily="2" charset="0"/>
            </a:endParaRPr>
          </a:p>
        </p:txBody>
      </p:sp>
      <p:sp>
        <p:nvSpPr>
          <p:cNvPr id="3" name="TextBox 2"/>
          <p:cNvSpPr txBox="1"/>
          <p:nvPr/>
        </p:nvSpPr>
        <p:spPr>
          <a:xfrm>
            <a:off x="868679" y="1897039"/>
            <a:ext cx="7421881" cy="2462213"/>
          </a:xfrm>
          <a:prstGeom prst="rect">
            <a:avLst/>
          </a:prstGeom>
          <a:noFill/>
        </p:spPr>
        <p:txBody>
          <a:bodyPr wrap="square" rtlCol="0">
            <a:spAutoFit/>
          </a:bodyPr>
          <a:lstStyle/>
          <a:p>
            <a:r>
              <a:rPr lang="en-US" sz="2200" dirty="0"/>
              <a:t>When social workers of a well-known city were doing a survey near a railway station they came across a small girl </a:t>
            </a:r>
            <a:r>
              <a:rPr lang="en-US" sz="2200" dirty="0" err="1"/>
              <a:t>Sonal</a:t>
            </a:r>
            <a:r>
              <a:rPr lang="en-US" sz="2200" dirty="0"/>
              <a:t> begging. She was staying in hutments with other 6 family members. Her mother used to take her for begging because mother felt that people give more money when they see a small girl. They used to move from one platform to another. She was noticed by a social worker.</a:t>
            </a:r>
            <a:endParaRPr lang="en-US" sz="2200" dirty="0">
              <a:latin typeface="B Bharati GopikaTwo" pitchFamily="2" charset="0"/>
            </a:endParaRPr>
          </a:p>
        </p:txBody>
      </p:sp>
    </p:spTree>
    <p:extLst>
      <p:ext uri="{BB962C8B-B14F-4D97-AF65-F5344CB8AC3E}">
        <p14:creationId xmlns:p14="http://schemas.microsoft.com/office/powerpoint/2010/main" val="1660242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68487"/>
            <a:ext cx="9143999" cy="707886"/>
          </a:xfrm>
          <a:prstGeom prst="rect">
            <a:avLst/>
          </a:prstGeom>
          <a:noFill/>
        </p:spPr>
        <p:txBody>
          <a:bodyPr wrap="square" rtlCol="0">
            <a:spAutoFit/>
          </a:bodyPr>
          <a:lstStyle/>
          <a:p>
            <a:pPr algn="ctr"/>
            <a:r>
              <a:rPr lang="en-US" sz="4000" b="1" dirty="0">
                <a:solidFill>
                  <a:schemeClr val="bg1"/>
                </a:solidFill>
              </a:rPr>
              <a:t>Case Study </a:t>
            </a:r>
            <a:r>
              <a:rPr lang="en-US" sz="4000" b="1" dirty="0" smtClean="0">
                <a:solidFill>
                  <a:schemeClr val="bg1"/>
                </a:solidFill>
              </a:rPr>
              <a:t>4</a:t>
            </a:r>
            <a:endParaRPr lang="en-US" sz="4000" dirty="0">
              <a:solidFill>
                <a:schemeClr val="bg1"/>
              </a:solidFill>
              <a:latin typeface="B Bharati GopikaTwo" pitchFamily="2" charset="0"/>
            </a:endParaRPr>
          </a:p>
        </p:txBody>
      </p:sp>
      <p:sp>
        <p:nvSpPr>
          <p:cNvPr id="3" name="TextBox 2"/>
          <p:cNvSpPr txBox="1"/>
          <p:nvPr/>
        </p:nvSpPr>
        <p:spPr>
          <a:xfrm>
            <a:off x="818867" y="1714159"/>
            <a:ext cx="7486934" cy="2123658"/>
          </a:xfrm>
          <a:prstGeom prst="rect">
            <a:avLst/>
          </a:prstGeom>
          <a:noFill/>
        </p:spPr>
        <p:txBody>
          <a:bodyPr wrap="square" rtlCol="0">
            <a:spAutoFit/>
          </a:bodyPr>
          <a:lstStyle/>
          <a:p>
            <a:r>
              <a:rPr lang="en-US" sz="2200" dirty="0" err="1"/>
              <a:t>Shyam</a:t>
            </a:r>
            <a:r>
              <a:rPr lang="en-US" sz="2200" dirty="0"/>
              <a:t> was staying with his uncle as he lost his parents when he was very young .His uncle used to send him for grazing his goats in forest. When he used to see children going to a school, he would recall how he used to study in village school when his parents were alive. One day he met a member from NGO who had visited their village to carry out survey on child </a:t>
            </a:r>
            <a:r>
              <a:rPr lang="en-US" sz="2200" dirty="0" err="1"/>
              <a:t>labour</a:t>
            </a:r>
            <a:r>
              <a:rPr lang="en-US" sz="2200" dirty="0"/>
              <a:t>. </a:t>
            </a:r>
            <a:endParaRPr lang="en-US" sz="2200" dirty="0">
              <a:latin typeface="B Bharati GopikaTwo" pitchFamily="2" charset="0"/>
            </a:endParaRPr>
          </a:p>
        </p:txBody>
      </p:sp>
      <p:sp>
        <p:nvSpPr>
          <p:cNvPr id="4" name="TextBox 3"/>
          <p:cNvSpPr txBox="1"/>
          <p:nvPr/>
        </p:nvSpPr>
        <p:spPr>
          <a:xfrm>
            <a:off x="818865" y="4376289"/>
            <a:ext cx="7486935" cy="1631216"/>
          </a:xfrm>
          <a:prstGeom prst="rect">
            <a:avLst/>
          </a:prstGeom>
          <a:noFill/>
        </p:spPr>
        <p:txBody>
          <a:bodyPr wrap="square" rtlCol="0">
            <a:spAutoFit/>
          </a:bodyPr>
          <a:lstStyle/>
          <a:p>
            <a:r>
              <a:rPr lang="en-US" sz="2000" b="1" i="1" dirty="0" smtClean="0">
                <a:solidFill>
                  <a:srgbClr val="FF0000"/>
                </a:solidFill>
              </a:rPr>
              <a:t>Note for facilitator:</a:t>
            </a:r>
            <a:r>
              <a:rPr lang="en-US" sz="2000" i="1" dirty="0" smtClean="0">
                <a:solidFill>
                  <a:srgbClr val="FF0000"/>
                </a:solidFill>
              </a:rPr>
              <a:t> Divide the participants into two groups and ask them to discuss whether institutional care provided to children is the last resort for providing support to children? Ask them to note their responses and reasons for the same. Give them 10 minutes to come up with their responses. Add the missing points and elaborate as below:</a:t>
            </a:r>
            <a:endParaRPr lang="en-GB" sz="2000" i="1" dirty="0">
              <a:solidFill>
                <a:srgbClr val="FF0000"/>
              </a:solidFill>
            </a:endParaRPr>
          </a:p>
        </p:txBody>
      </p:sp>
    </p:spTree>
    <p:extLst>
      <p:ext uri="{BB962C8B-B14F-4D97-AF65-F5344CB8AC3E}">
        <p14:creationId xmlns:p14="http://schemas.microsoft.com/office/powerpoint/2010/main" val="3215792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68487"/>
            <a:ext cx="9143999" cy="553998"/>
          </a:xfrm>
          <a:prstGeom prst="rect">
            <a:avLst/>
          </a:prstGeom>
          <a:noFill/>
        </p:spPr>
        <p:txBody>
          <a:bodyPr wrap="square" rtlCol="0">
            <a:spAutoFit/>
          </a:bodyPr>
          <a:lstStyle/>
          <a:p>
            <a:pPr algn="ctr"/>
            <a:r>
              <a:rPr lang="en-US" sz="3000" b="1" dirty="0">
                <a:solidFill>
                  <a:schemeClr val="bg1"/>
                </a:solidFill>
              </a:rPr>
              <a:t>Why – Institutional care should be the last alternative</a:t>
            </a:r>
            <a:endParaRPr lang="en-US" sz="3000" dirty="0">
              <a:solidFill>
                <a:schemeClr val="bg1"/>
              </a:solidFill>
              <a:latin typeface="B Bharati GopikaTwo" pitchFamily="2" charset="0"/>
            </a:endParaRPr>
          </a:p>
        </p:txBody>
      </p:sp>
      <p:sp>
        <p:nvSpPr>
          <p:cNvPr id="5" name="TextBox 4"/>
          <p:cNvSpPr txBox="1"/>
          <p:nvPr/>
        </p:nvSpPr>
        <p:spPr>
          <a:xfrm>
            <a:off x="1132763" y="1979262"/>
            <a:ext cx="6878472" cy="3477875"/>
          </a:xfrm>
          <a:prstGeom prst="rect">
            <a:avLst/>
          </a:prstGeom>
          <a:noFill/>
        </p:spPr>
        <p:txBody>
          <a:bodyPr wrap="square" rtlCol="0">
            <a:spAutoFit/>
          </a:bodyPr>
          <a:lstStyle/>
          <a:p>
            <a:pPr>
              <a:spcAft>
                <a:spcPts val="1200"/>
              </a:spcAft>
            </a:pPr>
            <a:r>
              <a:rPr lang="en-US" sz="2200" dirty="0"/>
              <a:t>It is universally accepted that even the best institution cannot substitute for the nurturing care that a family can give to a child. However, there are some children for whom that may be the only option. So, it is important to improve the quality of child care in institutions, develop small “Group Homes” and simultaneously develop family based alternative services. Studies and experiences have shown that a child who has been deprived of family care and brought up in a large impersonal institution may show some of the following </a:t>
            </a:r>
            <a:r>
              <a:rPr lang="en-US" sz="2200" dirty="0" smtClean="0"/>
              <a:t>problems.</a:t>
            </a:r>
            <a:endParaRPr lang="en-US" sz="2200" dirty="0">
              <a:latin typeface="B Bharati GopikaTwo" pitchFamily="2" charset="0"/>
            </a:endParaRPr>
          </a:p>
        </p:txBody>
      </p:sp>
    </p:spTree>
    <p:extLst>
      <p:ext uri="{BB962C8B-B14F-4D97-AF65-F5344CB8AC3E}">
        <p14:creationId xmlns:p14="http://schemas.microsoft.com/office/powerpoint/2010/main" val="4069142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68487"/>
            <a:ext cx="9143999" cy="646331"/>
          </a:xfrm>
          <a:prstGeom prst="rect">
            <a:avLst/>
          </a:prstGeom>
          <a:noFill/>
        </p:spPr>
        <p:txBody>
          <a:bodyPr wrap="square" rtlCol="0">
            <a:spAutoFit/>
          </a:bodyPr>
          <a:lstStyle/>
          <a:p>
            <a:pPr algn="ctr"/>
            <a:r>
              <a:rPr lang="en-US" sz="3600" b="1" dirty="0">
                <a:solidFill>
                  <a:schemeClr val="bg1"/>
                </a:solidFill>
              </a:rPr>
              <a:t>Why – Institutional Care as a last alternative</a:t>
            </a:r>
            <a:endParaRPr lang="en-US" sz="3600" dirty="0">
              <a:solidFill>
                <a:schemeClr val="bg1"/>
              </a:solidFill>
              <a:latin typeface="B Bharati GopikaTwo"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080" y="1396742"/>
            <a:ext cx="6860400" cy="5217189"/>
          </a:xfrm>
          <a:prstGeom prst="rect">
            <a:avLst/>
          </a:prstGeom>
        </p:spPr>
      </p:pic>
      <p:sp>
        <p:nvSpPr>
          <p:cNvPr id="6" name="Rectangle 5"/>
          <p:cNvSpPr/>
          <p:nvPr/>
        </p:nvSpPr>
        <p:spPr>
          <a:xfrm>
            <a:off x="3703320" y="4942868"/>
            <a:ext cx="1783080" cy="1366528"/>
          </a:xfrm>
          <a:prstGeom prst="rect">
            <a:avLst/>
          </a:prstGeom>
        </p:spPr>
        <p:txBody>
          <a:bodyPr wrap="square">
            <a:spAutoFit/>
          </a:bodyPr>
          <a:lstStyle/>
          <a:p>
            <a:pPr algn="ctr">
              <a:lnSpc>
                <a:spcPct val="115000"/>
              </a:lnSpc>
            </a:pPr>
            <a:r>
              <a:rPr lang="en-US" sz="1200" b="1" dirty="0">
                <a:solidFill>
                  <a:schemeClr val="bg1"/>
                </a:solidFill>
                <a:latin typeface="+mj-lt"/>
                <a:ea typeface="MS Mincho" panose="02020609040205080304" pitchFamily="49" charset="-128"/>
                <a:cs typeface="Calibri" panose="020F0502020204030204" pitchFamily="34" charset="0"/>
              </a:rPr>
              <a:t>SOME OF</a:t>
            </a:r>
            <a:endParaRPr lang="en-GB" sz="1200" dirty="0">
              <a:solidFill>
                <a:schemeClr val="bg1"/>
              </a:solidFill>
              <a:latin typeface="+mj-lt"/>
              <a:ea typeface="MS Mincho" panose="02020609040205080304" pitchFamily="49" charset="-128"/>
              <a:cs typeface="Times New Roman" panose="02020603050405020304" pitchFamily="18" charset="0"/>
            </a:endParaRPr>
          </a:p>
          <a:p>
            <a:pPr algn="ctr">
              <a:lnSpc>
                <a:spcPct val="115000"/>
              </a:lnSpc>
            </a:pPr>
            <a:r>
              <a:rPr lang="en-US" sz="1200" b="1" dirty="0">
                <a:solidFill>
                  <a:schemeClr val="bg1"/>
                </a:solidFill>
                <a:latin typeface="+mj-lt"/>
                <a:ea typeface="MS Mincho" panose="02020609040205080304" pitchFamily="49" charset="-128"/>
                <a:cs typeface="Calibri" panose="020F0502020204030204" pitchFamily="34" charset="0"/>
              </a:rPr>
              <a:t>THE NEGATIVE</a:t>
            </a:r>
            <a:endParaRPr lang="en-GB" sz="1200" dirty="0">
              <a:solidFill>
                <a:schemeClr val="bg1"/>
              </a:solidFill>
              <a:latin typeface="+mj-lt"/>
              <a:ea typeface="MS Mincho" panose="02020609040205080304" pitchFamily="49" charset="-128"/>
              <a:cs typeface="Times New Roman" panose="02020603050405020304" pitchFamily="18" charset="0"/>
            </a:endParaRPr>
          </a:p>
          <a:p>
            <a:pPr algn="ctr">
              <a:lnSpc>
                <a:spcPct val="115000"/>
              </a:lnSpc>
            </a:pPr>
            <a:r>
              <a:rPr lang="en-US" sz="1200" b="1" dirty="0">
                <a:solidFill>
                  <a:schemeClr val="bg1"/>
                </a:solidFill>
                <a:latin typeface="+mj-lt"/>
                <a:ea typeface="MS Mincho" panose="02020609040205080304" pitchFamily="49" charset="-128"/>
                <a:cs typeface="Calibri" panose="020F0502020204030204" pitchFamily="34" charset="0"/>
              </a:rPr>
              <a:t>IMPACTS OF</a:t>
            </a:r>
            <a:endParaRPr lang="en-GB" sz="1200" dirty="0">
              <a:solidFill>
                <a:schemeClr val="bg1"/>
              </a:solidFill>
              <a:latin typeface="+mj-lt"/>
              <a:ea typeface="MS Mincho" panose="02020609040205080304" pitchFamily="49" charset="-128"/>
              <a:cs typeface="Times New Roman" panose="02020603050405020304" pitchFamily="18" charset="0"/>
            </a:endParaRPr>
          </a:p>
          <a:p>
            <a:pPr algn="ctr">
              <a:lnSpc>
                <a:spcPct val="115000"/>
              </a:lnSpc>
            </a:pPr>
            <a:r>
              <a:rPr lang="en-US" sz="1200" b="1" dirty="0">
                <a:solidFill>
                  <a:schemeClr val="bg1"/>
                </a:solidFill>
                <a:latin typeface="+mj-lt"/>
                <a:ea typeface="MS Mincho" panose="02020609040205080304" pitchFamily="49" charset="-128"/>
                <a:cs typeface="Calibri" panose="020F0502020204030204" pitchFamily="34" charset="0"/>
              </a:rPr>
              <a:t>LONG TERM</a:t>
            </a:r>
            <a:endParaRPr lang="en-GB" sz="1200" dirty="0">
              <a:solidFill>
                <a:schemeClr val="bg1"/>
              </a:solidFill>
              <a:latin typeface="+mj-lt"/>
              <a:ea typeface="MS Mincho" panose="02020609040205080304" pitchFamily="49" charset="-128"/>
              <a:cs typeface="Times New Roman" panose="02020603050405020304" pitchFamily="18" charset="0"/>
            </a:endParaRPr>
          </a:p>
          <a:p>
            <a:pPr algn="ctr">
              <a:lnSpc>
                <a:spcPct val="115000"/>
              </a:lnSpc>
            </a:pPr>
            <a:r>
              <a:rPr lang="en-US" sz="1200" b="1" dirty="0">
                <a:solidFill>
                  <a:schemeClr val="bg1"/>
                </a:solidFill>
                <a:latin typeface="+mj-lt"/>
                <a:ea typeface="MS Mincho" panose="02020609040205080304" pitchFamily="49" charset="-128"/>
                <a:cs typeface="Calibri" panose="020F0502020204030204" pitchFamily="34" charset="0"/>
              </a:rPr>
              <a:t>INSTITUTIONALISATION</a:t>
            </a:r>
            <a:endParaRPr lang="en-GB" sz="1200" dirty="0">
              <a:solidFill>
                <a:schemeClr val="bg1"/>
              </a:solidFill>
              <a:latin typeface="+mj-lt"/>
              <a:ea typeface="MS Mincho" panose="02020609040205080304" pitchFamily="49" charset="-128"/>
              <a:cs typeface="Times New Roman" panose="02020603050405020304" pitchFamily="18" charset="0"/>
            </a:endParaRPr>
          </a:p>
          <a:p>
            <a:pPr algn="ctr">
              <a:lnSpc>
                <a:spcPct val="115000"/>
              </a:lnSpc>
              <a:spcAft>
                <a:spcPts val="1000"/>
              </a:spcAft>
            </a:pPr>
            <a:r>
              <a:rPr lang="en-US" sz="1200" b="1" dirty="0">
                <a:solidFill>
                  <a:schemeClr val="bg1"/>
                </a:solidFill>
                <a:latin typeface="+mj-lt"/>
                <a:ea typeface="MS Mincho" panose="02020609040205080304" pitchFamily="49" charset="-128"/>
                <a:cs typeface="Calibri" panose="020F0502020204030204" pitchFamily="34" charset="0"/>
              </a:rPr>
              <a:t>OF THE CHILD</a:t>
            </a:r>
            <a:endParaRPr lang="en-GB" sz="1200" dirty="0">
              <a:solidFill>
                <a:schemeClr val="bg1"/>
              </a:solidFill>
              <a:effectLst/>
              <a:latin typeface="+mj-lt"/>
              <a:ea typeface="MS Mincho" panose="02020609040205080304" pitchFamily="49" charset="-128"/>
              <a:cs typeface="Times New Roman" panose="02020603050405020304" pitchFamily="18" charset="0"/>
            </a:endParaRPr>
          </a:p>
        </p:txBody>
      </p:sp>
      <p:sp>
        <p:nvSpPr>
          <p:cNvPr id="7" name="Rectangle 6"/>
          <p:cNvSpPr/>
          <p:nvPr/>
        </p:nvSpPr>
        <p:spPr>
          <a:xfrm>
            <a:off x="1992288" y="1863823"/>
            <a:ext cx="1147152" cy="461665"/>
          </a:xfrm>
          <a:prstGeom prst="rect">
            <a:avLst/>
          </a:prstGeom>
        </p:spPr>
        <p:txBody>
          <a:bodyPr wrap="square">
            <a:spAutoFit/>
          </a:bodyPr>
          <a:lstStyle/>
          <a:p>
            <a:pPr algn="ctr"/>
            <a:r>
              <a:rPr lang="en-US" sz="1200" b="1" dirty="0"/>
              <a:t>EMOTIONAL</a:t>
            </a:r>
            <a:endParaRPr lang="en-GB" sz="1200" b="1" dirty="0"/>
          </a:p>
          <a:p>
            <a:pPr algn="ctr"/>
            <a:r>
              <a:rPr lang="en-US" sz="1200" b="1" dirty="0"/>
              <a:t>DEPRIVATION</a:t>
            </a:r>
            <a:endParaRPr lang="en-GB" sz="1200" b="1" dirty="0"/>
          </a:p>
        </p:txBody>
      </p:sp>
      <p:sp>
        <p:nvSpPr>
          <p:cNvPr id="8" name="Rectangle 7"/>
          <p:cNvSpPr/>
          <p:nvPr/>
        </p:nvSpPr>
        <p:spPr>
          <a:xfrm>
            <a:off x="1255440" y="2962280"/>
            <a:ext cx="1147152" cy="830997"/>
          </a:xfrm>
          <a:prstGeom prst="rect">
            <a:avLst/>
          </a:prstGeom>
        </p:spPr>
        <p:txBody>
          <a:bodyPr wrap="square">
            <a:spAutoFit/>
          </a:bodyPr>
          <a:lstStyle/>
          <a:p>
            <a:pPr algn="ctr"/>
            <a:r>
              <a:rPr lang="en-US" sz="1200" b="1" dirty="0"/>
              <a:t>INTER PERSONAL</a:t>
            </a:r>
            <a:endParaRPr lang="en-GB" sz="1200" b="1" dirty="0"/>
          </a:p>
          <a:p>
            <a:pPr algn="ctr"/>
            <a:r>
              <a:rPr lang="en-US" sz="1200" b="1" dirty="0"/>
              <a:t>RELATIONSHIP</a:t>
            </a:r>
            <a:endParaRPr lang="en-GB" sz="1200" b="1" dirty="0"/>
          </a:p>
          <a:p>
            <a:pPr algn="ctr"/>
            <a:r>
              <a:rPr lang="en-US" sz="1200" b="1" dirty="0"/>
              <a:t>PROBLEMS</a:t>
            </a:r>
            <a:endParaRPr lang="en-GB" sz="1200" b="1" dirty="0"/>
          </a:p>
        </p:txBody>
      </p:sp>
      <p:sp>
        <p:nvSpPr>
          <p:cNvPr id="9" name="Rectangle 8"/>
          <p:cNvSpPr/>
          <p:nvPr/>
        </p:nvSpPr>
        <p:spPr>
          <a:xfrm>
            <a:off x="2654072" y="2985904"/>
            <a:ext cx="1147152" cy="461665"/>
          </a:xfrm>
          <a:prstGeom prst="rect">
            <a:avLst/>
          </a:prstGeom>
        </p:spPr>
        <p:txBody>
          <a:bodyPr wrap="square">
            <a:spAutoFit/>
          </a:bodyPr>
          <a:lstStyle/>
          <a:p>
            <a:pPr algn="ctr"/>
            <a:r>
              <a:rPr lang="en-US" sz="1200" b="1" dirty="0"/>
              <a:t>MATERNAL</a:t>
            </a:r>
            <a:endParaRPr lang="en-GB" sz="1200" b="1" dirty="0"/>
          </a:p>
          <a:p>
            <a:pPr algn="ctr"/>
            <a:r>
              <a:rPr lang="en-US" sz="1200" b="1" dirty="0"/>
              <a:t>DEPRIVATION</a:t>
            </a:r>
            <a:endParaRPr lang="en-GB" sz="1200" b="1" dirty="0"/>
          </a:p>
        </p:txBody>
      </p:sp>
      <p:sp>
        <p:nvSpPr>
          <p:cNvPr id="10" name="Rectangle 9"/>
          <p:cNvSpPr/>
          <p:nvPr/>
        </p:nvSpPr>
        <p:spPr>
          <a:xfrm>
            <a:off x="3275856" y="4016112"/>
            <a:ext cx="1147152" cy="830997"/>
          </a:xfrm>
          <a:prstGeom prst="rect">
            <a:avLst/>
          </a:prstGeom>
        </p:spPr>
        <p:txBody>
          <a:bodyPr wrap="square">
            <a:spAutoFit/>
          </a:bodyPr>
          <a:lstStyle/>
          <a:p>
            <a:pPr algn="ctr"/>
            <a:r>
              <a:rPr lang="en-US" sz="1200" b="1" dirty="0"/>
              <a:t>ANONYMITY </a:t>
            </a:r>
            <a:r>
              <a:rPr lang="en-US" sz="1200" b="1" dirty="0" smtClean="0"/>
              <a:t/>
            </a:r>
            <a:br>
              <a:rPr lang="en-US" sz="1200" b="1" dirty="0" smtClean="0"/>
            </a:br>
            <a:r>
              <a:rPr lang="en-US" sz="1200" b="1" dirty="0" smtClean="0"/>
              <a:t>&amp; LACK </a:t>
            </a:r>
            <a:r>
              <a:rPr lang="en-US" sz="1200" b="1" dirty="0"/>
              <a:t>OF PERSONAL</a:t>
            </a:r>
            <a:endParaRPr lang="en-GB" sz="1200" b="1" dirty="0"/>
          </a:p>
          <a:p>
            <a:pPr algn="ctr"/>
            <a:r>
              <a:rPr lang="en-US" sz="1200" b="1" dirty="0"/>
              <a:t>ATTENTION</a:t>
            </a:r>
            <a:endParaRPr lang="en-GB" sz="1200" b="1" dirty="0"/>
          </a:p>
        </p:txBody>
      </p:sp>
      <p:sp>
        <p:nvSpPr>
          <p:cNvPr id="11" name="Rectangle 10"/>
          <p:cNvSpPr/>
          <p:nvPr/>
        </p:nvSpPr>
        <p:spPr>
          <a:xfrm>
            <a:off x="1907704" y="4061832"/>
            <a:ext cx="1147152" cy="830997"/>
          </a:xfrm>
          <a:prstGeom prst="rect">
            <a:avLst/>
          </a:prstGeom>
        </p:spPr>
        <p:txBody>
          <a:bodyPr wrap="square">
            <a:spAutoFit/>
          </a:bodyPr>
          <a:lstStyle/>
          <a:p>
            <a:pPr algn="ctr"/>
            <a:r>
              <a:rPr lang="en-US" sz="1200" b="1" dirty="0"/>
              <a:t>SEGREGATION &amp;</a:t>
            </a:r>
            <a:endParaRPr lang="en-GB" sz="1200" b="1" dirty="0"/>
          </a:p>
          <a:p>
            <a:pPr algn="ctr"/>
            <a:r>
              <a:rPr lang="en-US" sz="1200" b="1" dirty="0"/>
              <a:t>ISOLATION</a:t>
            </a:r>
            <a:endParaRPr lang="en-GB" sz="1200" b="1" dirty="0"/>
          </a:p>
          <a:p>
            <a:pPr algn="ctr"/>
            <a:r>
              <a:rPr lang="en-US" sz="1200" b="1" dirty="0"/>
              <a:t>FROM SOCIETY</a:t>
            </a:r>
            <a:endParaRPr lang="en-GB" sz="1200" b="1" dirty="0"/>
          </a:p>
        </p:txBody>
      </p:sp>
      <p:sp>
        <p:nvSpPr>
          <p:cNvPr id="12" name="Rectangle 11"/>
          <p:cNvSpPr/>
          <p:nvPr/>
        </p:nvSpPr>
        <p:spPr>
          <a:xfrm>
            <a:off x="2566824" y="5111472"/>
            <a:ext cx="1147152" cy="1015663"/>
          </a:xfrm>
          <a:prstGeom prst="rect">
            <a:avLst/>
          </a:prstGeom>
        </p:spPr>
        <p:txBody>
          <a:bodyPr wrap="square">
            <a:spAutoFit/>
          </a:bodyPr>
          <a:lstStyle/>
          <a:p>
            <a:pPr algn="ctr"/>
            <a:r>
              <a:rPr lang="en-US" sz="1200" b="1" dirty="0"/>
              <a:t>DIFFICULTY IN</a:t>
            </a:r>
            <a:endParaRPr lang="en-GB" sz="1200" b="1" dirty="0"/>
          </a:p>
          <a:p>
            <a:pPr algn="ctr"/>
            <a:r>
              <a:rPr lang="en-US" sz="1200" b="1" dirty="0"/>
              <a:t>MAINSTREAMING &amp; ADJUSTING</a:t>
            </a:r>
            <a:endParaRPr lang="en-GB" sz="1200" b="1" dirty="0"/>
          </a:p>
          <a:p>
            <a:pPr algn="ctr"/>
            <a:r>
              <a:rPr lang="en-US" sz="1200" b="1" dirty="0"/>
              <a:t>IN SOCIETY</a:t>
            </a:r>
            <a:endParaRPr lang="en-GB" sz="1200" b="1" dirty="0"/>
          </a:p>
        </p:txBody>
      </p:sp>
      <p:sp>
        <p:nvSpPr>
          <p:cNvPr id="13" name="Rectangle 12"/>
          <p:cNvSpPr/>
          <p:nvPr/>
        </p:nvSpPr>
        <p:spPr>
          <a:xfrm>
            <a:off x="6758528" y="3046864"/>
            <a:ext cx="1227232" cy="461665"/>
          </a:xfrm>
          <a:prstGeom prst="rect">
            <a:avLst/>
          </a:prstGeom>
        </p:spPr>
        <p:txBody>
          <a:bodyPr wrap="square">
            <a:spAutoFit/>
          </a:bodyPr>
          <a:lstStyle/>
          <a:p>
            <a:pPr algn="ctr"/>
            <a:r>
              <a:rPr lang="en-US" sz="1200" b="1" dirty="0"/>
              <a:t>DEVELOPMENT</a:t>
            </a:r>
            <a:endParaRPr lang="en-GB" sz="1200" b="1" dirty="0"/>
          </a:p>
          <a:p>
            <a:pPr algn="ctr"/>
            <a:r>
              <a:rPr lang="en-US" sz="1200" b="1" dirty="0"/>
              <a:t>DELAYS</a:t>
            </a:r>
            <a:endParaRPr lang="en-GB" sz="1200" b="1" dirty="0"/>
          </a:p>
        </p:txBody>
      </p:sp>
      <p:sp>
        <p:nvSpPr>
          <p:cNvPr id="14" name="Rectangle 13"/>
          <p:cNvSpPr/>
          <p:nvPr/>
        </p:nvSpPr>
        <p:spPr>
          <a:xfrm>
            <a:off x="6035040" y="4038208"/>
            <a:ext cx="1348368" cy="830997"/>
          </a:xfrm>
          <a:prstGeom prst="rect">
            <a:avLst/>
          </a:prstGeom>
        </p:spPr>
        <p:txBody>
          <a:bodyPr wrap="square">
            <a:spAutoFit/>
          </a:bodyPr>
          <a:lstStyle/>
          <a:p>
            <a:pPr algn="ctr"/>
            <a:r>
              <a:rPr lang="en-US" sz="1200" b="1" dirty="0"/>
              <a:t>EXCESSIVE</a:t>
            </a:r>
            <a:endParaRPr lang="en-GB" sz="1200" b="1" dirty="0"/>
          </a:p>
          <a:p>
            <a:pPr algn="ctr"/>
            <a:r>
              <a:rPr lang="en-US" sz="1200" b="1" dirty="0"/>
              <a:t>ROUTINISATION</a:t>
            </a:r>
            <a:endParaRPr lang="en-GB" sz="1200" b="1" dirty="0"/>
          </a:p>
          <a:p>
            <a:pPr algn="ctr"/>
            <a:r>
              <a:rPr lang="en-US" sz="1200" b="1" dirty="0"/>
              <a:t>AND</a:t>
            </a:r>
            <a:endParaRPr lang="en-GB" sz="1200" b="1" dirty="0"/>
          </a:p>
          <a:p>
            <a:pPr algn="ctr"/>
            <a:r>
              <a:rPr lang="en-US" sz="1200" b="1" dirty="0"/>
              <a:t>REGIMENTATION</a:t>
            </a:r>
            <a:endParaRPr lang="en-GB" sz="1200" b="1" dirty="0"/>
          </a:p>
        </p:txBody>
      </p:sp>
      <p:sp>
        <p:nvSpPr>
          <p:cNvPr id="15" name="Rectangle 14"/>
          <p:cNvSpPr/>
          <p:nvPr/>
        </p:nvSpPr>
        <p:spPr>
          <a:xfrm>
            <a:off x="5436096" y="5401032"/>
            <a:ext cx="1348368" cy="461665"/>
          </a:xfrm>
          <a:prstGeom prst="rect">
            <a:avLst/>
          </a:prstGeom>
        </p:spPr>
        <p:txBody>
          <a:bodyPr wrap="square">
            <a:spAutoFit/>
          </a:bodyPr>
          <a:lstStyle/>
          <a:p>
            <a:pPr algn="ctr"/>
            <a:r>
              <a:rPr lang="en-US" sz="1200" b="1" dirty="0"/>
              <a:t>PHYSICAL ABUSE</a:t>
            </a:r>
            <a:endParaRPr lang="en-GB" sz="1200" b="1" dirty="0"/>
          </a:p>
          <a:p>
            <a:pPr algn="ctr"/>
            <a:r>
              <a:rPr lang="en-US" sz="1200" b="1" dirty="0"/>
              <a:t>&amp; TRAUMA</a:t>
            </a:r>
            <a:endParaRPr lang="en-GB" sz="1200" b="1" dirty="0"/>
          </a:p>
        </p:txBody>
      </p:sp>
      <p:sp>
        <p:nvSpPr>
          <p:cNvPr id="16" name="Rectangle 15"/>
          <p:cNvSpPr/>
          <p:nvPr/>
        </p:nvSpPr>
        <p:spPr>
          <a:xfrm>
            <a:off x="4685536" y="4107552"/>
            <a:ext cx="1348368" cy="461665"/>
          </a:xfrm>
          <a:prstGeom prst="rect">
            <a:avLst/>
          </a:prstGeom>
        </p:spPr>
        <p:txBody>
          <a:bodyPr wrap="square">
            <a:spAutoFit/>
          </a:bodyPr>
          <a:lstStyle/>
          <a:p>
            <a:pPr algn="ctr"/>
            <a:r>
              <a:rPr lang="en-US" sz="1200" b="1" dirty="0"/>
              <a:t>FAILURE TO</a:t>
            </a:r>
            <a:endParaRPr lang="en-GB" sz="1200" b="1" dirty="0"/>
          </a:p>
          <a:p>
            <a:pPr algn="ctr"/>
            <a:r>
              <a:rPr lang="en-US" sz="1200" b="1" dirty="0"/>
              <a:t>TRUST</a:t>
            </a:r>
            <a:endParaRPr lang="en-GB" sz="1200" b="1" dirty="0"/>
          </a:p>
        </p:txBody>
      </p:sp>
      <p:sp>
        <p:nvSpPr>
          <p:cNvPr id="17" name="Rectangle 16"/>
          <p:cNvSpPr/>
          <p:nvPr/>
        </p:nvSpPr>
        <p:spPr>
          <a:xfrm>
            <a:off x="5322560" y="3001144"/>
            <a:ext cx="1348368" cy="461665"/>
          </a:xfrm>
          <a:prstGeom prst="rect">
            <a:avLst/>
          </a:prstGeom>
        </p:spPr>
        <p:txBody>
          <a:bodyPr wrap="square">
            <a:spAutoFit/>
          </a:bodyPr>
          <a:lstStyle/>
          <a:p>
            <a:pPr algn="ctr"/>
            <a:r>
              <a:rPr lang="en-US" sz="1200" b="1" dirty="0"/>
              <a:t>LOW SELF-ESTEEM</a:t>
            </a:r>
            <a:endParaRPr lang="en-GB" sz="1200" b="1" dirty="0"/>
          </a:p>
        </p:txBody>
      </p:sp>
      <p:sp>
        <p:nvSpPr>
          <p:cNvPr id="18" name="Rectangle 17"/>
          <p:cNvSpPr/>
          <p:nvPr/>
        </p:nvSpPr>
        <p:spPr>
          <a:xfrm>
            <a:off x="5940152" y="1912640"/>
            <a:ext cx="1348368" cy="461665"/>
          </a:xfrm>
          <a:prstGeom prst="rect">
            <a:avLst/>
          </a:prstGeom>
        </p:spPr>
        <p:txBody>
          <a:bodyPr wrap="square">
            <a:spAutoFit/>
          </a:bodyPr>
          <a:lstStyle/>
          <a:p>
            <a:pPr algn="ctr"/>
            <a:r>
              <a:rPr lang="en-US" sz="1200" b="1" dirty="0"/>
              <a:t>SEPARATION</a:t>
            </a:r>
            <a:endParaRPr lang="en-GB" sz="1200" b="1" dirty="0"/>
          </a:p>
          <a:p>
            <a:pPr algn="ctr"/>
            <a:r>
              <a:rPr lang="en-US" sz="1200" b="1" dirty="0"/>
              <a:t>ANXIETY</a:t>
            </a:r>
            <a:endParaRPr lang="en-GB" sz="1200" b="1" dirty="0"/>
          </a:p>
        </p:txBody>
      </p:sp>
    </p:spTree>
    <p:extLst>
      <p:ext uri="{BB962C8B-B14F-4D97-AF65-F5344CB8AC3E}">
        <p14:creationId xmlns:p14="http://schemas.microsoft.com/office/powerpoint/2010/main" val="1011284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027" y="143565"/>
            <a:ext cx="9143999" cy="707886"/>
          </a:xfrm>
          <a:prstGeom prst="rect">
            <a:avLst/>
          </a:prstGeom>
          <a:noFill/>
        </p:spPr>
        <p:txBody>
          <a:bodyPr wrap="square" rtlCol="0">
            <a:spAutoFit/>
          </a:bodyPr>
          <a:lstStyle/>
          <a:p>
            <a:pPr algn="ctr"/>
            <a:r>
              <a:rPr lang="en-US" sz="4000" b="1" dirty="0">
                <a:solidFill>
                  <a:schemeClr val="bg1"/>
                </a:solidFill>
              </a:rPr>
              <a:t>Child Care Institutions under JJ Act</a:t>
            </a:r>
            <a:endParaRPr lang="en-US" sz="4000" b="1" dirty="0">
              <a:solidFill>
                <a:schemeClr val="bg1"/>
              </a:solidFill>
              <a:latin typeface="GopikaTwo" pitchFamily="2" charset="0"/>
            </a:endParaRPr>
          </a:p>
        </p:txBody>
      </p:sp>
      <p:sp>
        <p:nvSpPr>
          <p:cNvPr id="4" name="TextBox 3"/>
          <p:cNvSpPr txBox="1"/>
          <p:nvPr/>
        </p:nvSpPr>
        <p:spPr>
          <a:xfrm>
            <a:off x="885370" y="1446536"/>
            <a:ext cx="7431315" cy="1446550"/>
          </a:xfrm>
          <a:prstGeom prst="rect">
            <a:avLst/>
          </a:prstGeom>
          <a:noFill/>
        </p:spPr>
        <p:txBody>
          <a:bodyPr wrap="square" rtlCol="0">
            <a:spAutoFit/>
          </a:bodyPr>
          <a:lstStyle/>
          <a:p>
            <a:r>
              <a:rPr lang="en-US" sz="2200" dirty="0"/>
              <a:t>The Juvenile Justice Act provides for the setting up of institutional care structures for the children. The institutions are separate for children in need of care and protection (CNCP) and children in conflict with law (CCL).</a:t>
            </a:r>
            <a:endParaRPr lang="en-US" sz="2200" dirty="0">
              <a:latin typeface="B Bharati GopikaTwo" pitchFamily="2" charset="0"/>
            </a:endParaRPr>
          </a:p>
        </p:txBody>
      </p:sp>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06040" y="2840372"/>
            <a:ext cx="5908510" cy="3671849"/>
          </a:xfrm>
          <a:prstGeom prst="rect">
            <a:avLst/>
          </a:prstGeom>
        </p:spPr>
      </p:pic>
    </p:spTree>
    <p:extLst>
      <p:ext uri="{BB962C8B-B14F-4D97-AF65-F5344CB8AC3E}">
        <p14:creationId xmlns:p14="http://schemas.microsoft.com/office/powerpoint/2010/main" val="3141351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3203"/>
            <a:ext cx="9143999" cy="707886"/>
          </a:xfrm>
          <a:prstGeom prst="rect">
            <a:avLst/>
          </a:prstGeom>
          <a:noFill/>
        </p:spPr>
        <p:txBody>
          <a:bodyPr wrap="square" rtlCol="0">
            <a:spAutoFit/>
          </a:bodyPr>
          <a:lstStyle/>
          <a:p>
            <a:pPr algn="ctr"/>
            <a:r>
              <a:rPr lang="en-US" sz="4000" b="1" dirty="0">
                <a:solidFill>
                  <a:schemeClr val="bg1"/>
                </a:solidFill>
                <a:latin typeface="GopikaTwo" pitchFamily="2" charset="0"/>
              </a:rPr>
              <a:t>{</a:t>
            </a:r>
            <a:r>
              <a:rPr lang="en-US" sz="4000" b="1" dirty="0" err="1">
                <a:solidFill>
                  <a:schemeClr val="bg1"/>
                </a:solidFill>
                <a:latin typeface="GopikaTwo" pitchFamily="2" charset="0"/>
              </a:rPr>
              <a:t>kuzTÞw</a:t>
            </a:r>
            <a:r>
              <a:rPr lang="en-US" sz="4000" b="1" dirty="0">
                <a:solidFill>
                  <a:schemeClr val="bg1"/>
                </a:solidFill>
                <a:latin typeface="GopikaTwo" pitchFamily="2" charset="0"/>
              </a:rPr>
              <a:t>÷™k </a:t>
            </a:r>
            <a:r>
              <a:rPr lang="en-US" sz="4000" b="1" dirty="0" err="1" smtClean="0">
                <a:solidFill>
                  <a:schemeClr val="bg1"/>
                </a:solidFill>
                <a:latin typeface="GopikaTwo" pitchFamily="2" charset="0"/>
              </a:rPr>
              <a:t>nuŒw</a:t>
            </a:r>
            <a:endParaRPr lang="en-US" sz="4000" dirty="0">
              <a:solidFill>
                <a:schemeClr val="bg1"/>
              </a:solidFill>
              <a:latin typeface="GopikaTwo" pitchFamily="2" charset="0"/>
            </a:endParaRPr>
          </a:p>
        </p:txBody>
      </p:sp>
      <p:sp>
        <p:nvSpPr>
          <p:cNvPr id="2" name="Oval 1"/>
          <p:cNvSpPr/>
          <p:nvPr/>
        </p:nvSpPr>
        <p:spPr>
          <a:xfrm>
            <a:off x="522519" y="2365826"/>
            <a:ext cx="2452914" cy="2525488"/>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769261" y="2843739"/>
            <a:ext cx="1828800" cy="1785104"/>
          </a:xfrm>
          <a:prstGeom prst="rect">
            <a:avLst/>
          </a:prstGeom>
          <a:noFill/>
        </p:spPr>
        <p:txBody>
          <a:bodyPr wrap="square" rtlCol="0">
            <a:spAutoFit/>
          </a:bodyPr>
          <a:lstStyle/>
          <a:p>
            <a:pPr algn="ctr"/>
            <a:r>
              <a:rPr lang="en-US" sz="2200" dirty="0">
                <a:solidFill>
                  <a:schemeClr val="bg1"/>
                </a:solidFill>
              </a:rPr>
              <a:t>At the end of the section, participants will be able to describe:</a:t>
            </a:r>
          </a:p>
        </p:txBody>
      </p:sp>
      <p:sp>
        <p:nvSpPr>
          <p:cNvPr id="6" name="Rectangle 5"/>
          <p:cNvSpPr/>
          <p:nvPr/>
        </p:nvSpPr>
        <p:spPr>
          <a:xfrm>
            <a:off x="1756229" y="1401158"/>
            <a:ext cx="7030490" cy="580571"/>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756227" y="5414753"/>
            <a:ext cx="7030491" cy="867371"/>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2917371" y="2102720"/>
            <a:ext cx="5869347" cy="771556"/>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3106059" y="3002973"/>
            <a:ext cx="5680659" cy="580571"/>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3106060" y="3697001"/>
            <a:ext cx="5680658" cy="757653"/>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2830287" y="4576841"/>
            <a:ext cx="5956431" cy="714461"/>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1756230" y="1459214"/>
            <a:ext cx="5071290" cy="400110"/>
          </a:xfrm>
          <a:prstGeom prst="rect">
            <a:avLst/>
          </a:prstGeom>
          <a:noFill/>
        </p:spPr>
        <p:txBody>
          <a:bodyPr wrap="square" rtlCol="0">
            <a:spAutoFit/>
          </a:bodyPr>
          <a:lstStyle/>
          <a:p>
            <a:pPr lvl="0"/>
            <a:r>
              <a:rPr lang="en-US" sz="2000" dirty="0"/>
              <a:t>What is a child care institution</a:t>
            </a:r>
            <a:endParaRPr lang="en-GB" sz="2000" dirty="0"/>
          </a:p>
        </p:txBody>
      </p:sp>
      <p:sp>
        <p:nvSpPr>
          <p:cNvPr id="13" name="TextBox 12"/>
          <p:cNvSpPr txBox="1"/>
          <p:nvPr/>
        </p:nvSpPr>
        <p:spPr>
          <a:xfrm>
            <a:off x="2917372" y="2074874"/>
            <a:ext cx="5123546" cy="707886"/>
          </a:xfrm>
          <a:prstGeom prst="rect">
            <a:avLst/>
          </a:prstGeom>
          <a:noFill/>
        </p:spPr>
        <p:txBody>
          <a:bodyPr wrap="square" rtlCol="0">
            <a:spAutoFit/>
          </a:bodyPr>
          <a:lstStyle/>
          <a:p>
            <a:r>
              <a:rPr lang="en-US" sz="2000" dirty="0"/>
              <a:t>Types of child care institutions under the Juvenile Justice Act,2015 (JJ Act)</a:t>
            </a:r>
            <a:endParaRPr lang="en-US" sz="2000" dirty="0">
              <a:latin typeface="B Bharati GopikaTwo" pitchFamily="2" charset="0"/>
            </a:endParaRPr>
          </a:p>
        </p:txBody>
      </p:sp>
      <p:sp>
        <p:nvSpPr>
          <p:cNvPr id="14" name="TextBox 13"/>
          <p:cNvSpPr txBox="1"/>
          <p:nvPr/>
        </p:nvSpPr>
        <p:spPr>
          <a:xfrm>
            <a:off x="3120575" y="3075422"/>
            <a:ext cx="5566225" cy="400110"/>
          </a:xfrm>
          <a:prstGeom prst="rect">
            <a:avLst/>
          </a:prstGeom>
          <a:noFill/>
        </p:spPr>
        <p:txBody>
          <a:bodyPr wrap="square" rtlCol="0">
            <a:spAutoFit/>
          </a:bodyPr>
          <a:lstStyle/>
          <a:p>
            <a:r>
              <a:rPr lang="en-US" sz="2000" dirty="0"/>
              <a:t>Characteristics of various child care institutions</a:t>
            </a:r>
          </a:p>
        </p:txBody>
      </p:sp>
      <p:sp>
        <p:nvSpPr>
          <p:cNvPr id="15" name="TextBox 14"/>
          <p:cNvSpPr txBox="1"/>
          <p:nvPr/>
        </p:nvSpPr>
        <p:spPr>
          <a:xfrm>
            <a:off x="3106060" y="3716288"/>
            <a:ext cx="5443579" cy="707886"/>
          </a:xfrm>
          <a:prstGeom prst="rect">
            <a:avLst/>
          </a:prstGeom>
          <a:noFill/>
        </p:spPr>
        <p:txBody>
          <a:bodyPr wrap="square" rtlCol="0">
            <a:spAutoFit/>
          </a:bodyPr>
          <a:lstStyle/>
          <a:p>
            <a:pPr lvl="0"/>
            <a:r>
              <a:rPr lang="en-US" sz="2000" dirty="0"/>
              <a:t>Functioning and process of various child care institutions </a:t>
            </a:r>
            <a:endParaRPr lang="en-GB" sz="2000" dirty="0"/>
          </a:p>
        </p:txBody>
      </p:sp>
      <p:sp>
        <p:nvSpPr>
          <p:cNvPr id="16" name="TextBox 15"/>
          <p:cNvSpPr txBox="1"/>
          <p:nvPr/>
        </p:nvSpPr>
        <p:spPr>
          <a:xfrm>
            <a:off x="2830288" y="4583416"/>
            <a:ext cx="5283202" cy="707886"/>
          </a:xfrm>
          <a:prstGeom prst="rect">
            <a:avLst/>
          </a:prstGeom>
          <a:noFill/>
        </p:spPr>
        <p:txBody>
          <a:bodyPr wrap="square" rtlCol="0">
            <a:spAutoFit/>
          </a:bodyPr>
          <a:lstStyle/>
          <a:p>
            <a:r>
              <a:rPr lang="en-US" sz="2000" dirty="0"/>
              <a:t>Managing and monitoring procedures of child care institutions</a:t>
            </a:r>
          </a:p>
        </p:txBody>
      </p:sp>
      <p:sp>
        <p:nvSpPr>
          <p:cNvPr id="17" name="TextBox 16"/>
          <p:cNvSpPr txBox="1"/>
          <p:nvPr/>
        </p:nvSpPr>
        <p:spPr>
          <a:xfrm>
            <a:off x="1756230" y="5527768"/>
            <a:ext cx="6641010" cy="707886"/>
          </a:xfrm>
          <a:prstGeom prst="rect">
            <a:avLst/>
          </a:prstGeom>
          <a:noFill/>
        </p:spPr>
        <p:txBody>
          <a:bodyPr wrap="square" rtlCol="0">
            <a:spAutoFit/>
          </a:bodyPr>
          <a:lstStyle/>
          <a:p>
            <a:r>
              <a:rPr lang="en-US" sz="2000" dirty="0"/>
              <a:t>Specific roles and responsibilities of officials and staff of various child care institutions</a:t>
            </a:r>
          </a:p>
        </p:txBody>
      </p:sp>
    </p:spTree>
    <p:extLst>
      <p:ext uri="{BB962C8B-B14F-4D97-AF65-F5344CB8AC3E}">
        <p14:creationId xmlns:p14="http://schemas.microsoft.com/office/powerpoint/2010/main" val="2749870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1255"/>
            <a:ext cx="9144000" cy="707886"/>
          </a:xfrm>
          <a:prstGeom prst="rect">
            <a:avLst/>
          </a:prstGeom>
          <a:noFill/>
        </p:spPr>
        <p:txBody>
          <a:bodyPr wrap="square" rtlCol="0">
            <a:spAutoFit/>
          </a:bodyPr>
          <a:lstStyle/>
          <a:p>
            <a:pPr algn="ctr"/>
            <a:r>
              <a:rPr lang="en-US" sz="4000" b="1" dirty="0">
                <a:solidFill>
                  <a:schemeClr val="bg1"/>
                </a:solidFill>
              </a:rPr>
              <a:t>What is ‘child care institution’?</a:t>
            </a:r>
            <a:endParaRPr lang="en-US" sz="4000" dirty="0">
              <a:solidFill>
                <a:schemeClr val="bg1"/>
              </a:solidFill>
              <a:latin typeface="B Bharati GopikaTwo" pitchFamily="2" charset="0"/>
            </a:endParaRPr>
          </a:p>
        </p:txBody>
      </p:sp>
      <p:sp>
        <p:nvSpPr>
          <p:cNvPr id="5" name="Rounded Rectangle 4"/>
          <p:cNvSpPr/>
          <p:nvPr/>
        </p:nvSpPr>
        <p:spPr>
          <a:xfrm>
            <a:off x="769258" y="1611086"/>
            <a:ext cx="7692572" cy="2743200"/>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1045029" y="1828524"/>
            <a:ext cx="7271658" cy="2123658"/>
          </a:xfrm>
          <a:prstGeom prst="rect">
            <a:avLst/>
          </a:prstGeom>
          <a:noFill/>
        </p:spPr>
        <p:txBody>
          <a:bodyPr wrap="square" rtlCol="0">
            <a:spAutoFit/>
          </a:bodyPr>
          <a:lstStyle/>
          <a:p>
            <a:r>
              <a:rPr lang="en-US" sz="2200" b="1" dirty="0"/>
              <a:t>Definition</a:t>
            </a:r>
            <a:endParaRPr lang="en-GB" sz="2200" dirty="0"/>
          </a:p>
          <a:p>
            <a:r>
              <a:rPr lang="en-US" sz="2200" dirty="0"/>
              <a:t>“Child care institution” means children home, open shelter, observation home, special home, place of safety, </a:t>
            </a:r>
            <a:r>
              <a:rPr lang="en-US" sz="2200" dirty="0" err="1"/>
              <a:t>Specialised</a:t>
            </a:r>
            <a:r>
              <a:rPr lang="en-US" sz="2200" dirty="0"/>
              <a:t> Adoption Agency and a fit facility </a:t>
            </a:r>
            <a:r>
              <a:rPr lang="en-US" sz="2200" dirty="0" err="1"/>
              <a:t>recognised</a:t>
            </a:r>
            <a:r>
              <a:rPr lang="en-US" sz="2200" dirty="0"/>
              <a:t> under this Act for providing care and protection to children, who are in need of such services.” (Section 2 (21), JJ Act 2015) </a:t>
            </a:r>
            <a:endParaRPr lang="en-GB" sz="2200" dirty="0"/>
          </a:p>
        </p:txBody>
      </p:sp>
      <p:sp>
        <p:nvSpPr>
          <p:cNvPr id="6" name="Rounded Rectangle 5"/>
          <p:cNvSpPr/>
          <p:nvPr/>
        </p:nvSpPr>
        <p:spPr>
          <a:xfrm>
            <a:off x="5109027" y="4035248"/>
            <a:ext cx="3759200" cy="2274112"/>
          </a:xfrm>
          <a:prstGeom prst="roundRect">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254169" y="4362406"/>
            <a:ext cx="3497943" cy="1785104"/>
          </a:xfrm>
          <a:prstGeom prst="rect">
            <a:avLst/>
          </a:prstGeom>
          <a:noFill/>
        </p:spPr>
        <p:txBody>
          <a:bodyPr wrap="square" rtlCol="0">
            <a:spAutoFit/>
          </a:bodyPr>
          <a:lstStyle/>
          <a:p>
            <a:r>
              <a:rPr lang="en-US" sz="2200" dirty="0"/>
              <a:t>“Person-in-charge” means a person appointed for the control and management of the Child Care</a:t>
            </a:r>
            <a:endParaRPr lang="en-GB" sz="2200" dirty="0"/>
          </a:p>
          <a:p>
            <a:r>
              <a:rPr lang="en-US" sz="2200" dirty="0"/>
              <a:t>Institution”</a:t>
            </a:r>
            <a:endParaRPr lang="en-GB" sz="2200" dirty="0"/>
          </a:p>
        </p:txBody>
      </p:sp>
    </p:spTree>
    <p:extLst>
      <p:ext uri="{BB962C8B-B14F-4D97-AF65-F5344CB8AC3E}">
        <p14:creationId xmlns:p14="http://schemas.microsoft.com/office/powerpoint/2010/main" val="2420335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5"/>
          <p:cNvSpPr/>
          <p:nvPr/>
        </p:nvSpPr>
        <p:spPr>
          <a:xfrm>
            <a:off x="3868057" y="2653076"/>
            <a:ext cx="1407885" cy="1219475"/>
          </a:xfrm>
          <a:prstGeom prst="downArrow">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Down Arrow 12"/>
          <p:cNvSpPr/>
          <p:nvPr/>
        </p:nvSpPr>
        <p:spPr>
          <a:xfrm>
            <a:off x="1233714" y="2669683"/>
            <a:ext cx="1407885" cy="1219475"/>
          </a:xfrm>
          <a:prstGeom prst="downArrow">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Down Arrow 13"/>
          <p:cNvSpPr/>
          <p:nvPr/>
        </p:nvSpPr>
        <p:spPr>
          <a:xfrm>
            <a:off x="6574970" y="2669683"/>
            <a:ext cx="1407885" cy="1219475"/>
          </a:xfrm>
          <a:prstGeom prst="downArrow">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0" y="188686"/>
            <a:ext cx="9144000" cy="707886"/>
          </a:xfrm>
          <a:prstGeom prst="rect">
            <a:avLst/>
          </a:prstGeom>
          <a:noFill/>
        </p:spPr>
        <p:txBody>
          <a:bodyPr wrap="square" rtlCol="0">
            <a:spAutoFit/>
          </a:bodyPr>
          <a:lstStyle/>
          <a:p>
            <a:pPr algn="ctr"/>
            <a:r>
              <a:rPr lang="en-US" sz="4000" b="1" dirty="0">
                <a:solidFill>
                  <a:schemeClr val="bg1"/>
                </a:solidFill>
              </a:rPr>
              <a:t>Group Work</a:t>
            </a:r>
            <a:endParaRPr lang="en-GB" sz="4000" dirty="0">
              <a:solidFill>
                <a:schemeClr val="bg1"/>
              </a:solidFill>
            </a:endParaRPr>
          </a:p>
        </p:txBody>
      </p:sp>
      <p:sp>
        <p:nvSpPr>
          <p:cNvPr id="4" name="Rectangle 3"/>
          <p:cNvSpPr/>
          <p:nvPr/>
        </p:nvSpPr>
        <p:spPr>
          <a:xfrm>
            <a:off x="1030514" y="1567543"/>
            <a:ext cx="7402286" cy="1480457"/>
          </a:xfrm>
          <a:prstGeom prst="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1161143" y="1702253"/>
            <a:ext cx="7271657" cy="1107996"/>
          </a:xfrm>
          <a:prstGeom prst="rect">
            <a:avLst/>
          </a:prstGeom>
          <a:noFill/>
        </p:spPr>
        <p:txBody>
          <a:bodyPr wrap="square" rtlCol="0">
            <a:spAutoFit/>
          </a:bodyPr>
          <a:lstStyle/>
          <a:p>
            <a:r>
              <a:rPr lang="en-US" sz="2200" dirty="0"/>
              <a:t>Divide the participants in three groups. Assign each group to jot down the specific responsibilities of one of the officials given below and present it to others.</a:t>
            </a:r>
          </a:p>
        </p:txBody>
      </p:sp>
      <p:sp>
        <p:nvSpPr>
          <p:cNvPr id="7" name="Rounded Rectangle 6"/>
          <p:cNvSpPr/>
          <p:nvPr/>
        </p:nvSpPr>
        <p:spPr>
          <a:xfrm>
            <a:off x="838200" y="4049488"/>
            <a:ext cx="2197463" cy="1436914"/>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a:off x="3657599" y="4049488"/>
            <a:ext cx="1828800" cy="1436914"/>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p:cNvSpPr/>
          <p:nvPr/>
        </p:nvSpPr>
        <p:spPr>
          <a:xfrm>
            <a:off x="6154055" y="4049488"/>
            <a:ext cx="1828800" cy="1436914"/>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960120" y="4151091"/>
            <a:ext cx="2017485" cy="1107996"/>
          </a:xfrm>
          <a:prstGeom prst="rect">
            <a:avLst/>
          </a:prstGeom>
          <a:noFill/>
        </p:spPr>
        <p:txBody>
          <a:bodyPr wrap="square" rtlCol="0">
            <a:spAutoFit/>
          </a:bodyPr>
          <a:lstStyle/>
          <a:p>
            <a:pPr algn="ctr"/>
            <a:r>
              <a:rPr lang="en-US" sz="2200" dirty="0"/>
              <a:t>Superintendent of the institution</a:t>
            </a:r>
            <a:endParaRPr lang="en-US" sz="2200" dirty="0">
              <a:latin typeface="B Bharati GopikaTwo" pitchFamily="2" charset="0"/>
            </a:endParaRPr>
          </a:p>
        </p:txBody>
      </p:sp>
      <p:sp>
        <p:nvSpPr>
          <p:cNvPr id="11" name="TextBox 10"/>
          <p:cNvSpPr txBox="1"/>
          <p:nvPr/>
        </p:nvSpPr>
        <p:spPr>
          <a:xfrm>
            <a:off x="3715656" y="4340214"/>
            <a:ext cx="1712685" cy="769441"/>
          </a:xfrm>
          <a:prstGeom prst="rect">
            <a:avLst/>
          </a:prstGeom>
          <a:noFill/>
        </p:spPr>
        <p:txBody>
          <a:bodyPr wrap="square" rtlCol="0">
            <a:spAutoFit/>
          </a:bodyPr>
          <a:lstStyle/>
          <a:p>
            <a:pPr algn="ctr"/>
            <a:r>
              <a:rPr lang="en-US" sz="2200" dirty="0"/>
              <a:t>Probation officer</a:t>
            </a:r>
            <a:endParaRPr lang="en-US" sz="2200" dirty="0">
              <a:latin typeface="B Bharati GopikaTwo" pitchFamily="2" charset="0"/>
            </a:endParaRPr>
          </a:p>
        </p:txBody>
      </p:sp>
      <p:sp>
        <p:nvSpPr>
          <p:cNvPr id="12" name="TextBox 11"/>
          <p:cNvSpPr txBox="1"/>
          <p:nvPr/>
        </p:nvSpPr>
        <p:spPr>
          <a:xfrm>
            <a:off x="6183084" y="4378963"/>
            <a:ext cx="1712685" cy="769441"/>
          </a:xfrm>
          <a:prstGeom prst="rect">
            <a:avLst/>
          </a:prstGeom>
          <a:noFill/>
        </p:spPr>
        <p:txBody>
          <a:bodyPr wrap="square" rtlCol="0">
            <a:spAutoFit/>
          </a:bodyPr>
          <a:lstStyle/>
          <a:p>
            <a:pPr algn="ctr"/>
            <a:r>
              <a:rPr lang="en-US" sz="2200" dirty="0"/>
              <a:t>Child Welfare </a:t>
            </a:r>
            <a:r>
              <a:rPr lang="en-US" sz="2200" dirty="0" smtClean="0"/>
              <a:t>officer</a:t>
            </a:r>
            <a:endParaRPr lang="en-US" sz="2200" dirty="0">
              <a:latin typeface="B Bharati GopikaTwo" pitchFamily="2" charset="0"/>
            </a:endParaRPr>
          </a:p>
        </p:txBody>
      </p:sp>
    </p:spTree>
    <p:extLst>
      <p:ext uri="{BB962C8B-B14F-4D97-AF65-F5344CB8AC3E}">
        <p14:creationId xmlns:p14="http://schemas.microsoft.com/office/powerpoint/2010/main" val="197364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371" y="0"/>
            <a:ext cx="8592458" cy="1077218"/>
          </a:xfrm>
          <a:prstGeom prst="rect">
            <a:avLst/>
          </a:prstGeom>
          <a:noFill/>
        </p:spPr>
        <p:txBody>
          <a:bodyPr wrap="square" rtlCol="0">
            <a:spAutoFit/>
          </a:bodyPr>
          <a:lstStyle/>
          <a:p>
            <a:pPr algn="ctr"/>
            <a:r>
              <a:rPr lang="en-US" sz="3200" b="1" dirty="0">
                <a:solidFill>
                  <a:schemeClr val="bg1"/>
                </a:solidFill>
              </a:rPr>
              <a:t>After the presentation from the groups, discuss with them further from the points given below</a:t>
            </a:r>
            <a:endParaRPr lang="en-US" sz="3200" b="1" dirty="0">
              <a:solidFill>
                <a:schemeClr val="bg1"/>
              </a:solidFill>
              <a:latin typeface="B Bharati GopikaTwo" pitchFamily="2" charset="0"/>
            </a:endParaRPr>
          </a:p>
        </p:txBody>
      </p:sp>
      <p:sp>
        <p:nvSpPr>
          <p:cNvPr id="4" name="TextBox 3"/>
          <p:cNvSpPr txBox="1"/>
          <p:nvPr/>
        </p:nvSpPr>
        <p:spPr>
          <a:xfrm>
            <a:off x="841829" y="2191454"/>
            <a:ext cx="7509692" cy="3785652"/>
          </a:xfrm>
          <a:prstGeom prst="rect">
            <a:avLst/>
          </a:prstGeom>
          <a:noFill/>
        </p:spPr>
        <p:txBody>
          <a:bodyPr wrap="square" rtlCol="0">
            <a:spAutoFit/>
          </a:bodyPr>
          <a:lstStyle/>
          <a:p>
            <a:pPr marL="342900" lvl="0" indent="-342900">
              <a:spcAft>
                <a:spcPts val="600"/>
              </a:spcAft>
              <a:buFont typeface="Arial" panose="020B0604020202020204" pitchFamily="34" charset="0"/>
              <a:buChar char="•"/>
            </a:pPr>
            <a:r>
              <a:rPr lang="en-US" sz="2000" dirty="0"/>
              <a:t>The primary responsibly of the Superintendent /Officer in charge is to maintain the functioning of the home.</a:t>
            </a:r>
            <a:endParaRPr lang="en-GB" sz="2000" dirty="0"/>
          </a:p>
          <a:p>
            <a:pPr marL="342900" lvl="0" indent="-342900">
              <a:spcAft>
                <a:spcPts val="600"/>
              </a:spcAft>
              <a:buFont typeface="Arial" panose="020B0604020202020204" pitchFamily="34" charset="0"/>
              <a:buChar char="•"/>
            </a:pPr>
            <a:r>
              <a:rPr lang="en-US" sz="2000" dirty="0"/>
              <a:t>Ensure compliance with the orders of the Board.</a:t>
            </a:r>
            <a:endParaRPr lang="en-GB" sz="2000" dirty="0"/>
          </a:p>
          <a:p>
            <a:pPr marL="342900" lvl="0" indent="-342900">
              <a:spcAft>
                <a:spcPts val="600"/>
              </a:spcAft>
              <a:buFont typeface="Arial" panose="020B0604020202020204" pitchFamily="34" charset="0"/>
              <a:buChar char="•"/>
            </a:pPr>
            <a:r>
              <a:rPr lang="en-US" sz="2000" dirty="0"/>
              <a:t>Ensure all legal compliances are met; a nurturing environment is created, where every child's basic needs are catered to and each is given opportunities to develop and be heard</a:t>
            </a:r>
            <a:endParaRPr lang="en-GB" sz="2000" dirty="0"/>
          </a:p>
          <a:p>
            <a:pPr marL="342900" lvl="0" indent="-342900">
              <a:spcAft>
                <a:spcPts val="600"/>
              </a:spcAft>
              <a:buFont typeface="Arial" panose="020B0604020202020204" pitchFamily="34" charset="0"/>
              <a:buChar char="•"/>
            </a:pPr>
            <a:r>
              <a:rPr lang="en-US" sz="2000" dirty="0"/>
              <a:t>Ensure all arrangements for water storage, power plant, emergency electrical power back up are in place; and handling of equipment is done with care.</a:t>
            </a:r>
            <a:endParaRPr lang="en-GB" sz="2000" dirty="0"/>
          </a:p>
          <a:p>
            <a:pPr marL="342900" lvl="0" indent="-342900">
              <a:spcAft>
                <a:spcPts val="600"/>
              </a:spcAft>
              <a:buFont typeface="Arial" panose="020B0604020202020204" pitchFamily="34" charset="0"/>
              <a:buChar char="•"/>
            </a:pPr>
            <a:r>
              <a:rPr lang="en-US" sz="2000" dirty="0"/>
              <a:t>Prepare the budget and maintain control over financial matters on monthly basis, and submit to proper authority.</a:t>
            </a:r>
            <a:endParaRPr lang="en-GB" sz="2000" dirty="0"/>
          </a:p>
        </p:txBody>
      </p:sp>
      <p:sp>
        <p:nvSpPr>
          <p:cNvPr id="5" name="Rectangle 4"/>
          <p:cNvSpPr/>
          <p:nvPr/>
        </p:nvSpPr>
        <p:spPr>
          <a:xfrm>
            <a:off x="566055" y="1712686"/>
            <a:ext cx="7998826" cy="4520473"/>
          </a:xfrm>
          <a:prstGeom prst="rect">
            <a:avLst/>
          </a:prstGeom>
          <a:noFill/>
          <a:ln w="28575">
            <a:solidFill>
              <a:schemeClr val="accent6">
                <a:lumMod val="60000"/>
                <a:lumOff val="40000"/>
              </a:schemeClr>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914465" y="1456506"/>
            <a:ext cx="3287488" cy="523220"/>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899225" y="1456506"/>
            <a:ext cx="3287488" cy="523220"/>
          </a:xfrm>
          <a:prstGeom prst="rect">
            <a:avLst/>
          </a:prstGeom>
          <a:noFill/>
        </p:spPr>
        <p:txBody>
          <a:bodyPr wrap="square" rtlCol="0">
            <a:spAutoFit/>
          </a:bodyPr>
          <a:lstStyle/>
          <a:p>
            <a:pPr algn="ctr"/>
            <a:r>
              <a:rPr lang="en-US" sz="2800" b="1" dirty="0"/>
              <a:t>Superintendent</a:t>
            </a:r>
            <a:endParaRPr lang="en-US" sz="2800" dirty="0">
              <a:latin typeface="GopikaTwo" pitchFamily="2" charset="0"/>
            </a:endParaRPr>
          </a:p>
        </p:txBody>
      </p:sp>
    </p:spTree>
    <p:extLst>
      <p:ext uri="{BB962C8B-B14F-4D97-AF65-F5344CB8AC3E}">
        <p14:creationId xmlns:p14="http://schemas.microsoft.com/office/powerpoint/2010/main" val="2494078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371" y="0"/>
            <a:ext cx="8592458" cy="1077218"/>
          </a:xfrm>
          <a:prstGeom prst="rect">
            <a:avLst/>
          </a:prstGeom>
          <a:noFill/>
        </p:spPr>
        <p:txBody>
          <a:bodyPr wrap="square" rtlCol="0">
            <a:spAutoFit/>
          </a:bodyPr>
          <a:lstStyle/>
          <a:p>
            <a:pPr algn="ctr"/>
            <a:r>
              <a:rPr lang="en-US" sz="3200" b="1" dirty="0">
                <a:solidFill>
                  <a:schemeClr val="bg1"/>
                </a:solidFill>
              </a:rPr>
              <a:t>After the presentation from the groups, discuss with them further from the </a:t>
            </a:r>
            <a:r>
              <a:rPr lang="en-US" sz="3200" b="1" dirty="0" smtClean="0">
                <a:solidFill>
                  <a:schemeClr val="bg1"/>
                </a:solidFill>
              </a:rPr>
              <a:t>points given </a:t>
            </a:r>
            <a:r>
              <a:rPr lang="en-US" sz="3200" b="1" dirty="0">
                <a:solidFill>
                  <a:schemeClr val="bg1"/>
                </a:solidFill>
              </a:rPr>
              <a:t>below</a:t>
            </a:r>
            <a:endParaRPr lang="en-US" sz="3200" b="1" dirty="0">
              <a:solidFill>
                <a:schemeClr val="bg1"/>
              </a:solidFill>
              <a:latin typeface="B Bharati GopikaTwo" pitchFamily="2" charset="0"/>
            </a:endParaRPr>
          </a:p>
        </p:txBody>
      </p:sp>
      <p:sp>
        <p:nvSpPr>
          <p:cNvPr id="4" name="TextBox 3"/>
          <p:cNvSpPr txBox="1"/>
          <p:nvPr/>
        </p:nvSpPr>
        <p:spPr>
          <a:xfrm>
            <a:off x="841829" y="1920944"/>
            <a:ext cx="7479212" cy="4524315"/>
          </a:xfrm>
          <a:prstGeom prst="rect">
            <a:avLst/>
          </a:prstGeom>
          <a:noFill/>
        </p:spPr>
        <p:txBody>
          <a:bodyPr wrap="square" rtlCol="0">
            <a:spAutoFit/>
          </a:bodyPr>
          <a:lstStyle/>
          <a:p>
            <a:r>
              <a:rPr lang="en-US" dirty="0"/>
              <a:t>“Probation officer” means an officer appointed by the State Government as a probation officer under the Probation of Offenders Act, 1958 or the Legal-cum-Probation Officer appointed by the State Government under District Child Protection Unit;</a:t>
            </a:r>
            <a:r>
              <a:rPr lang="en-US" b="1" dirty="0"/>
              <a:t> [</a:t>
            </a:r>
            <a:r>
              <a:rPr lang="en-US" b="1" i="1" dirty="0"/>
              <a:t>Section 2 (48), JJ Act, 2015]</a:t>
            </a:r>
            <a:endParaRPr lang="en-GB" dirty="0"/>
          </a:p>
          <a:p>
            <a:pPr marL="285750" lvl="0" indent="-285750">
              <a:buFont typeface="Arial" panose="020B0604020202020204" pitchFamily="34" charset="0"/>
              <a:buChar char="•"/>
            </a:pPr>
            <a:r>
              <a:rPr lang="en-US" dirty="0"/>
              <a:t>To conduct social investigation within 15 day from the date of first production on directions of JJB.</a:t>
            </a:r>
            <a:endParaRPr lang="en-GB" dirty="0"/>
          </a:p>
          <a:p>
            <a:pPr marL="285750" lvl="0" indent="-285750">
              <a:buFont typeface="Arial" panose="020B0604020202020204" pitchFamily="34" charset="0"/>
              <a:buChar char="•"/>
            </a:pPr>
            <a:r>
              <a:rPr lang="en-US" dirty="0"/>
              <a:t>To do follow up of Child as per individual care plan</a:t>
            </a:r>
            <a:endParaRPr lang="en-GB" dirty="0"/>
          </a:p>
          <a:p>
            <a:pPr marL="285750" lvl="0" indent="-285750">
              <a:buFont typeface="Arial" panose="020B0604020202020204" pitchFamily="34" charset="0"/>
              <a:buChar char="•"/>
            </a:pPr>
            <a:r>
              <a:rPr lang="en-US" dirty="0"/>
              <a:t>Preparation of ‘Individual Care Plan’ based on child’s necessity with the help of people such as superintendent of Children’s home, Probation Officer, Doctor who examines the child, Family of the child etc. </a:t>
            </a:r>
            <a:endParaRPr lang="en-GB" dirty="0"/>
          </a:p>
          <a:p>
            <a:pPr marL="285750" lvl="0" indent="-285750">
              <a:buFont typeface="Arial" panose="020B0604020202020204" pitchFamily="34" charset="0"/>
              <a:buChar char="•"/>
            </a:pPr>
            <a:r>
              <a:rPr lang="en-US" dirty="0"/>
              <a:t>To evaluate the progress of child in ‘Place of Safety and ensure that there is no ill treatment to child in the CCI.</a:t>
            </a:r>
            <a:endParaRPr lang="en-GB" dirty="0"/>
          </a:p>
          <a:p>
            <a:pPr marL="285750" lvl="0" indent="-285750">
              <a:buFont typeface="Arial" panose="020B0604020202020204" pitchFamily="34" charset="0"/>
              <a:buChar char="•"/>
            </a:pPr>
            <a:r>
              <a:rPr lang="en-US" dirty="0"/>
              <a:t>Following up to evaluate if child kept in place of safety’ has undergone reformative changes (and if the child can be a contributing member of the society) on attaining the age of 21 years and is yet to complete the term </a:t>
            </a:r>
            <a:r>
              <a:rPr lang="en-US" dirty="0" smtClean="0"/>
              <a:t/>
            </a:r>
            <a:br>
              <a:rPr lang="en-US" dirty="0" smtClean="0"/>
            </a:br>
            <a:r>
              <a:rPr lang="en-US" dirty="0" smtClean="0"/>
              <a:t>of </a:t>
            </a:r>
            <a:r>
              <a:rPr lang="en-US" dirty="0"/>
              <a:t>stay.</a:t>
            </a:r>
            <a:endParaRPr lang="en-GB" dirty="0"/>
          </a:p>
        </p:txBody>
      </p:sp>
      <p:sp>
        <p:nvSpPr>
          <p:cNvPr id="5" name="Rectangle 4"/>
          <p:cNvSpPr/>
          <p:nvPr/>
        </p:nvSpPr>
        <p:spPr>
          <a:xfrm>
            <a:off x="566055" y="1666967"/>
            <a:ext cx="7998826" cy="4886233"/>
          </a:xfrm>
          <a:prstGeom prst="rect">
            <a:avLst/>
          </a:prstGeom>
          <a:noFill/>
          <a:ln w="28575">
            <a:solidFill>
              <a:srgbClr val="FFC20E"/>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929705" y="1410786"/>
            <a:ext cx="3287488" cy="523220"/>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3158306" y="1410786"/>
            <a:ext cx="2830286" cy="523220"/>
          </a:xfrm>
          <a:prstGeom prst="rect">
            <a:avLst/>
          </a:prstGeom>
          <a:noFill/>
        </p:spPr>
        <p:txBody>
          <a:bodyPr wrap="square" rtlCol="0">
            <a:spAutoFit/>
          </a:bodyPr>
          <a:lstStyle/>
          <a:p>
            <a:pPr algn="ctr"/>
            <a:r>
              <a:rPr lang="en-US" sz="2800" b="1" dirty="0"/>
              <a:t>Probation officer</a:t>
            </a:r>
            <a:endParaRPr lang="en-US" sz="2800" dirty="0">
              <a:latin typeface="GopikaTwo" pitchFamily="2" charset="0"/>
            </a:endParaRPr>
          </a:p>
        </p:txBody>
      </p:sp>
    </p:spTree>
    <p:extLst>
      <p:ext uri="{BB962C8B-B14F-4D97-AF65-F5344CB8AC3E}">
        <p14:creationId xmlns:p14="http://schemas.microsoft.com/office/powerpoint/2010/main" val="1608235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371" y="0"/>
            <a:ext cx="8592458" cy="1077218"/>
          </a:xfrm>
          <a:prstGeom prst="rect">
            <a:avLst/>
          </a:prstGeom>
          <a:noFill/>
        </p:spPr>
        <p:txBody>
          <a:bodyPr wrap="square" rtlCol="0">
            <a:spAutoFit/>
          </a:bodyPr>
          <a:lstStyle/>
          <a:p>
            <a:pPr algn="ctr"/>
            <a:r>
              <a:rPr lang="en-US" sz="3200" b="1" dirty="0">
                <a:solidFill>
                  <a:schemeClr val="bg1"/>
                </a:solidFill>
              </a:rPr>
              <a:t>After the presentation from the groups, discuss with them further from the points given below</a:t>
            </a:r>
            <a:endParaRPr lang="en-US" sz="3200" b="1" dirty="0">
              <a:solidFill>
                <a:schemeClr val="bg1"/>
              </a:solidFill>
              <a:latin typeface="B Bharati GopikaTwo" pitchFamily="2" charset="0"/>
            </a:endParaRPr>
          </a:p>
        </p:txBody>
      </p:sp>
      <p:sp>
        <p:nvSpPr>
          <p:cNvPr id="4" name="TextBox 3"/>
          <p:cNvSpPr txBox="1"/>
          <p:nvPr/>
        </p:nvSpPr>
        <p:spPr>
          <a:xfrm>
            <a:off x="841829" y="2097287"/>
            <a:ext cx="7509692" cy="3970318"/>
          </a:xfrm>
          <a:prstGeom prst="rect">
            <a:avLst/>
          </a:prstGeom>
          <a:noFill/>
        </p:spPr>
        <p:txBody>
          <a:bodyPr wrap="square" rtlCol="0">
            <a:spAutoFit/>
          </a:bodyPr>
          <a:lstStyle/>
          <a:p>
            <a:r>
              <a:rPr lang="en-US" dirty="0"/>
              <a:t>“Child Welfare Officer” means an officer attached to a Children’s Home, for carrying out the directions given by the Committee or the Board.” </a:t>
            </a:r>
            <a:r>
              <a:rPr lang="en-US" b="1" i="1" dirty="0"/>
              <a:t>[Section 2 (17), JJ Act 2015]</a:t>
            </a:r>
            <a:endParaRPr lang="en-GB" dirty="0"/>
          </a:p>
          <a:p>
            <a:pPr marL="342900" lvl="0" indent="-342900">
              <a:buFont typeface="Arial" panose="020B0604020202020204" pitchFamily="34" charset="0"/>
              <a:buChar char="•"/>
            </a:pPr>
            <a:r>
              <a:rPr lang="en-US" dirty="0"/>
              <a:t>CWO will conduct social investigation and must provide an assessment of the family situation of the child in detail, and explain in writing whether it will be in the best interest of the child to restore him to his family.</a:t>
            </a:r>
            <a:endParaRPr lang="en-GB" dirty="0"/>
          </a:p>
          <a:p>
            <a:pPr marL="342900" lvl="0" indent="-342900">
              <a:buFont typeface="Arial" panose="020B0604020202020204" pitchFamily="34" charset="0"/>
              <a:buChar char="•"/>
            </a:pPr>
            <a:r>
              <a:rPr lang="en-US" dirty="0"/>
              <a:t>The Child Welfare Officer discharges the duties of a Probation Officer when one is not available.</a:t>
            </a:r>
            <a:endParaRPr lang="en-GB" dirty="0"/>
          </a:p>
          <a:p>
            <a:pPr marL="342900" lvl="0" indent="-342900">
              <a:buFont typeface="Arial" panose="020B0604020202020204" pitchFamily="34" charset="0"/>
              <a:buChar char="•"/>
            </a:pPr>
            <a:r>
              <a:rPr lang="en-US" dirty="0"/>
              <a:t>The Child Welfare Officer is responsible for acting as a bridge between the children housed in an institution and the JJB, the staff of the institution as well as other external stakeholders.</a:t>
            </a:r>
            <a:endParaRPr lang="en-GB" dirty="0"/>
          </a:p>
          <a:p>
            <a:pPr marL="342900" lvl="0" indent="-342900">
              <a:buFont typeface="Arial" panose="020B0604020202020204" pitchFamily="34" charset="0"/>
              <a:buChar char="•"/>
            </a:pPr>
            <a:r>
              <a:rPr lang="en-US" dirty="0"/>
              <a:t>He or she contributes to the design and implementation of activities and </a:t>
            </a:r>
            <a:r>
              <a:rPr lang="en-US" dirty="0" err="1"/>
              <a:t>programmes</a:t>
            </a:r>
            <a:r>
              <a:rPr lang="en-US" dirty="0"/>
              <a:t> aimed at rehabilitation and social re-integration of the Child in Conflict with Law.</a:t>
            </a:r>
            <a:endParaRPr lang="en-GB" dirty="0"/>
          </a:p>
        </p:txBody>
      </p:sp>
      <p:sp>
        <p:nvSpPr>
          <p:cNvPr id="5" name="Rectangle 4"/>
          <p:cNvSpPr/>
          <p:nvPr/>
        </p:nvSpPr>
        <p:spPr>
          <a:xfrm>
            <a:off x="563880" y="1712687"/>
            <a:ext cx="8028575" cy="4631321"/>
          </a:xfrm>
          <a:prstGeom prst="rect">
            <a:avLst/>
          </a:prstGeom>
          <a:noFill/>
          <a:ln w="28575">
            <a:solidFill>
              <a:srgbClr val="E0ECBC"/>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914465" y="1456506"/>
            <a:ext cx="3287488" cy="523220"/>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944946" y="1456506"/>
            <a:ext cx="3272974" cy="523220"/>
          </a:xfrm>
          <a:prstGeom prst="rect">
            <a:avLst/>
          </a:prstGeom>
          <a:noFill/>
        </p:spPr>
        <p:txBody>
          <a:bodyPr wrap="square" rtlCol="0">
            <a:spAutoFit/>
          </a:bodyPr>
          <a:lstStyle/>
          <a:p>
            <a:r>
              <a:rPr lang="en-US" sz="2800" b="1" dirty="0"/>
              <a:t>Child Welfare Officer</a:t>
            </a:r>
            <a:endParaRPr lang="en-GB" sz="2800" dirty="0"/>
          </a:p>
        </p:txBody>
      </p:sp>
    </p:spTree>
    <p:extLst>
      <p:ext uri="{BB962C8B-B14F-4D97-AF65-F5344CB8AC3E}">
        <p14:creationId xmlns:p14="http://schemas.microsoft.com/office/powerpoint/2010/main" val="1487964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54838"/>
            <a:ext cx="9144000" cy="707886"/>
          </a:xfrm>
          <a:prstGeom prst="rect">
            <a:avLst/>
          </a:prstGeom>
          <a:noFill/>
        </p:spPr>
        <p:txBody>
          <a:bodyPr wrap="square" rtlCol="0">
            <a:spAutoFit/>
          </a:bodyPr>
          <a:lstStyle/>
          <a:p>
            <a:pPr algn="ctr"/>
            <a:r>
              <a:rPr lang="en-US" sz="4000" b="1" dirty="0">
                <a:solidFill>
                  <a:schemeClr val="bg1"/>
                </a:solidFill>
              </a:rPr>
              <a:t>Exercise</a:t>
            </a:r>
            <a:endParaRPr lang="en-US" sz="4000" dirty="0">
              <a:solidFill>
                <a:schemeClr val="bg1"/>
              </a:solidFill>
              <a:latin typeface="GopikaTwo" pitchFamily="2" charset="0"/>
            </a:endParaRPr>
          </a:p>
        </p:txBody>
      </p:sp>
      <p:sp>
        <p:nvSpPr>
          <p:cNvPr id="3" name="TextBox 2"/>
          <p:cNvSpPr txBox="1"/>
          <p:nvPr/>
        </p:nvSpPr>
        <p:spPr>
          <a:xfrm>
            <a:off x="822961" y="1937981"/>
            <a:ext cx="7528560" cy="1107996"/>
          </a:xfrm>
          <a:prstGeom prst="rect">
            <a:avLst/>
          </a:prstGeom>
          <a:noFill/>
        </p:spPr>
        <p:txBody>
          <a:bodyPr wrap="square" rtlCol="0">
            <a:spAutoFit/>
          </a:bodyPr>
          <a:lstStyle/>
          <a:p>
            <a:r>
              <a:rPr lang="en-US" sz="2200" dirty="0"/>
              <a:t>Divide the participants in four groups and give them a case study each. Ask the groups to discuss and list out the process of rehabilitation of children discussed in respective case studies.</a:t>
            </a:r>
            <a:endParaRPr lang="en-GB" sz="2200" dirty="0"/>
          </a:p>
        </p:txBody>
      </p:sp>
    </p:spTree>
    <p:extLst>
      <p:ext uri="{BB962C8B-B14F-4D97-AF65-F5344CB8AC3E}">
        <p14:creationId xmlns:p14="http://schemas.microsoft.com/office/powerpoint/2010/main" val="2808420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DE81"/>
        </a:solidFill>
        <a:ln>
          <a:noFill/>
        </a:ln>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4347</TotalTime>
  <Words>1308</Words>
  <Application>Microsoft Office PowerPoint</Application>
  <PresentationFormat>On-screen Show (4:3)</PresentationFormat>
  <Paragraphs>95</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MS Mincho</vt:lpstr>
      <vt:lpstr>Arial</vt:lpstr>
      <vt:lpstr>B Bharati GopikaTwo</vt:lpstr>
      <vt:lpstr>Calibri</vt:lpstr>
      <vt:lpstr>GopikaTwo</vt:lpstr>
      <vt:lpstr>Times New Roman</vt:lpstr>
      <vt:lpstr>Office Theme</vt:lpstr>
      <vt:lpstr>Child Care Institutions under JJ 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Quantum Clinical Trials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PPT-DCPU</dc:title>
  <dc:creator>Amar Nidhi</dc:creator>
  <cp:lastModifiedBy>admin</cp:lastModifiedBy>
  <cp:revision>278</cp:revision>
  <dcterms:created xsi:type="dcterms:W3CDTF">2018-03-19T09:27:48Z</dcterms:created>
  <dcterms:modified xsi:type="dcterms:W3CDTF">2019-09-17T05:37:39Z</dcterms:modified>
</cp:coreProperties>
</file>