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95" r:id="rId6"/>
    <p:sldId id="296" r:id="rId7"/>
    <p:sldId id="298" r:id="rId8"/>
    <p:sldId id="265" r:id="rId9"/>
    <p:sldId id="266" r:id="rId10"/>
    <p:sldId id="267" r:id="rId11"/>
    <p:sldId id="269" r:id="rId12"/>
    <p:sldId id="270" r:id="rId13"/>
    <p:sldId id="304" r:id="rId14"/>
    <p:sldId id="273" r:id="rId15"/>
    <p:sldId id="290" r:id="rId16"/>
    <p:sldId id="324"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951A3B"/>
    <a:srgbClr val="5B9BD5"/>
    <a:srgbClr val="F5F7F9"/>
    <a:srgbClr val="000000"/>
    <a:srgbClr val="F36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3" autoAdjust="0"/>
    <p:restoredTop sz="94434" autoAdjust="0"/>
  </p:normalViewPr>
  <p:slideViewPr>
    <p:cSldViewPr snapToGrid="0">
      <p:cViewPr varScale="1">
        <p:scale>
          <a:sx n="74" d="100"/>
          <a:sy n="74" d="100"/>
        </p:scale>
        <p:origin x="150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1"/>
            <a:ext cx="9144000" cy="928910"/>
          </a:xfrm>
          <a:prstGeom prst="rect">
            <a:avLst/>
          </a:prstGeom>
          <a:solidFill>
            <a:srgbClr val="95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928911"/>
            <a:ext cx="9144000" cy="5929089"/>
          </a:xfrm>
          <a:prstGeom prst="rect">
            <a:avLst/>
          </a:prstGeom>
          <a:solidFill>
            <a:srgbClr val="951A3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74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333688"/>
          </a:xfrm>
          <a:prstGeom prst="rect">
            <a:avLst/>
          </a:prstGeom>
          <a:solidFill>
            <a:srgbClr val="95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33688"/>
            <a:ext cx="9144000" cy="5524312"/>
          </a:xfrm>
          <a:prstGeom prst="rect">
            <a:avLst/>
          </a:prstGeom>
          <a:solidFill>
            <a:srgbClr val="951A3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4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688"/>
          </a:xfrm>
          <a:prstGeom prst="rect">
            <a:avLst/>
          </a:prstGeom>
          <a:solidFill>
            <a:srgbClr val="95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17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77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1"/>
            <a:ext cx="9144000" cy="6858000"/>
          </a:xfrm>
          <a:prstGeom prst="rect">
            <a:avLst/>
          </a:prstGeom>
          <a:solidFill>
            <a:srgbClr val="951A3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0052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106023"/>
      </p:ext>
    </p:extLst>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3"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24" y="5276851"/>
            <a:ext cx="9144000" cy="830997"/>
          </a:xfrm>
          <a:prstGeom prst="rect">
            <a:avLst/>
          </a:prstGeom>
        </p:spPr>
        <p:txBody>
          <a:bodyPr wrap="square">
            <a:spAutoFit/>
          </a:bodyPr>
          <a:lstStyle/>
          <a:p>
            <a:pPr algn="ctr"/>
            <a:r>
              <a:rPr lang="en-US" sz="4800" b="1" dirty="0">
                <a:solidFill>
                  <a:srgbClr val="C00000"/>
                </a:solidFill>
              </a:rPr>
              <a:t>Child Welfare Committee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8332"/>
          <a:stretch/>
        </p:blipFill>
        <p:spPr>
          <a:xfrm rot="5400000">
            <a:off x="1933576" y="-1933575"/>
            <a:ext cx="5276849" cy="9144002"/>
          </a:xfrm>
          <a:prstGeom prst="rect">
            <a:avLst/>
          </a:prstGeom>
          <a:solidFill>
            <a:srgbClr val="951A3B"/>
          </a:solid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879" y="276226"/>
            <a:ext cx="6553891" cy="4911509"/>
          </a:xfrm>
          <a:prstGeom prst="rect">
            <a:avLst/>
          </a:prstGeom>
        </p:spPr>
      </p:pic>
      <p:grpSp>
        <p:nvGrpSpPr>
          <p:cNvPr id="7" name="Group 6"/>
          <p:cNvGrpSpPr/>
          <p:nvPr/>
        </p:nvGrpSpPr>
        <p:grpSpPr>
          <a:xfrm>
            <a:off x="0" y="6113290"/>
            <a:ext cx="9144000" cy="744710"/>
            <a:chOff x="0" y="6113290"/>
            <a:chExt cx="9144000" cy="744710"/>
          </a:xfrm>
        </p:grpSpPr>
        <p:sp>
          <p:nvSpPr>
            <p:cNvPr id="8" name="Rectangle 7"/>
            <p:cNvSpPr/>
            <p:nvPr/>
          </p:nvSpPr>
          <p:spPr>
            <a:xfrm>
              <a:off x="0" y="6113290"/>
              <a:ext cx="9144000" cy="7447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srcRect l="53163" t="81289" r="19843" b="9012"/>
            <a:stretch/>
          </p:blipFill>
          <p:spPr>
            <a:xfrm>
              <a:off x="3120571" y="6221925"/>
              <a:ext cx="3135086" cy="636075"/>
            </a:xfrm>
            <a:prstGeom prst="rect">
              <a:avLst/>
            </a:prstGeom>
          </p:spPr>
        </p:pic>
      </p:grpSp>
    </p:spTree>
    <p:extLst>
      <p:ext uri="{BB962C8B-B14F-4D97-AF65-F5344CB8AC3E}">
        <p14:creationId xmlns:p14="http://schemas.microsoft.com/office/powerpoint/2010/main" val="237138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61117" y="1463675"/>
            <a:ext cx="3816350" cy="5432425"/>
          </a:xfrm>
          <a:prstGeom prst="rect">
            <a:avLst/>
          </a:prstGeom>
        </p:spPr>
        <p:txBody>
          <a:bodyPr/>
          <a:lstStyle/>
          <a:p>
            <a:pPr marL="0" lvl="0" indent="0">
              <a:lnSpc>
                <a:spcPct val="100000"/>
              </a:lnSpc>
              <a:spcBef>
                <a:spcPts val="0"/>
              </a:spcBef>
              <a:spcAft>
                <a:spcPts val="1200"/>
              </a:spcAft>
              <a:buNone/>
            </a:pPr>
            <a:r>
              <a:rPr lang="en-US" sz="2400" dirty="0"/>
              <a:t>A new born baby was found wrapped in a newspaper in a dustbin near a hospital. The hospital staff informed the police and the infant was brought before the </a:t>
            </a:r>
            <a:r>
              <a:rPr lang="en-US" sz="2400" dirty="0" smtClean="0"/>
              <a:t>CWC.</a:t>
            </a:r>
          </a:p>
          <a:p>
            <a:pPr marL="0" lvl="0" indent="0">
              <a:lnSpc>
                <a:spcPct val="100000"/>
              </a:lnSpc>
              <a:spcBef>
                <a:spcPts val="0"/>
              </a:spcBef>
              <a:spcAft>
                <a:spcPts val="1200"/>
              </a:spcAft>
              <a:buNone/>
            </a:pPr>
            <a:r>
              <a:rPr lang="en-US" sz="2400" dirty="0" smtClean="0"/>
              <a:t>Manju </a:t>
            </a:r>
            <a:r>
              <a:rPr lang="en-US" sz="2400" dirty="0"/>
              <a:t>is a 14 year old girl. She was brought to the city from her village by her ‘uncle’ with a promise of a lucrative job</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117" y="1928215"/>
            <a:ext cx="4149940" cy="4989809"/>
          </a:xfrm>
          <a:prstGeom prst="rect">
            <a:avLst/>
          </a:prstGeom>
        </p:spPr>
      </p:pic>
      <p:sp>
        <p:nvSpPr>
          <p:cNvPr id="5" name="Title 1"/>
          <p:cNvSpPr txBox="1">
            <a:spLocks/>
          </p:cNvSpPr>
          <p:nvPr/>
        </p:nvSpPr>
        <p:spPr>
          <a:xfrm>
            <a:off x="0" y="168729"/>
            <a:ext cx="9144000" cy="609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sz="4000" b="1" kern="0" dirty="0">
                <a:solidFill>
                  <a:schemeClr val="bg1"/>
                </a:solidFill>
              </a:rPr>
              <a:t>Group </a:t>
            </a:r>
            <a:r>
              <a:rPr lang="en-US" sz="4000" b="1" kern="0" dirty="0" smtClean="0">
                <a:solidFill>
                  <a:schemeClr val="bg1"/>
                </a:solidFill>
              </a:rPr>
              <a:t>Work</a:t>
            </a:r>
            <a:endParaRPr lang="en-US" sz="2800" kern="0" dirty="0">
              <a:solidFill>
                <a:schemeClr val="bg1"/>
              </a:solidFill>
              <a:latin typeface="+mn-lt"/>
            </a:endParaRPr>
          </a:p>
        </p:txBody>
      </p:sp>
    </p:spTree>
    <p:extLst>
      <p:ext uri="{BB962C8B-B14F-4D97-AF65-F5344CB8AC3E}">
        <p14:creationId xmlns:p14="http://schemas.microsoft.com/office/powerpoint/2010/main" val="286103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00112" y="1370923"/>
            <a:ext cx="7343775" cy="1976438"/>
          </a:xfrm>
          <a:prstGeom prst="rect">
            <a:avLst/>
          </a:prstGeom>
        </p:spPr>
        <p:txBody>
          <a:bodyPr/>
          <a:lstStyle/>
          <a:p>
            <a:pPr marL="0" lvl="0" indent="0">
              <a:lnSpc>
                <a:spcPct val="100000"/>
              </a:lnSpc>
              <a:spcBef>
                <a:spcPts val="0"/>
              </a:spcBef>
              <a:buNone/>
            </a:pPr>
            <a:r>
              <a:rPr lang="en-US" sz="2400" dirty="0"/>
              <a:t>Girish is a 15 year old boy. He has been living on a footpath after death of his parents. He lives with a gang of people who drink alcohol, sniff glue and smoke drugs. He was rounded up one day by the police and brought before the CWC</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029" y="3252111"/>
            <a:ext cx="5654221" cy="3348473"/>
          </a:xfrm>
          <a:prstGeom prst="rect">
            <a:avLst/>
          </a:prstGeom>
        </p:spPr>
      </p:pic>
      <p:sp>
        <p:nvSpPr>
          <p:cNvPr id="5" name="Title 1"/>
          <p:cNvSpPr txBox="1">
            <a:spLocks/>
          </p:cNvSpPr>
          <p:nvPr/>
        </p:nvSpPr>
        <p:spPr>
          <a:xfrm>
            <a:off x="0" y="168729"/>
            <a:ext cx="9144000" cy="609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sz="4000" b="1" kern="0" dirty="0">
                <a:solidFill>
                  <a:schemeClr val="bg1"/>
                </a:solidFill>
              </a:rPr>
              <a:t>Group </a:t>
            </a:r>
            <a:r>
              <a:rPr lang="en-US" sz="4000" b="1" kern="0" dirty="0" smtClean="0">
                <a:solidFill>
                  <a:schemeClr val="bg1"/>
                </a:solidFill>
              </a:rPr>
              <a:t>Work</a:t>
            </a:r>
            <a:endParaRPr lang="en-US" sz="2800" kern="0" dirty="0">
              <a:solidFill>
                <a:schemeClr val="bg1"/>
              </a:solidFill>
              <a:latin typeface="+mn-lt"/>
            </a:endParaRPr>
          </a:p>
        </p:txBody>
      </p:sp>
    </p:spTree>
    <p:extLst>
      <p:ext uri="{BB962C8B-B14F-4D97-AF65-F5344CB8AC3E}">
        <p14:creationId xmlns:p14="http://schemas.microsoft.com/office/powerpoint/2010/main" val="80070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6750" y="1767113"/>
            <a:ext cx="8191500" cy="4500337"/>
          </a:xfrm>
          <a:prstGeom prst="rect">
            <a:avLst/>
          </a:prstGeom>
        </p:spPr>
        <p:txBody>
          <a:bodyPr>
            <a:noAutofit/>
          </a:bodyPr>
          <a:lstStyle/>
          <a:p>
            <a:pPr marL="57150" indent="0">
              <a:lnSpc>
                <a:spcPct val="100000"/>
              </a:lnSpc>
              <a:spcBef>
                <a:spcPts val="0"/>
              </a:spcBef>
              <a:spcAft>
                <a:spcPts val="1200"/>
              </a:spcAft>
              <a:buNone/>
            </a:pPr>
            <a:r>
              <a:rPr lang="en-US" sz="2400" dirty="0" smtClean="0"/>
              <a:t>The </a:t>
            </a:r>
            <a:r>
              <a:rPr lang="en-US" sz="2400" dirty="0"/>
              <a:t>JJ Act prescribes the process for CWC to deal with children in need for care and protection.</a:t>
            </a:r>
          </a:p>
          <a:p>
            <a:pPr marL="57150" indent="0">
              <a:lnSpc>
                <a:spcPct val="100000"/>
              </a:lnSpc>
              <a:spcBef>
                <a:spcPts val="0"/>
              </a:spcBef>
              <a:spcAft>
                <a:spcPts val="1200"/>
              </a:spcAft>
              <a:buNone/>
            </a:pPr>
            <a:r>
              <a:rPr lang="en-US" sz="2400" b="1" dirty="0" smtClean="0"/>
              <a:t>Production </a:t>
            </a:r>
            <a:r>
              <a:rPr lang="en-US" sz="2400" b="1" dirty="0"/>
              <a:t>before the Committee (Section 31, JJ Act, 2015)</a:t>
            </a:r>
            <a:endParaRPr lang="en-US" sz="2400" dirty="0"/>
          </a:p>
          <a:p>
            <a:pPr marL="465138" indent="0">
              <a:lnSpc>
                <a:spcPct val="100000"/>
              </a:lnSpc>
              <a:spcBef>
                <a:spcPts val="0"/>
              </a:spcBef>
              <a:spcAft>
                <a:spcPts val="2400"/>
              </a:spcAft>
              <a:buNone/>
            </a:pPr>
            <a:r>
              <a:rPr lang="en-US" sz="2400" dirty="0" smtClean="0"/>
              <a:t>Any </a:t>
            </a:r>
            <a:r>
              <a:rPr lang="en-US" sz="2400" dirty="0"/>
              <a:t>child in need of care and protection may be produced before the Committee by the following individuals –</a:t>
            </a:r>
          </a:p>
          <a:p>
            <a:pPr marL="465138" lvl="0" indent="0">
              <a:lnSpc>
                <a:spcPct val="100000"/>
              </a:lnSpc>
              <a:spcBef>
                <a:spcPts val="0"/>
              </a:spcBef>
              <a:spcAft>
                <a:spcPts val="2400"/>
              </a:spcAft>
              <a:buNone/>
            </a:pPr>
            <a:r>
              <a:rPr lang="en-US" sz="2400" dirty="0"/>
              <a:t>Any police officer or special juvenile police unit or a designated Child Welfare Police Officer or any officer of District Child Protection Unit or inspector appointed under any labour law for the time being in force.</a:t>
            </a:r>
          </a:p>
          <a:p>
            <a:pPr marL="465138" lvl="0" indent="0">
              <a:lnSpc>
                <a:spcPct val="100000"/>
              </a:lnSpc>
              <a:spcBef>
                <a:spcPts val="0"/>
              </a:spcBef>
              <a:spcAft>
                <a:spcPts val="2400"/>
              </a:spcAft>
              <a:buNone/>
            </a:pPr>
            <a:r>
              <a:rPr lang="en-US" sz="2400" dirty="0"/>
              <a:t>Any public servant</a:t>
            </a:r>
            <a:r>
              <a:rPr lang="en-US" sz="2400" dirty="0" smtClean="0"/>
              <a:t>.</a:t>
            </a:r>
            <a:endParaRPr lang="en-US" sz="2400" dirty="0"/>
          </a:p>
        </p:txBody>
      </p:sp>
      <p:sp>
        <p:nvSpPr>
          <p:cNvPr id="4" name="Title 1"/>
          <p:cNvSpPr txBox="1">
            <a:spLocks/>
          </p:cNvSpPr>
          <p:nvPr/>
        </p:nvSpPr>
        <p:spPr>
          <a:xfrm>
            <a:off x="0" y="38101"/>
            <a:ext cx="9144000" cy="11520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sz="4000" b="1" kern="0" dirty="0">
                <a:solidFill>
                  <a:schemeClr val="bg1"/>
                </a:solidFill>
              </a:rPr>
              <a:t>Procedure </a:t>
            </a:r>
            <a:r>
              <a:rPr lang="en-US" sz="4000" b="1" kern="0" dirty="0" smtClean="0">
                <a:solidFill>
                  <a:schemeClr val="bg1"/>
                </a:solidFill>
              </a:rPr>
              <a:t>in </a:t>
            </a:r>
            <a:r>
              <a:rPr lang="en-US" sz="4000" b="1" kern="0" dirty="0">
                <a:solidFill>
                  <a:schemeClr val="bg1"/>
                </a:solidFill>
              </a:rPr>
              <a:t>Relation </a:t>
            </a:r>
            <a:r>
              <a:rPr lang="en-US" sz="4000" b="1" kern="0" dirty="0" smtClean="0">
                <a:solidFill>
                  <a:schemeClr val="bg1"/>
                </a:solidFill>
              </a:rPr>
              <a:t>to Children in </a:t>
            </a:r>
            <a:br>
              <a:rPr lang="en-US" sz="4000" b="1" kern="0" dirty="0" smtClean="0">
                <a:solidFill>
                  <a:schemeClr val="bg1"/>
                </a:solidFill>
              </a:rPr>
            </a:br>
            <a:r>
              <a:rPr lang="en-US" sz="4000" b="1" kern="0" dirty="0" smtClean="0">
                <a:solidFill>
                  <a:schemeClr val="bg1"/>
                </a:solidFill>
              </a:rPr>
              <a:t>Need </a:t>
            </a:r>
            <a:r>
              <a:rPr lang="en-US" sz="4000" b="1" kern="0" dirty="0">
                <a:solidFill>
                  <a:schemeClr val="bg1"/>
                </a:solidFill>
              </a:rPr>
              <a:t>of Care and Protection</a:t>
            </a:r>
            <a:endParaRPr lang="en-US" sz="2800" kern="0" dirty="0">
              <a:solidFill>
                <a:schemeClr val="bg1"/>
              </a:solidFill>
              <a:latin typeface="+mn-lt"/>
            </a:endParaRPr>
          </a:p>
        </p:txBody>
      </p:sp>
      <p:cxnSp>
        <p:nvCxnSpPr>
          <p:cNvPr id="5" name="Straight Arrow Connector 4"/>
          <p:cNvCxnSpPr/>
          <p:nvPr/>
        </p:nvCxnSpPr>
        <p:spPr>
          <a:xfrm>
            <a:off x="1277258" y="4107543"/>
            <a:ext cx="6966856" cy="0"/>
          </a:xfrm>
          <a:prstGeom prst="straightConnector1">
            <a:avLst/>
          </a:prstGeom>
          <a:ln w="57150">
            <a:solidFill>
              <a:srgbClr val="951A3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77258" y="5878286"/>
            <a:ext cx="6966856" cy="0"/>
          </a:xfrm>
          <a:prstGeom prst="straightConnector1">
            <a:avLst/>
          </a:prstGeom>
          <a:ln w="57150">
            <a:solidFill>
              <a:srgbClr val="951A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87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3450" y="2033813"/>
            <a:ext cx="7258050" cy="4424137"/>
          </a:xfrm>
          <a:prstGeom prst="rect">
            <a:avLst/>
          </a:prstGeom>
        </p:spPr>
        <p:txBody>
          <a:bodyPr>
            <a:noAutofit/>
          </a:bodyPr>
          <a:lstStyle/>
          <a:p>
            <a:pPr marL="57150" lvl="0" indent="0">
              <a:lnSpc>
                <a:spcPct val="100000"/>
              </a:lnSpc>
              <a:spcBef>
                <a:spcPts val="0"/>
              </a:spcBef>
              <a:spcAft>
                <a:spcPts val="2400"/>
              </a:spcAft>
              <a:buNone/>
            </a:pPr>
            <a:r>
              <a:rPr lang="en-US" sz="2400" dirty="0" err="1" smtClean="0"/>
              <a:t>Childline</a:t>
            </a:r>
            <a:r>
              <a:rPr lang="en-US" sz="2400" dirty="0" smtClean="0"/>
              <a:t> </a:t>
            </a:r>
            <a:r>
              <a:rPr lang="en-US" sz="2400" dirty="0"/>
              <a:t>Services or any voluntary or non-governmental </a:t>
            </a:r>
            <a:r>
              <a:rPr lang="en-US" sz="2400" dirty="0" err="1"/>
              <a:t>organisation</a:t>
            </a:r>
            <a:r>
              <a:rPr lang="en-US" sz="2400" dirty="0"/>
              <a:t> or any agency as may be   recognised by the State Government.</a:t>
            </a:r>
          </a:p>
          <a:p>
            <a:pPr marL="57150" lvl="0" indent="0">
              <a:lnSpc>
                <a:spcPct val="100000"/>
              </a:lnSpc>
              <a:spcBef>
                <a:spcPts val="0"/>
              </a:spcBef>
              <a:spcAft>
                <a:spcPts val="2400"/>
              </a:spcAft>
              <a:buNone/>
            </a:pPr>
            <a:r>
              <a:rPr lang="en-US" sz="2400" dirty="0"/>
              <a:t>Child Welfare Officer or probation officer.</a:t>
            </a:r>
          </a:p>
          <a:p>
            <a:pPr marL="57150" lvl="0" indent="0">
              <a:lnSpc>
                <a:spcPct val="100000"/>
              </a:lnSpc>
              <a:spcBef>
                <a:spcPts val="0"/>
              </a:spcBef>
              <a:spcAft>
                <a:spcPts val="2400"/>
              </a:spcAft>
              <a:buNone/>
            </a:pPr>
            <a:r>
              <a:rPr lang="en-US" sz="2400" dirty="0"/>
              <a:t>Any social worker or a public spirited citizen.</a:t>
            </a:r>
          </a:p>
          <a:p>
            <a:pPr marL="57150" lvl="0" indent="0">
              <a:lnSpc>
                <a:spcPct val="100000"/>
              </a:lnSpc>
              <a:spcBef>
                <a:spcPts val="0"/>
              </a:spcBef>
              <a:spcAft>
                <a:spcPts val="2400"/>
              </a:spcAft>
              <a:buNone/>
            </a:pPr>
            <a:r>
              <a:rPr lang="en-US" sz="2400" dirty="0"/>
              <a:t>By the child himself; or</a:t>
            </a:r>
          </a:p>
          <a:p>
            <a:pPr marL="57150" lvl="0" indent="0">
              <a:lnSpc>
                <a:spcPct val="100000"/>
              </a:lnSpc>
              <a:spcBef>
                <a:spcPts val="0"/>
              </a:spcBef>
              <a:spcAft>
                <a:spcPts val="2400"/>
              </a:spcAft>
              <a:buNone/>
            </a:pPr>
            <a:r>
              <a:rPr lang="en-US" sz="2400" dirty="0"/>
              <a:t>Any nurse, doctor or management of a nursing home, hospital or maternity home</a:t>
            </a:r>
            <a:r>
              <a:rPr lang="en-US" sz="2400" dirty="0" smtClean="0"/>
              <a:t>.</a:t>
            </a:r>
            <a:endParaRPr lang="en-US" sz="2400" dirty="0"/>
          </a:p>
        </p:txBody>
      </p:sp>
      <p:sp>
        <p:nvSpPr>
          <p:cNvPr id="4" name="Title 1"/>
          <p:cNvSpPr txBox="1">
            <a:spLocks/>
          </p:cNvSpPr>
          <p:nvPr/>
        </p:nvSpPr>
        <p:spPr>
          <a:xfrm>
            <a:off x="0" y="38101"/>
            <a:ext cx="9144000" cy="11520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sz="4000" b="1" kern="0" dirty="0">
                <a:solidFill>
                  <a:schemeClr val="bg1"/>
                </a:solidFill>
              </a:rPr>
              <a:t>Procedure </a:t>
            </a:r>
            <a:r>
              <a:rPr lang="en-US" sz="4000" b="1" kern="0" dirty="0" smtClean="0">
                <a:solidFill>
                  <a:schemeClr val="bg1"/>
                </a:solidFill>
              </a:rPr>
              <a:t>in </a:t>
            </a:r>
            <a:r>
              <a:rPr lang="en-US" sz="4000" b="1" kern="0" dirty="0">
                <a:solidFill>
                  <a:schemeClr val="bg1"/>
                </a:solidFill>
              </a:rPr>
              <a:t>Relation </a:t>
            </a:r>
            <a:r>
              <a:rPr lang="en-US" sz="4000" b="1" kern="0" dirty="0" smtClean="0">
                <a:solidFill>
                  <a:schemeClr val="bg1"/>
                </a:solidFill>
              </a:rPr>
              <a:t>to Children in </a:t>
            </a:r>
            <a:br>
              <a:rPr lang="en-US" sz="4000" b="1" kern="0" dirty="0" smtClean="0">
                <a:solidFill>
                  <a:schemeClr val="bg1"/>
                </a:solidFill>
              </a:rPr>
            </a:br>
            <a:r>
              <a:rPr lang="en-US" sz="4000" b="1" kern="0" dirty="0" smtClean="0">
                <a:solidFill>
                  <a:schemeClr val="bg1"/>
                </a:solidFill>
              </a:rPr>
              <a:t>Need </a:t>
            </a:r>
            <a:r>
              <a:rPr lang="en-US" sz="4000" b="1" kern="0" dirty="0">
                <a:solidFill>
                  <a:schemeClr val="bg1"/>
                </a:solidFill>
              </a:rPr>
              <a:t>of Care and Protection</a:t>
            </a:r>
            <a:endParaRPr lang="en-US" sz="2800" kern="0" dirty="0">
              <a:solidFill>
                <a:schemeClr val="bg1"/>
              </a:solidFill>
              <a:latin typeface="+mn-lt"/>
            </a:endParaRPr>
          </a:p>
        </p:txBody>
      </p:sp>
      <p:cxnSp>
        <p:nvCxnSpPr>
          <p:cNvPr id="5" name="Straight Arrow Connector 4"/>
          <p:cNvCxnSpPr/>
          <p:nvPr/>
        </p:nvCxnSpPr>
        <p:spPr>
          <a:xfrm>
            <a:off x="1135744" y="3307443"/>
            <a:ext cx="6966856" cy="0"/>
          </a:xfrm>
          <a:prstGeom prst="straightConnector1">
            <a:avLst/>
          </a:prstGeom>
          <a:ln w="57150">
            <a:solidFill>
              <a:srgbClr val="951A3B"/>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35744" y="3995057"/>
            <a:ext cx="6966856" cy="0"/>
          </a:xfrm>
          <a:prstGeom prst="straightConnector1">
            <a:avLst/>
          </a:prstGeom>
          <a:ln w="57150">
            <a:solidFill>
              <a:srgbClr val="951A3B"/>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135744" y="4682671"/>
            <a:ext cx="6966856" cy="0"/>
          </a:xfrm>
          <a:prstGeom prst="straightConnector1">
            <a:avLst/>
          </a:prstGeom>
          <a:ln w="57150">
            <a:solidFill>
              <a:srgbClr val="951A3B"/>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35744" y="5370285"/>
            <a:ext cx="6966856" cy="0"/>
          </a:xfrm>
          <a:prstGeom prst="straightConnector1">
            <a:avLst/>
          </a:prstGeom>
          <a:ln w="57150">
            <a:solidFill>
              <a:srgbClr val="951A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02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56343" y="5234301"/>
            <a:ext cx="7416799" cy="1299485"/>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Rectangle 7"/>
          <p:cNvSpPr/>
          <p:nvPr/>
        </p:nvSpPr>
        <p:spPr>
          <a:xfrm>
            <a:off x="856343" y="2634796"/>
            <a:ext cx="7416799" cy="246888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1030513" y="2736394"/>
            <a:ext cx="7112002" cy="3548290"/>
          </a:xfrm>
          <a:prstGeom prst="rect">
            <a:avLst/>
          </a:prstGeom>
        </p:spPr>
        <p:txBody>
          <a:bodyPr>
            <a:noAutofit/>
          </a:bodyPr>
          <a:lstStyle/>
          <a:p>
            <a:pPr marL="0" lvl="0" indent="0">
              <a:lnSpc>
                <a:spcPct val="100000"/>
              </a:lnSpc>
              <a:spcBef>
                <a:spcPts val="0"/>
              </a:spcBef>
              <a:spcAft>
                <a:spcPts val="2400"/>
              </a:spcAft>
              <a:buNone/>
            </a:pPr>
            <a:r>
              <a:rPr lang="en-US" sz="2400" dirty="0" smtClean="0"/>
              <a:t>On </a:t>
            </a:r>
            <a:r>
              <a:rPr lang="en-US" sz="2400" dirty="0"/>
              <a:t>production of a child or receipt of a report, the Committee shall hold an inquiry on its own or on the receipt of the report and may pass an order to send the child to the children’s home or a fit facility or fit person, and for speedy social investigation by a social worker or Child Welfare Officer or Child Welfare Police Officer</a:t>
            </a:r>
            <a:r>
              <a:rPr lang="en-US" sz="2400" dirty="0" smtClean="0"/>
              <a:t>.</a:t>
            </a:r>
            <a:endParaRPr lang="en-US" sz="2400" dirty="0"/>
          </a:p>
          <a:p>
            <a:pPr marL="0" lvl="0" indent="0">
              <a:lnSpc>
                <a:spcPct val="100000"/>
              </a:lnSpc>
              <a:spcBef>
                <a:spcPts val="0"/>
              </a:spcBef>
              <a:spcAft>
                <a:spcPts val="2400"/>
              </a:spcAft>
              <a:buNone/>
            </a:pPr>
            <a:r>
              <a:rPr lang="en-US" sz="2400" dirty="0"/>
              <a:t>All children below six years of age, who are orphan, surrendered or appear to be abandoned shall be placed in a Specialised Adoption Agency, where available</a:t>
            </a:r>
            <a:r>
              <a:rPr lang="en-US" sz="2400" dirty="0" smtClean="0"/>
              <a:t>.</a:t>
            </a:r>
            <a:endParaRPr lang="en-US" sz="2400" dirty="0"/>
          </a:p>
        </p:txBody>
      </p:sp>
      <p:sp>
        <p:nvSpPr>
          <p:cNvPr id="4" name="Title 1"/>
          <p:cNvSpPr txBox="1">
            <a:spLocks/>
          </p:cNvSpPr>
          <p:nvPr/>
        </p:nvSpPr>
        <p:spPr>
          <a:xfrm>
            <a:off x="0" y="64406"/>
            <a:ext cx="9144000" cy="1140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sz="3700" b="1" kern="0" dirty="0">
                <a:solidFill>
                  <a:schemeClr val="bg1"/>
                </a:solidFill>
              </a:rPr>
              <a:t>What inquiry should be done on production </a:t>
            </a:r>
            <a:r>
              <a:rPr lang="en-US" sz="3700" b="1" kern="0" dirty="0" smtClean="0">
                <a:solidFill>
                  <a:schemeClr val="bg1"/>
                </a:solidFill>
              </a:rPr>
              <a:t/>
            </a:r>
            <a:br>
              <a:rPr lang="en-US" sz="3700" b="1" kern="0" dirty="0" smtClean="0">
                <a:solidFill>
                  <a:schemeClr val="bg1"/>
                </a:solidFill>
              </a:rPr>
            </a:br>
            <a:r>
              <a:rPr lang="en-US" sz="3700" b="1" kern="0" dirty="0" smtClean="0">
                <a:solidFill>
                  <a:schemeClr val="bg1"/>
                </a:solidFill>
              </a:rPr>
              <a:t>of </a:t>
            </a:r>
            <a:r>
              <a:rPr lang="en-US" sz="3700" b="1" kern="0" dirty="0">
                <a:solidFill>
                  <a:schemeClr val="bg1"/>
                </a:solidFill>
              </a:rPr>
              <a:t>a child on receipt of </a:t>
            </a:r>
            <a:r>
              <a:rPr lang="en-US" sz="3700" b="1" kern="0" dirty="0" smtClean="0">
                <a:solidFill>
                  <a:schemeClr val="bg1"/>
                </a:solidFill>
              </a:rPr>
              <a:t>a report</a:t>
            </a:r>
            <a:r>
              <a:rPr lang="en-US" sz="3700" b="1" kern="0" dirty="0">
                <a:solidFill>
                  <a:schemeClr val="bg1"/>
                </a:solidFill>
              </a:rPr>
              <a:t>?</a:t>
            </a:r>
            <a:endParaRPr lang="en-US" sz="3700" kern="0" dirty="0">
              <a:solidFill>
                <a:schemeClr val="bg1"/>
              </a:solidFill>
            </a:endParaRPr>
          </a:p>
        </p:txBody>
      </p:sp>
      <p:sp>
        <p:nvSpPr>
          <p:cNvPr id="7" name="Right Arrow 6"/>
          <p:cNvSpPr/>
          <p:nvPr/>
        </p:nvSpPr>
        <p:spPr>
          <a:xfrm>
            <a:off x="856344" y="1571398"/>
            <a:ext cx="4775199" cy="101214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Inquiry (Section 36, JJ Act, 2015</a:t>
            </a: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60874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114"/>
            <a:ext cx="9144000" cy="1030513"/>
          </a:xfrm>
          <a:prstGeom prst="rect">
            <a:avLst/>
          </a:prstGeom>
        </p:spPr>
        <p:txBody>
          <a:bodyPr>
            <a:noAutofit/>
          </a:bodyPr>
          <a:lstStyle/>
          <a:p>
            <a:pPr algn="ctr"/>
            <a:r>
              <a:rPr lang="en-US" sz="3800" b="1" dirty="0">
                <a:solidFill>
                  <a:schemeClr val="bg1"/>
                </a:solidFill>
                <a:latin typeface="+mn-lt"/>
              </a:rPr>
              <a:t>What is the procedure for determination of age of a person brought before the CWC</a:t>
            </a:r>
            <a:r>
              <a:rPr lang="en-US" sz="3800" b="1" dirty="0" smtClean="0">
                <a:solidFill>
                  <a:schemeClr val="bg1"/>
                </a:solidFill>
                <a:latin typeface="+mn-lt"/>
              </a:rPr>
              <a:t>?</a:t>
            </a:r>
            <a:endParaRPr lang="en-US" sz="3800" dirty="0">
              <a:solidFill>
                <a:schemeClr val="bg1"/>
              </a:solidFill>
              <a:latin typeface="+mn-lt"/>
            </a:endParaRPr>
          </a:p>
        </p:txBody>
      </p:sp>
      <p:sp>
        <p:nvSpPr>
          <p:cNvPr id="4" name="Rectangle 3"/>
          <p:cNvSpPr/>
          <p:nvPr/>
        </p:nvSpPr>
        <p:spPr>
          <a:xfrm>
            <a:off x="1" y="1538291"/>
            <a:ext cx="9143999" cy="461665"/>
          </a:xfrm>
          <a:prstGeom prst="rect">
            <a:avLst/>
          </a:prstGeom>
        </p:spPr>
        <p:txBody>
          <a:bodyPr wrap="square">
            <a:spAutoFit/>
          </a:bodyPr>
          <a:lstStyle/>
          <a:p>
            <a:pPr algn="ctr"/>
            <a:r>
              <a:rPr lang="en-US" sz="2400" b="1" dirty="0"/>
              <a:t>Presumption and determination of age (Section 94, JJ Act, 2015)</a:t>
            </a:r>
            <a:endParaRPr lang="en-US" sz="2400" dirty="0"/>
          </a:p>
        </p:txBody>
      </p:sp>
      <p:sp>
        <p:nvSpPr>
          <p:cNvPr id="24" name="Freeform 23"/>
          <p:cNvSpPr/>
          <p:nvPr/>
        </p:nvSpPr>
        <p:spPr>
          <a:xfrm>
            <a:off x="600555" y="2166044"/>
            <a:ext cx="8149549" cy="2972433"/>
          </a:xfrm>
          <a:custGeom>
            <a:avLst/>
            <a:gdLst>
              <a:gd name="connsiteX0" fmla="*/ 0 w 6096000"/>
              <a:gd name="connsiteY0" fmla="*/ 540859 h 1544296"/>
              <a:gd name="connsiteX1" fmla="*/ 2854963 w 6096000"/>
              <a:gd name="connsiteY1" fmla="*/ 540859 h 1544296"/>
              <a:gd name="connsiteX2" fmla="*/ 2854963 w 6096000"/>
              <a:gd name="connsiteY2" fmla="*/ 386074 h 1544296"/>
              <a:gd name="connsiteX3" fmla="*/ 2661926 w 6096000"/>
              <a:gd name="connsiteY3" fmla="*/ 386074 h 1544296"/>
              <a:gd name="connsiteX4" fmla="*/ 3048000 w 6096000"/>
              <a:gd name="connsiteY4" fmla="*/ 0 h 1544296"/>
              <a:gd name="connsiteX5" fmla="*/ 3434074 w 6096000"/>
              <a:gd name="connsiteY5" fmla="*/ 386074 h 1544296"/>
              <a:gd name="connsiteX6" fmla="*/ 3241037 w 6096000"/>
              <a:gd name="connsiteY6" fmla="*/ 386074 h 1544296"/>
              <a:gd name="connsiteX7" fmla="*/ 3241037 w 6096000"/>
              <a:gd name="connsiteY7" fmla="*/ 540859 h 1544296"/>
              <a:gd name="connsiteX8" fmla="*/ 6096000 w 6096000"/>
              <a:gd name="connsiteY8" fmla="*/ 540859 h 1544296"/>
              <a:gd name="connsiteX9" fmla="*/ 6096000 w 6096000"/>
              <a:gd name="connsiteY9" fmla="*/ 1544296 h 1544296"/>
              <a:gd name="connsiteX10" fmla="*/ 0 w 6096000"/>
              <a:gd name="connsiteY10" fmla="*/ 1544296 h 1544296"/>
              <a:gd name="connsiteX11" fmla="*/ 0 w 6096000"/>
              <a:gd name="connsiteY11" fmla="*/ 540859 h 1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544296">
                <a:moveTo>
                  <a:pt x="6096000" y="1003437"/>
                </a:moveTo>
                <a:lnTo>
                  <a:pt x="3241037" y="1003437"/>
                </a:lnTo>
                <a:lnTo>
                  <a:pt x="3241037" y="1158222"/>
                </a:lnTo>
                <a:lnTo>
                  <a:pt x="3434074" y="1158222"/>
                </a:lnTo>
                <a:lnTo>
                  <a:pt x="3048000" y="1544295"/>
                </a:lnTo>
                <a:lnTo>
                  <a:pt x="2661926" y="1158222"/>
                </a:lnTo>
                <a:lnTo>
                  <a:pt x="2854963" y="1158222"/>
                </a:lnTo>
                <a:lnTo>
                  <a:pt x="2854963" y="1003437"/>
                </a:lnTo>
                <a:lnTo>
                  <a:pt x="0" y="1003437"/>
                </a:lnTo>
                <a:lnTo>
                  <a:pt x="0" y="1"/>
                </a:lnTo>
                <a:lnTo>
                  <a:pt x="6096000" y="1"/>
                </a:lnTo>
                <a:lnTo>
                  <a:pt x="6096000" y="1003437"/>
                </a:lnTo>
                <a:close/>
              </a:path>
            </a:pathLst>
          </a:custGeom>
          <a:ln/>
        </p:spPr>
        <p:style>
          <a:lnRef idx="1">
            <a:schemeClr val="accent2"/>
          </a:lnRef>
          <a:fillRef idx="2">
            <a:schemeClr val="accent2"/>
          </a:fillRef>
          <a:effectRef idx="1">
            <a:schemeClr val="accent2"/>
          </a:effectRef>
          <a:fontRef idx="minor">
            <a:schemeClr val="dk1"/>
          </a:fontRef>
        </p:style>
        <p:txBody>
          <a:bodyPr spcFirstLastPara="0" vert="horz" wrap="square" lIns="135128" tIns="135129" rIns="135128" bIns="1137378" numCol="1" spcCol="1270" anchor="ctr" anchorCtr="0">
            <a:noAutofit/>
          </a:bodyPr>
          <a:lstStyle/>
          <a:p>
            <a:pPr algn="ctr" defTabSz="844550">
              <a:lnSpc>
                <a:spcPct val="90000"/>
              </a:lnSpc>
              <a:spcBef>
                <a:spcPct val="0"/>
              </a:spcBef>
              <a:spcAft>
                <a:spcPct val="35000"/>
              </a:spcAft>
            </a:pPr>
            <a:r>
              <a:rPr lang="en-US" sz="2000" dirty="0"/>
              <a:t>Where, it is obvious to the Committee, based on the appearance of the person brought before it under any of the provisions of this Act (other than for the purpose of giving evidence) that the said person is a child, the Committee shall record such observation stating the age of the child as nearly as may be and proceed with the </a:t>
            </a:r>
            <a:r>
              <a:rPr lang="en-US" sz="2000" dirty="0" smtClean="0"/>
              <a:t>inquiry </a:t>
            </a:r>
            <a:r>
              <a:rPr lang="en-US" sz="2000" dirty="0" smtClean="0">
                <a:solidFill>
                  <a:schemeClr val="tx1"/>
                </a:solidFill>
              </a:rPr>
              <a:t>(for C.C.L. sec 14, for N.C.N.C.P sec 36) , </a:t>
            </a:r>
            <a:r>
              <a:rPr lang="en-US" sz="2000" dirty="0">
                <a:solidFill>
                  <a:schemeClr val="tx1"/>
                </a:solidFill>
              </a:rPr>
              <a:t>without waiting for further confirmation </a:t>
            </a:r>
            <a:r>
              <a:rPr lang="en-US" sz="2000" dirty="0"/>
              <a:t>of the age. </a:t>
            </a:r>
          </a:p>
        </p:txBody>
      </p:sp>
      <p:sp>
        <p:nvSpPr>
          <p:cNvPr id="25" name="Freeform 24"/>
          <p:cNvSpPr/>
          <p:nvPr/>
        </p:nvSpPr>
        <p:spPr>
          <a:xfrm>
            <a:off x="600555" y="5177751"/>
            <a:ext cx="8149549" cy="1451649"/>
          </a:xfrm>
          <a:custGeom>
            <a:avLst/>
            <a:gdLst>
              <a:gd name="connsiteX0" fmla="*/ 0 w 3047999"/>
              <a:gd name="connsiteY0" fmla="*/ 0 h 461744"/>
              <a:gd name="connsiteX1" fmla="*/ 3047999 w 3047999"/>
              <a:gd name="connsiteY1" fmla="*/ 0 h 461744"/>
              <a:gd name="connsiteX2" fmla="*/ 3047999 w 3047999"/>
              <a:gd name="connsiteY2" fmla="*/ 461744 h 461744"/>
              <a:gd name="connsiteX3" fmla="*/ 0 w 3047999"/>
              <a:gd name="connsiteY3" fmla="*/ 461744 h 461744"/>
              <a:gd name="connsiteX4" fmla="*/ 0 w 3047999"/>
              <a:gd name="connsiteY4" fmla="*/ 0 h 461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9" h="461744">
                <a:moveTo>
                  <a:pt x="0" y="0"/>
                </a:moveTo>
                <a:lnTo>
                  <a:pt x="3047999" y="0"/>
                </a:lnTo>
                <a:lnTo>
                  <a:pt x="3047999" y="461744"/>
                </a:lnTo>
                <a:lnTo>
                  <a:pt x="0" y="461744"/>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spcFirstLastPara="0" vert="horz" wrap="square" lIns="192024" tIns="34290" rIns="192024" bIns="34290" numCol="1" spcCol="1270" anchor="ctr" anchorCtr="0">
            <a:noAutofit/>
          </a:bodyPr>
          <a:lstStyle/>
          <a:p>
            <a:pPr algn="ctr" defTabSz="1200150">
              <a:lnSpc>
                <a:spcPct val="90000"/>
              </a:lnSpc>
              <a:spcBef>
                <a:spcPct val="0"/>
              </a:spcBef>
              <a:spcAft>
                <a:spcPct val="35000"/>
              </a:spcAft>
            </a:pPr>
            <a:r>
              <a:rPr lang="en-US" sz="2000" dirty="0"/>
              <a:t>In case, the Committee has reasonable grounds for doubt regarding whether the person brought before it is a child or not, the Committee, as the case may be, shall undertake the process of age determination, by seeking evidence by </a:t>
            </a:r>
            <a:r>
              <a:rPr lang="en-US" sz="2000" dirty="0" smtClean="0"/>
              <a:t>obtaining</a:t>
            </a:r>
            <a:endParaRPr lang="en-US" sz="2000" dirty="0"/>
          </a:p>
        </p:txBody>
      </p:sp>
    </p:spTree>
    <p:extLst>
      <p:ext uri="{BB962C8B-B14F-4D97-AF65-F5344CB8AC3E}">
        <p14:creationId xmlns:p14="http://schemas.microsoft.com/office/powerpoint/2010/main" val="68514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114"/>
            <a:ext cx="9144000" cy="1030513"/>
          </a:xfrm>
          <a:prstGeom prst="rect">
            <a:avLst/>
          </a:prstGeom>
        </p:spPr>
        <p:txBody>
          <a:bodyPr>
            <a:noAutofit/>
          </a:bodyPr>
          <a:lstStyle/>
          <a:p>
            <a:pPr algn="ctr"/>
            <a:r>
              <a:rPr lang="en-US" sz="3800" b="1" dirty="0">
                <a:solidFill>
                  <a:schemeClr val="bg1"/>
                </a:solidFill>
                <a:latin typeface="+mn-lt"/>
              </a:rPr>
              <a:t>What is the procedure for determination of age of a person brought before the CWC</a:t>
            </a:r>
            <a:r>
              <a:rPr lang="en-US" sz="3800" b="1" dirty="0" smtClean="0">
                <a:solidFill>
                  <a:schemeClr val="bg1"/>
                </a:solidFill>
                <a:latin typeface="+mn-lt"/>
              </a:rPr>
              <a:t>?</a:t>
            </a:r>
            <a:endParaRPr lang="en-US" sz="3800" dirty="0">
              <a:solidFill>
                <a:schemeClr val="bg1"/>
              </a:solidFill>
              <a:latin typeface="+mn-lt"/>
            </a:endParaRPr>
          </a:p>
        </p:txBody>
      </p:sp>
      <p:sp>
        <p:nvSpPr>
          <p:cNvPr id="3" name="Content Placeholder 2"/>
          <p:cNvSpPr>
            <a:spLocks noGrp="1"/>
          </p:cNvSpPr>
          <p:nvPr>
            <p:ph idx="4294967295"/>
          </p:nvPr>
        </p:nvSpPr>
        <p:spPr>
          <a:xfrm>
            <a:off x="1582055" y="1930402"/>
            <a:ext cx="6894288" cy="3962397"/>
          </a:xfrm>
          <a:prstGeom prst="rect">
            <a:avLst/>
          </a:prstGeom>
        </p:spPr>
        <p:txBody>
          <a:bodyPr>
            <a:noAutofit/>
          </a:bodyPr>
          <a:lstStyle/>
          <a:p>
            <a:pPr marL="0" indent="0">
              <a:lnSpc>
                <a:spcPct val="100000"/>
              </a:lnSpc>
              <a:spcBef>
                <a:spcPts val="0"/>
              </a:spcBef>
              <a:spcAft>
                <a:spcPts val="1200"/>
              </a:spcAft>
              <a:buNone/>
            </a:pPr>
            <a:r>
              <a:rPr lang="en-US" sz="2400" dirty="0" smtClean="0"/>
              <a:t>The </a:t>
            </a:r>
            <a:r>
              <a:rPr lang="en-US" sz="2400" dirty="0"/>
              <a:t>date of birth certificate from the school, or the matriculation or equivalent certificate from the concerned examination </a:t>
            </a:r>
            <a:r>
              <a:rPr lang="en-US" sz="2400" dirty="0" smtClean="0"/>
              <a:t>Board</a:t>
            </a:r>
            <a:endParaRPr lang="en-US" sz="2400" dirty="0"/>
          </a:p>
          <a:p>
            <a:pPr marL="0" indent="0">
              <a:lnSpc>
                <a:spcPct val="100000"/>
              </a:lnSpc>
              <a:spcBef>
                <a:spcPts val="0"/>
              </a:spcBef>
              <a:spcAft>
                <a:spcPts val="1200"/>
              </a:spcAft>
              <a:buNone/>
            </a:pPr>
            <a:r>
              <a:rPr lang="en-US" sz="2400" dirty="0" smtClean="0"/>
              <a:t>The </a:t>
            </a:r>
            <a:r>
              <a:rPr lang="en-US" sz="2400" dirty="0"/>
              <a:t>birth certificate given by a corporation or a municipal authority or a panchayat</a:t>
            </a:r>
            <a:r>
              <a:rPr lang="en-US" sz="2400" dirty="0" smtClean="0"/>
              <a:t>;</a:t>
            </a:r>
            <a:r>
              <a:rPr lang="en-US" sz="2400" dirty="0"/>
              <a:t> </a:t>
            </a:r>
          </a:p>
          <a:p>
            <a:pPr marL="0" indent="0">
              <a:lnSpc>
                <a:spcPct val="100000"/>
              </a:lnSpc>
              <a:spcBef>
                <a:spcPts val="0"/>
              </a:spcBef>
              <a:spcAft>
                <a:spcPts val="1200"/>
              </a:spcAft>
              <a:buNone/>
            </a:pPr>
            <a:r>
              <a:rPr lang="en-US" sz="2400" dirty="0" smtClean="0"/>
              <a:t>only </a:t>
            </a:r>
            <a:r>
              <a:rPr lang="en-US" sz="2400" dirty="0"/>
              <a:t>in the absence of (</a:t>
            </a:r>
            <a:r>
              <a:rPr lang="en-US" sz="2400" i="1" dirty="0" err="1"/>
              <a:t>i</a:t>
            </a:r>
            <a:r>
              <a:rPr lang="en-US" sz="2400" dirty="0"/>
              <a:t>) and (</a:t>
            </a:r>
            <a:r>
              <a:rPr lang="en-US" sz="2400" i="1" dirty="0"/>
              <a:t>ii</a:t>
            </a:r>
            <a:r>
              <a:rPr lang="en-US" sz="2400" dirty="0"/>
              <a:t>) above, age shall be determined by an ossification test or any other latest medical age determination test conducted on the orders of the </a:t>
            </a:r>
            <a:r>
              <a:rPr lang="en-US" sz="2400" dirty="0" smtClean="0"/>
              <a:t>Committee</a:t>
            </a:r>
            <a:endParaRPr lang="en-US" sz="2400" dirty="0"/>
          </a:p>
        </p:txBody>
      </p:sp>
      <p:sp>
        <p:nvSpPr>
          <p:cNvPr id="4" name="Right Arrow 3"/>
          <p:cNvSpPr/>
          <p:nvPr/>
        </p:nvSpPr>
        <p:spPr>
          <a:xfrm>
            <a:off x="904875" y="1930402"/>
            <a:ext cx="677180" cy="515257"/>
          </a:xfrm>
          <a:prstGeom prst="rightArrow">
            <a:avLst/>
          </a:prstGeom>
          <a:solidFill>
            <a:srgbClr val="95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904875" y="3229434"/>
            <a:ext cx="677180" cy="515257"/>
          </a:xfrm>
          <a:prstGeom prst="rightArrow">
            <a:avLst/>
          </a:prstGeom>
          <a:solidFill>
            <a:srgbClr val="95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904875" y="4173363"/>
            <a:ext cx="677180" cy="515257"/>
          </a:xfrm>
          <a:prstGeom prst="rightArrow">
            <a:avLst/>
          </a:prstGeom>
          <a:solidFill>
            <a:srgbClr val="95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1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279"/>
            <a:ext cx="9144000" cy="707886"/>
          </a:xfrm>
          <a:prstGeom prst="rect">
            <a:avLst/>
          </a:prstGeom>
        </p:spPr>
        <p:txBody>
          <a:bodyPr wrap="square">
            <a:spAutoFit/>
          </a:bodyPr>
          <a:lstStyle/>
          <a:p>
            <a:pPr algn="ctr"/>
            <a:r>
              <a:rPr lang="en-US" sz="4000" b="1" dirty="0">
                <a:solidFill>
                  <a:schemeClr val="bg1"/>
                </a:solidFill>
              </a:rPr>
              <a:t>Other Functions of the Committee</a:t>
            </a:r>
            <a:endParaRPr lang="en-US" sz="4000" dirty="0">
              <a:solidFill>
                <a:schemeClr val="bg1"/>
              </a:solidFill>
            </a:endParaRPr>
          </a:p>
        </p:txBody>
      </p:sp>
      <p:sp>
        <p:nvSpPr>
          <p:cNvPr id="6" name="Snip Same Side Corner Rectangle 5"/>
          <p:cNvSpPr/>
          <p:nvPr/>
        </p:nvSpPr>
        <p:spPr>
          <a:xfrm rot="5400000">
            <a:off x="212383" y="2200616"/>
            <a:ext cx="4781324" cy="351880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7" name="Snip Same Side Corner Rectangle 6"/>
          <p:cNvSpPr/>
          <p:nvPr/>
        </p:nvSpPr>
        <p:spPr>
          <a:xfrm rot="16200000">
            <a:off x="4169342" y="2200616"/>
            <a:ext cx="4781324" cy="351880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ectangle 7"/>
          <p:cNvSpPr/>
          <p:nvPr/>
        </p:nvSpPr>
        <p:spPr>
          <a:xfrm>
            <a:off x="988332" y="1839684"/>
            <a:ext cx="3287033" cy="4154984"/>
          </a:xfrm>
          <a:prstGeom prst="rect">
            <a:avLst/>
          </a:prstGeom>
        </p:spPr>
        <p:txBody>
          <a:bodyPr wrap="square">
            <a:spAutoFit/>
          </a:bodyPr>
          <a:lstStyle/>
          <a:p>
            <a:pPr lvl="0">
              <a:spcAft>
                <a:spcPts val="1200"/>
              </a:spcAft>
            </a:pPr>
            <a:r>
              <a:rPr lang="en-US" sz="2200" b="1" dirty="0">
                <a:solidFill>
                  <a:schemeClr val="bg1"/>
                </a:solidFill>
              </a:rPr>
              <a:t>Any child care institution registered under this section shall be duty bound to admit children, subject to the capacity of the institution, as directed by the Committee, whether they are receiving grants from the Central Government or, as the case may be, the State Government or not.</a:t>
            </a:r>
          </a:p>
        </p:txBody>
      </p:sp>
      <p:sp>
        <p:nvSpPr>
          <p:cNvPr id="3" name="Content Placeholder 2"/>
          <p:cNvSpPr>
            <a:spLocks noGrp="1"/>
          </p:cNvSpPr>
          <p:nvPr>
            <p:ph idx="4294967295"/>
          </p:nvPr>
        </p:nvSpPr>
        <p:spPr>
          <a:xfrm>
            <a:off x="5312229" y="2086427"/>
            <a:ext cx="2743200" cy="3661229"/>
          </a:xfrm>
          <a:prstGeom prst="rect">
            <a:avLst/>
          </a:prstGeom>
        </p:spPr>
        <p:txBody>
          <a:bodyPr>
            <a:normAutofit lnSpcReduction="10000"/>
          </a:bodyPr>
          <a:lstStyle/>
          <a:p>
            <a:pPr marL="0" lvl="0" indent="0">
              <a:lnSpc>
                <a:spcPct val="100000"/>
              </a:lnSpc>
              <a:spcBef>
                <a:spcPts val="0"/>
              </a:spcBef>
              <a:spcAft>
                <a:spcPts val="1200"/>
              </a:spcAft>
              <a:buNone/>
            </a:pPr>
            <a:r>
              <a:rPr lang="en-US" sz="2200" b="1" dirty="0">
                <a:solidFill>
                  <a:schemeClr val="bg1"/>
                </a:solidFill>
              </a:rPr>
              <a:t>The open shelters shall send information every month, in the manner as may be prescribed, regarding children availing the services of the shelter, to the Committee and the District Child Protection Unit. </a:t>
            </a:r>
          </a:p>
        </p:txBody>
      </p:sp>
    </p:spTree>
    <p:extLst>
      <p:ext uri="{BB962C8B-B14F-4D97-AF65-F5344CB8AC3E}">
        <p14:creationId xmlns:p14="http://schemas.microsoft.com/office/powerpoint/2010/main" val="174381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75764" y="1815353"/>
            <a:ext cx="6892151" cy="3098426"/>
          </a:xfrm>
          <a:prstGeom prst="rect">
            <a:avLst/>
          </a:prstGeom>
        </p:spPr>
        <p:txBody>
          <a:bodyPr/>
          <a:lstStyle/>
          <a:p>
            <a:pPr marL="53975" indent="0">
              <a:lnSpc>
                <a:spcPct val="100000"/>
              </a:lnSpc>
              <a:spcBef>
                <a:spcPts val="0"/>
              </a:spcBef>
              <a:buNone/>
            </a:pPr>
            <a:r>
              <a:rPr lang="en-US" sz="2400" dirty="0" smtClean="0"/>
              <a:t>At </a:t>
            </a:r>
            <a:r>
              <a:rPr lang="en-US" sz="2400" dirty="0"/>
              <a:t>the end of the </a:t>
            </a:r>
            <a:r>
              <a:rPr lang="en-US" sz="2400" dirty="0" smtClean="0"/>
              <a:t>section, </a:t>
            </a:r>
            <a:r>
              <a:rPr lang="en-US" sz="2400" dirty="0"/>
              <a:t>participants will be able </a:t>
            </a:r>
            <a:r>
              <a:rPr lang="en-US" sz="2400" dirty="0" smtClean="0"/>
              <a:t>to</a:t>
            </a:r>
          </a:p>
          <a:p>
            <a:pPr marL="53975" indent="0">
              <a:lnSpc>
                <a:spcPct val="100000"/>
              </a:lnSpc>
              <a:spcBef>
                <a:spcPts val="0"/>
              </a:spcBef>
              <a:buNone/>
            </a:pPr>
            <a:r>
              <a:rPr lang="en-US" sz="2400" dirty="0" smtClean="0"/>
              <a:t>Define:</a:t>
            </a:r>
            <a:endParaRPr lang="en-US" sz="2400" dirty="0"/>
          </a:p>
          <a:p>
            <a:pPr marL="457200" lvl="0" indent="0">
              <a:lnSpc>
                <a:spcPct val="100000"/>
              </a:lnSpc>
              <a:spcBef>
                <a:spcPts val="0"/>
              </a:spcBef>
              <a:spcAft>
                <a:spcPts val="1200"/>
              </a:spcAft>
              <a:buNone/>
            </a:pPr>
            <a:r>
              <a:rPr lang="en-US" sz="2400" dirty="0" smtClean="0"/>
              <a:t> what is </a:t>
            </a:r>
            <a:r>
              <a:rPr lang="en-US" sz="2400" dirty="0"/>
              <a:t>Child Welfare Committee</a:t>
            </a:r>
          </a:p>
          <a:p>
            <a:pPr marL="457200" lvl="0" indent="0">
              <a:lnSpc>
                <a:spcPct val="100000"/>
              </a:lnSpc>
              <a:spcBef>
                <a:spcPts val="0"/>
              </a:spcBef>
              <a:spcAft>
                <a:spcPts val="1200"/>
              </a:spcAft>
              <a:buNone/>
            </a:pPr>
            <a:r>
              <a:rPr lang="en-US" sz="2400" dirty="0" smtClean="0"/>
              <a:t> </a:t>
            </a:r>
            <a:r>
              <a:rPr lang="en-US" sz="2400" dirty="0"/>
              <a:t>the structure and composition of CWC</a:t>
            </a:r>
          </a:p>
          <a:p>
            <a:pPr marL="457200" lvl="0" indent="0">
              <a:lnSpc>
                <a:spcPct val="100000"/>
              </a:lnSpc>
              <a:spcBef>
                <a:spcPts val="0"/>
              </a:spcBef>
              <a:spcAft>
                <a:spcPts val="1200"/>
              </a:spcAft>
              <a:buNone/>
            </a:pPr>
            <a:r>
              <a:rPr lang="en-US" sz="2400" dirty="0" smtClean="0"/>
              <a:t> </a:t>
            </a:r>
            <a:r>
              <a:rPr lang="en-US" sz="2400" dirty="0"/>
              <a:t>the powers and functions of CWC</a:t>
            </a:r>
          </a:p>
          <a:p>
            <a:pPr marL="457200" lvl="0" indent="0">
              <a:lnSpc>
                <a:spcPct val="100000"/>
              </a:lnSpc>
              <a:spcBef>
                <a:spcPts val="0"/>
              </a:spcBef>
              <a:spcAft>
                <a:spcPts val="1200"/>
              </a:spcAft>
              <a:buNone/>
            </a:pPr>
            <a:r>
              <a:rPr lang="en-US" sz="2400" dirty="0" smtClean="0"/>
              <a:t> </a:t>
            </a:r>
            <a:r>
              <a:rPr lang="en-US" sz="2400" dirty="0"/>
              <a:t>the procedure in relation to Children in Need of Care and Protection (CNCP</a:t>
            </a:r>
            <a:r>
              <a:rPr lang="en-US" sz="2400" dirty="0" smtClean="0"/>
              <a:t>)</a:t>
            </a:r>
          </a:p>
          <a:p>
            <a:pPr marL="457200" lvl="0" indent="0">
              <a:lnSpc>
                <a:spcPct val="100000"/>
              </a:lnSpc>
              <a:spcBef>
                <a:spcPts val="0"/>
              </a:spcBef>
              <a:spcAft>
                <a:spcPts val="1200"/>
              </a:spcAft>
              <a:buNone/>
            </a:pPr>
            <a:r>
              <a:rPr lang="en-US" sz="2400" dirty="0" smtClean="0">
                <a:solidFill>
                  <a:srgbClr val="FF0000"/>
                </a:solidFill>
              </a:rPr>
              <a:t>This slide is not taken in the </a:t>
            </a:r>
            <a:r>
              <a:rPr lang="en-US" sz="2400" dirty="0" err="1" smtClean="0">
                <a:solidFill>
                  <a:srgbClr val="FF0000"/>
                </a:solidFill>
              </a:rPr>
              <a:t>guj</a:t>
            </a:r>
            <a:r>
              <a:rPr lang="en-US" sz="2400" dirty="0" smtClean="0">
                <a:solidFill>
                  <a:srgbClr val="FF0000"/>
                </a:solidFill>
              </a:rPr>
              <a:t> ppt.</a:t>
            </a:r>
            <a:endParaRPr lang="en-US" sz="2400" dirty="0">
              <a:solidFill>
                <a:srgbClr val="FF0000"/>
              </a:solidFill>
            </a:endParaRPr>
          </a:p>
        </p:txBody>
      </p:sp>
      <p:sp>
        <p:nvSpPr>
          <p:cNvPr id="4" name="Rectangle 3"/>
          <p:cNvSpPr/>
          <p:nvPr/>
        </p:nvSpPr>
        <p:spPr>
          <a:xfrm>
            <a:off x="0" y="133940"/>
            <a:ext cx="9144000" cy="707886"/>
          </a:xfrm>
          <a:prstGeom prst="rect">
            <a:avLst/>
          </a:prstGeom>
        </p:spPr>
        <p:txBody>
          <a:bodyPr wrap="square">
            <a:spAutoFit/>
          </a:bodyPr>
          <a:lstStyle/>
          <a:p>
            <a:pPr algn="ctr"/>
            <a:r>
              <a:rPr lang="en-US" sz="4000" b="1" dirty="0">
                <a:solidFill>
                  <a:schemeClr val="bg1"/>
                </a:solidFill>
              </a:rPr>
              <a:t>Objectives</a:t>
            </a:r>
            <a:endParaRPr lang="en-US" sz="4000" b="1" dirty="0" smtClean="0">
              <a:solidFill>
                <a:schemeClr val="bg1"/>
              </a:solidFill>
            </a:endParaRP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4521" y="496977"/>
            <a:ext cx="1085079" cy="1085079"/>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6420" y="2704642"/>
            <a:ext cx="216510" cy="216510"/>
          </a:xfrm>
          <a:prstGeom prst="rect">
            <a:avLst/>
          </a:prstGeom>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6420" y="3179799"/>
            <a:ext cx="216510" cy="216510"/>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6420" y="3686482"/>
            <a:ext cx="216510" cy="216510"/>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6420" y="4229040"/>
            <a:ext cx="216510" cy="216510"/>
          </a:xfrm>
          <a:prstGeom prst="rect">
            <a:avLst/>
          </a:prstGeom>
        </p:spPr>
      </p:pic>
    </p:spTree>
    <p:extLst>
      <p:ext uri="{BB962C8B-B14F-4D97-AF65-F5344CB8AC3E}">
        <p14:creationId xmlns:p14="http://schemas.microsoft.com/office/powerpoint/2010/main" val="231441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5500" y="1120775"/>
            <a:ext cx="1905000" cy="473075"/>
          </a:xfrm>
          <a:prstGeom prst="rect">
            <a:avLst/>
          </a:prstGeom>
        </p:spPr>
        <p:txBody>
          <a:bodyPr/>
          <a:lstStyle/>
          <a:p>
            <a:r>
              <a:rPr lang="en-US" sz="2800" b="1" dirty="0">
                <a:solidFill>
                  <a:srgbClr val="951A3B"/>
                </a:solidFill>
                <a:latin typeface="+mn-lt"/>
              </a:rPr>
              <a:t>Section </a:t>
            </a:r>
            <a:r>
              <a:rPr lang="en-US" sz="2800" b="1" dirty="0" smtClean="0">
                <a:solidFill>
                  <a:srgbClr val="951A3B"/>
                </a:solidFill>
                <a:latin typeface="+mn-lt"/>
              </a:rPr>
              <a:t>I</a:t>
            </a:r>
            <a:endParaRPr lang="en-US" sz="2800" b="1" dirty="0">
              <a:solidFill>
                <a:srgbClr val="951A3B"/>
              </a:solidFill>
              <a:latin typeface="+mn-lt"/>
            </a:endParaRPr>
          </a:p>
        </p:txBody>
      </p:sp>
      <p:sp>
        <p:nvSpPr>
          <p:cNvPr id="4" name="Rectangle 3"/>
          <p:cNvSpPr/>
          <p:nvPr/>
        </p:nvSpPr>
        <p:spPr>
          <a:xfrm>
            <a:off x="0" y="133940"/>
            <a:ext cx="9144000" cy="707886"/>
          </a:xfrm>
          <a:prstGeom prst="rect">
            <a:avLst/>
          </a:prstGeom>
        </p:spPr>
        <p:txBody>
          <a:bodyPr wrap="square">
            <a:spAutoFit/>
          </a:bodyPr>
          <a:lstStyle/>
          <a:p>
            <a:pPr algn="ctr"/>
            <a:r>
              <a:rPr lang="en-US" sz="4000" b="1" dirty="0">
                <a:solidFill>
                  <a:schemeClr val="bg1"/>
                </a:solidFill>
              </a:rPr>
              <a:t>Definition</a:t>
            </a:r>
            <a:endParaRPr lang="en-US" sz="4000" b="1" dirty="0" smtClean="0">
              <a:solidFill>
                <a:schemeClr val="bg1"/>
              </a:solidFill>
            </a:endParaRPr>
          </a:p>
        </p:txBody>
      </p:sp>
      <p:sp>
        <p:nvSpPr>
          <p:cNvPr id="5" name="Rectangle 4"/>
          <p:cNvSpPr/>
          <p:nvPr/>
        </p:nvSpPr>
        <p:spPr>
          <a:xfrm>
            <a:off x="6765138" y="1237480"/>
            <a:ext cx="1582484" cy="400110"/>
          </a:xfrm>
          <a:prstGeom prst="rect">
            <a:avLst/>
          </a:prstGeom>
        </p:spPr>
        <p:txBody>
          <a:bodyPr wrap="none">
            <a:spAutoFit/>
          </a:bodyPr>
          <a:lstStyle/>
          <a:p>
            <a:r>
              <a:rPr lang="en-US" sz="2000" b="1" dirty="0"/>
              <a:t>Time: 45 Min</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251" y="1063624"/>
            <a:ext cx="747823" cy="747823"/>
          </a:xfrm>
          <a:prstGeom prst="rect">
            <a:avLst/>
          </a:prstGeom>
        </p:spPr>
      </p:pic>
      <p:pic>
        <p:nvPicPr>
          <p:cNvPr id="7" name="Picture 6"/>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t="-3448" b="-1509"/>
          <a:stretch/>
        </p:blipFill>
        <p:spPr>
          <a:xfrm>
            <a:off x="615950" y="1725384"/>
            <a:ext cx="8000898" cy="5162550"/>
          </a:xfrm>
          <a:prstGeom prst="rect">
            <a:avLst/>
          </a:prstGeom>
          <a:ln w="28575">
            <a:noFill/>
          </a:ln>
        </p:spPr>
      </p:pic>
      <p:sp>
        <p:nvSpPr>
          <p:cNvPr id="3" name="Content Placeholder 2"/>
          <p:cNvSpPr>
            <a:spLocks noGrp="1"/>
          </p:cNvSpPr>
          <p:nvPr>
            <p:ph idx="4294967295"/>
          </p:nvPr>
        </p:nvSpPr>
        <p:spPr>
          <a:xfrm>
            <a:off x="2419299" y="2045034"/>
            <a:ext cx="4692701" cy="1827556"/>
          </a:xfrm>
          <a:prstGeom prst="rect">
            <a:avLst/>
          </a:prstGeom>
        </p:spPr>
        <p:txBody>
          <a:bodyPr>
            <a:noAutofit/>
          </a:bodyPr>
          <a:lstStyle/>
          <a:p>
            <a:pPr marL="0" indent="0" algn="ctr">
              <a:lnSpc>
                <a:spcPct val="110000"/>
              </a:lnSpc>
              <a:spcBef>
                <a:spcPts val="0"/>
              </a:spcBef>
              <a:buNone/>
            </a:pPr>
            <a:r>
              <a:rPr lang="en-US" sz="1900" dirty="0" smtClean="0"/>
              <a:t>A </a:t>
            </a:r>
            <a:r>
              <a:rPr lang="en-US" sz="1900" dirty="0"/>
              <a:t>Child Welfare Committee is a body notified and constituted under section 27 of the JJ Act,2015 for every district for exercising the powers and to discharge the duties conferred on such Committees in relation to children in need of care and protection under this Act</a:t>
            </a:r>
            <a:r>
              <a:rPr lang="en-US" sz="1900" dirty="0" smtClean="0"/>
              <a:t>.</a:t>
            </a:r>
            <a:endParaRPr lang="en-US" sz="1900" dirty="0"/>
          </a:p>
        </p:txBody>
      </p:sp>
    </p:spTree>
    <p:extLst>
      <p:ext uri="{BB962C8B-B14F-4D97-AF65-F5344CB8AC3E}">
        <p14:creationId xmlns:p14="http://schemas.microsoft.com/office/powerpoint/2010/main" val="230413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0629"/>
            <a:ext cx="9144000" cy="609600"/>
          </a:xfrm>
          <a:prstGeom prst="rect">
            <a:avLst/>
          </a:prstGeom>
        </p:spPr>
        <p:txBody>
          <a:bodyPr>
            <a:noAutofit/>
          </a:bodyPr>
          <a:lstStyle/>
          <a:p>
            <a:pPr lvl="1" algn="ctr"/>
            <a:r>
              <a:rPr lang="en-US" sz="4000" b="1" dirty="0">
                <a:solidFill>
                  <a:schemeClr val="bg1"/>
                </a:solidFill>
                <a:latin typeface="+mn-lt"/>
              </a:rPr>
              <a:t>Structure and </a:t>
            </a:r>
            <a:r>
              <a:rPr lang="en-US" sz="4000" b="1" dirty="0" smtClean="0">
                <a:solidFill>
                  <a:schemeClr val="bg1"/>
                </a:solidFill>
                <a:latin typeface="+mn-lt"/>
              </a:rPr>
              <a:t>Composition</a:t>
            </a:r>
            <a:endParaRPr lang="en-US" sz="2800" dirty="0">
              <a:solidFill>
                <a:schemeClr val="bg1"/>
              </a:solidFill>
              <a:latin typeface="+mn-lt"/>
            </a:endParaRPr>
          </a:p>
        </p:txBody>
      </p:sp>
      <p:sp>
        <p:nvSpPr>
          <p:cNvPr id="4" name="Rectangle 3"/>
          <p:cNvSpPr/>
          <p:nvPr/>
        </p:nvSpPr>
        <p:spPr>
          <a:xfrm>
            <a:off x="0" y="1077838"/>
            <a:ext cx="9144000" cy="523220"/>
          </a:xfrm>
          <a:prstGeom prst="rect">
            <a:avLst/>
          </a:prstGeom>
        </p:spPr>
        <p:txBody>
          <a:bodyPr wrap="square">
            <a:spAutoFit/>
          </a:bodyPr>
          <a:lstStyle/>
          <a:p>
            <a:pPr algn="ctr"/>
            <a:r>
              <a:rPr lang="en-US" sz="2800" b="1" dirty="0"/>
              <a:t>(Section 27, JJ Act, 2015)</a:t>
            </a:r>
            <a:endParaRPr lang="en-US" sz="2800" dirty="0"/>
          </a:p>
        </p:txBody>
      </p:sp>
      <p:sp>
        <p:nvSpPr>
          <p:cNvPr id="6" name="Chevron 5"/>
          <p:cNvSpPr/>
          <p:nvPr/>
        </p:nvSpPr>
        <p:spPr>
          <a:xfrm>
            <a:off x="647700" y="1843417"/>
            <a:ext cx="7886700" cy="9188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The State Government shall notify one or more Child Welfare Committees for each district, as required</a:t>
            </a:r>
            <a:r>
              <a:rPr lang="en-US" sz="2200" b="1" dirty="0" smtClean="0"/>
              <a:t>.</a:t>
            </a:r>
            <a:endParaRPr lang="en-US" sz="2200" b="1" dirty="0"/>
          </a:p>
        </p:txBody>
      </p:sp>
      <p:sp>
        <p:nvSpPr>
          <p:cNvPr id="7" name="Chevron 6"/>
          <p:cNvSpPr/>
          <p:nvPr/>
        </p:nvSpPr>
        <p:spPr>
          <a:xfrm>
            <a:off x="647700" y="2921958"/>
            <a:ext cx="7886700" cy="17907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The Committee shall consist of a Chairperson and four other members as the State Government may think fit to appoint, of whom at least one shall be a woman and another, an expert on the matters concerning children.</a:t>
            </a:r>
          </a:p>
        </p:txBody>
      </p:sp>
      <p:sp>
        <p:nvSpPr>
          <p:cNvPr id="8" name="Chevron 7"/>
          <p:cNvSpPr/>
          <p:nvPr/>
        </p:nvSpPr>
        <p:spPr>
          <a:xfrm>
            <a:off x="647700" y="4872367"/>
            <a:ext cx="7886700" cy="166178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For its effective functioning, the Committee shall be provided a Secretary and other staff for secretarial support by the District Child Protection Unit.</a:t>
            </a:r>
          </a:p>
        </p:txBody>
      </p:sp>
    </p:spTree>
    <p:extLst>
      <p:ext uri="{BB962C8B-B14F-4D97-AF65-F5344CB8AC3E}">
        <p14:creationId xmlns:p14="http://schemas.microsoft.com/office/powerpoint/2010/main" val="70600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0629"/>
            <a:ext cx="9144000" cy="609600"/>
          </a:xfrm>
          <a:prstGeom prst="rect">
            <a:avLst/>
          </a:prstGeom>
        </p:spPr>
        <p:txBody>
          <a:bodyPr>
            <a:noAutofit/>
          </a:bodyPr>
          <a:lstStyle/>
          <a:p>
            <a:pPr lvl="1" algn="ctr"/>
            <a:r>
              <a:rPr lang="en-US" sz="4000" b="1" dirty="0">
                <a:solidFill>
                  <a:schemeClr val="bg1"/>
                </a:solidFill>
                <a:latin typeface="+mn-lt"/>
              </a:rPr>
              <a:t>Structure and </a:t>
            </a:r>
            <a:r>
              <a:rPr lang="en-US" sz="4000" b="1" dirty="0" smtClean="0">
                <a:solidFill>
                  <a:schemeClr val="bg1"/>
                </a:solidFill>
                <a:latin typeface="+mn-lt"/>
              </a:rPr>
              <a:t>Composition</a:t>
            </a:r>
            <a:endParaRPr lang="en-US" sz="2800" dirty="0">
              <a:solidFill>
                <a:schemeClr val="bg1"/>
              </a:solidFill>
              <a:latin typeface="+mn-lt"/>
            </a:endParaRPr>
          </a:p>
        </p:txBody>
      </p:sp>
      <p:sp>
        <p:nvSpPr>
          <p:cNvPr id="4" name="Rectangle 3"/>
          <p:cNvSpPr/>
          <p:nvPr/>
        </p:nvSpPr>
        <p:spPr>
          <a:xfrm>
            <a:off x="0" y="1077838"/>
            <a:ext cx="9144000" cy="523220"/>
          </a:xfrm>
          <a:prstGeom prst="rect">
            <a:avLst/>
          </a:prstGeom>
        </p:spPr>
        <p:txBody>
          <a:bodyPr wrap="square">
            <a:spAutoFit/>
          </a:bodyPr>
          <a:lstStyle/>
          <a:p>
            <a:pPr algn="ctr"/>
            <a:r>
              <a:rPr lang="en-US" sz="2800" b="1" dirty="0"/>
              <a:t>(Section 27, JJ Act, 2015)</a:t>
            </a:r>
            <a:endParaRPr lang="en-US" sz="2800" dirty="0"/>
          </a:p>
        </p:txBody>
      </p:sp>
      <p:sp>
        <p:nvSpPr>
          <p:cNvPr id="5" name="Chevron 4"/>
          <p:cNvSpPr/>
          <p:nvPr/>
        </p:nvSpPr>
        <p:spPr>
          <a:xfrm>
            <a:off x="647700" y="1862466"/>
            <a:ext cx="7886700" cy="2880984"/>
          </a:xfrm>
          <a:prstGeom prst="chevron">
            <a:avLst>
              <a:gd name="adj" fmla="val 284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A member of the Committee shall be a person who has been actively involved in health, education or welfare activities pertaining to children for at least seven years or is a practicing professional with a degree in child psychology or psychiatry or law or social work or sociology or human development. </a:t>
            </a:r>
          </a:p>
        </p:txBody>
      </p:sp>
      <p:sp>
        <p:nvSpPr>
          <p:cNvPr id="6" name="Chevron 5"/>
          <p:cNvSpPr/>
          <p:nvPr/>
        </p:nvSpPr>
        <p:spPr>
          <a:xfrm>
            <a:off x="647700" y="4909609"/>
            <a:ext cx="7886700" cy="15673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A member shall be appointed for a period of not more than three years. A member can be terminated after an inquiry by the State Government for reasons as prescribed in Sec 27 (7) of the JJ Act,2015.</a:t>
            </a:r>
          </a:p>
        </p:txBody>
      </p:sp>
    </p:spTree>
    <p:extLst>
      <p:ext uri="{BB962C8B-B14F-4D97-AF65-F5344CB8AC3E}">
        <p14:creationId xmlns:p14="http://schemas.microsoft.com/office/powerpoint/2010/main" val="199736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0629"/>
            <a:ext cx="9144000" cy="609600"/>
          </a:xfrm>
          <a:prstGeom prst="rect">
            <a:avLst/>
          </a:prstGeom>
        </p:spPr>
        <p:txBody>
          <a:bodyPr>
            <a:noAutofit/>
          </a:bodyPr>
          <a:lstStyle/>
          <a:p>
            <a:pPr lvl="1" algn="ctr"/>
            <a:r>
              <a:rPr lang="en-US" sz="4000" b="1" dirty="0">
                <a:solidFill>
                  <a:schemeClr val="bg1"/>
                </a:solidFill>
                <a:latin typeface="+mn-lt"/>
              </a:rPr>
              <a:t>Structure and </a:t>
            </a:r>
            <a:r>
              <a:rPr lang="en-US" sz="4000" b="1" dirty="0" smtClean="0">
                <a:solidFill>
                  <a:schemeClr val="bg1"/>
                </a:solidFill>
                <a:latin typeface="+mn-lt"/>
              </a:rPr>
              <a:t>Composition</a:t>
            </a:r>
            <a:endParaRPr lang="en-US" sz="2800" dirty="0">
              <a:solidFill>
                <a:schemeClr val="bg1"/>
              </a:solidFill>
              <a:latin typeface="+mn-lt"/>
            </a:endParaRPr>
          </a:p>
        </p:txBody>
      </p:sp>
      <p:sp>
        <p:nvSpPr>
          <p:cNvPr id="3" name="Content Placeholder 2"/>
          <p:cNvSpPr>
            <a:spLocks noGrp="1"/>
          </p:cNvSpPr>
          <p:nvPr>
            <p:ph idx="4294967295"/>
          </p:nvPr>
        </p:nvSpPr>
        <p:spPr>
          <a:xfrm>
            <a:off x="757465" y="1707346"/>
            <a:ext cx="7376885" cy="3912404"/>
          </a:xfrm>
          <a:prstGeom prst="rect">
            <a:avLst/>
          </a:prstGeom>
        </p:spPr>
        <p:txBody>
          <a:bodyPr>
            <a:noAutofit/>
          </a:bodyPr>
          <a:lstStyle/>
          <a:p>
            <a:pPr lvl="0">
              <a:lnSpc>
                <a:spcPct val="100000"/>
              </a:lnSpc>
              <a:spcBef>
                <a:spcPts val="0"/>
              </a:spcBef>
              <a:spcAft>
                <a:spcPts val="1200"/>
              </a:spcAft>
              <a:buFont typeface="Wingdings" panose="05000000000000000000" pitchFamily="2" charset="2"/>
              <a:buChar char="Ø"/>
            </a:pPr>
            <a:r>
              <a:rPr lang="en-US" sz="2400" dirty="0" smtClean="0"/>
              <a:t>The </a:t>
            </a:r>
            <a:r>
              <a:rPr lang="en-US" sz="2400" dirty="0"/>
              <a:t>Committee shall function as a Bench and shall have the powers conferred by the Code of Criminal Procedure, 1973 on a Metropolitan Magistrate or, as the case may be, a Judicial Magistrate of First Class. </a:t>
            </a:r>
          </a:p>
        </p:txBody>
      </p:sp>
      <p:sp>
        <p:nvSpPr>
          <p:cNvPr id="4" name="Rectangle 3"/>
          <p:cNvSpPr/>
          <p:nvPr/>
        </p:nvSpPr>
        <p:spPr>
          <a:xfrm>
            <a:off x="0" y="1077838"/>
            <a:ext cx="9144000" cy="523220"/>
          </a:xfrm>
          <a:prstGeom prst="rect">
            <a:avLst/>
          </a:prstGeom>
        </p:spPr>
        <p:txBody>
          <a:bodyPr wrap="square">
            <a:spAutoFit/>
          </a:bodyPr>
          <a:lstStyle/>
          <a:p>
            <a:pPr algn="ctr"/>
            <a:r>
              <a:rPr lang="en-US" sz="2800" b="1" dirty="0"/>
              <a:t>(Section 27, JJ Act, 2015)</a:t>
            </a:r>
            <a:endParaRPr lang="en-US" sz="2800" dirty="0"/>
          </a:p>
        </p:txBody>
      </p:sp>
      <p:sp>
        <p:nvSpPr>
          <p:cNvPr id="6" name="Content Placeholder 2"/>
          <p:cNvSpPr txBox="1">
            <a:spLocks/>
          </p:cNvSpPr>
          <p:nvPr/>
        </p:nvSpPr>
        <p:spPr>
          <a:xfrm>
            <a:off x="757465" y="3325335"/>
            <a:ext cx="3890735" cy="31133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Ø"/>
            </a:pPr>
            <a:r>
              <a:rPr lang="en-US" sz="2400" dirty="0" smtClean="0"/>
              <a:t>The District Magistrate shall conduct a quarterly review of the functioning of the Committee.</a:t>
            </a:r>
          </a:p>
          <a:p>
            <a:pPr>
              <a:lnSpc>
                <a:spcPct val="100000"/>
              </a:lnSpc>
              <a:spcBef>
                <a:spcPts val="0"/>
              </a:spcBef>
              <a:spcAft>
                <a:spcPts val="1200"/>
              </a:spcAft>
              <a:buFont typeface="Wingdings" panose="05000000000000000000" pitchFamily="2" charset="2"/>
              <a:buChar char="Ø"/>
            </a:pPr>
            <a:r>
              <a:rPr lang="en-US" sz="2400" dirty="0" smtClean="0"/>
              <a:t>The District Magistrate shall be the grievance redressal authority for the CWC.</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7751" y="3600450"/>
            <a:ext cx="4107004" cy="2844569"/>
          </a:xfrm>
          <a:prstGeom prst="rect">
            <a:avLst/>
          </a:prstGeom>
        </p:spPr>
      </p:pic>
    </p:spTree>
    <p:extLst>
      <p:ext uri="{BB962C8B-B14F-4D97-AF65-F5344CB8AC3E}">
        <p14:creationId xmlns:p14="http://schemas.microsoft.com/office/powerpoint/2010/main" val="389988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30629"/>
            <a:ext cx="9144000" cy="609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sz="4000" b="1" kern="0" dirty="0">
                <a:solidFill>
                  <a:schemeClr val="bg1"/>
                </a:solidFill>
              </a:rPr>
              <a:t>Procedure in relation to the </a:t>
            </a:r>
            <a:r>
              <a:rPr lang="en-US" sz="4000" b="1" kern="0" dirty="0" smtClean="0">
                <a:solidFill>
                  <a:schemeClr val="bg1"/>
                </a:solidFill>
              </a:rPr>
              <a:t>Committee</a:t>
            </a:r>
            <a:endParaRPr lang="en-US" sz="2800" kern="0" dirty="0">
              <a:solidFill>
                <a:schemeClr val="bg1"/>
              </a:solidFill>
              <a:latin typeface="+mn-lt"/>
            </a:endParaRPr>
          </a:p>
        </p:txBody>
      </p:sp>
      <p:sp>
        <p:nvSpPr>
          <p:cNvPr id="7" name="Rectangle 6"/>
          <p:cNvSpPr/>
          <p:nvPr/>
        </p:nvSpPr>
        <p:spPr>
          <a:xfrm>
            <a:off x="0" y="1077838"/>
            <a:ext cx="9144000" cy="523220"/>
          </a:xfrm>
          <a:prstGeom prst="rect">
            <a:avLst/>
          </a:prstGeom>
        </p:spPr>
        <p:txBody>
          <a:bodyPr wrap="square">
            <a:spAutoFit/>
          </a:bodyPr>
          <a:lstStyle/>
          <a:p>
            <a:pPr algn="ctr"/>
            <a:r>
              <a:rPr lang="en-US" sz="2800" b="1" dirty="0"/>
              <a:t>(Section </a:t>
            </a:r>
            <a:r>
              <a:rPr lang="en-US" sz="2800" b="1" dirty="0" smtClean="0"/>
              <a:t>28, </a:t>
            </a:r>
            <a:r>
              <a:rPr lang="en-US" sz="2800" b="1" dirty="0"/>
              <a:t>JJ Act, 2015)</a:t>
            </a:r>
            <a:endParaRPr lang="en-US" sz="2800" dirty="0"/>
          </a:p>
        </p:txBody>
      </p:sp>
      <p:sp>
        <p:nvSpPr>
          <p:cNvPr id="2" name="Round Same Side Corner Rectangle 1"/>
          <p:cNvSpPr/>
          <p:nvPr/>
        </p:nvSpPr>
        <p:spPr>
          <a:xfrm rot="10800000">
            <a:off x="723900" y="1753458"/>
            <a:ext cx="3714750" cy="4875942"/>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 name="Round Same Side Corner Rectangle 8"/>
          <p:cNvSpPr/>
          <p:nvPr/>
        </p:nvSpPr>
        <p:spPr>
          <a:xfrm>
            <a:off x="4724400" y="1753458"/>
            <a:ext cx="3714750" cy="4875942"/>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Rectangle 3"/>
          <p:cNvSpPr/>
          <p:nvPr/>
        </p:nvSpPr>
        <p:spPr>
          <a:xfrm>
            <a:off x="1115785" y="2113937"/>
            <a:ext cx="2930978" cy="4154984"/>
          </a:xfrm>
          <a:prstGeom prst="rect">
            <a:avLst/>
          </a:prstGeom>
        </p:spPr>
        <p:txBody>
          <a:bodyPr wrap="square">
            <a:spAutoFit/>
          </a:bodyPr>
          <a:lstStyle/>
          <a:p>
            <a:pPr lvl="0" algn="ctr">
              <a:spcAft>
                <a:spcPts val="1200"/>
              </a:spcAft>
            </a:pPr>
            <a:r>
              <a:rPr lang="en-US" sz="2200" dirty="0"/>
              <a:t>In the event of any difference of opinion among the members of the Committee at the time of taking any decision, the opinion of the majority shall prevail but where there is no such majority, the opinion of the Chairperson shall prevail. </a:t>
            </a:r>
          </a:p>
        </p:txBody>
      </p:sp>
      <p:sp>
        <p:nvSpPr>
          <p:cNvPr id="5" name="Content Placeholder 4"/>
          <p:cNvSpPr>
            <a:spLocks noGrp="1"/>
          </p:cNvSpPr>
          <p:nvPr>
            <p:ph idx="4294967295"/>
          </p:nvPr>
        </p:nvSpPr>
        <p:spPr>
          <a:xfrm>
            <a:off x="4819650" y="2103237"/>
            <a:ext cx="3524250" cy="4176384"/>
          </a:xfrm>
          <a:prstGeom prst="rect">
            <a:avLst/>
          </a:prstGeom>
        </p:spPr>
        <p:txBody>
          <a:bodyPr>
            <a:noAutofit/>
          </a:bodyPr>
          <a:lstStyle/>
          <a:p>
            <a:pPr marL="0" lvl="0" indent="0" algn="ctr">
              <a:lnSpc>
                <a:spcPct val="100000"/>
              </a:lnSpc>
              <a:spcBef>
                <a:spcPts val="0"/>
              </a:spcBef>
              <a:spcAft>
                <a:spcPts val="1200"/>
              </a:spcAft>
              <a:buNone/>
            </a:pPr>
            <a:r>
              <a:rPr lang="en-US" sz="2200" dirty="0" smtClean="0"/>
              <a:t>The </a:t>
            </a:r>
            <a:r>
              <a:rPr lang="en-US" sz="2200" dirty="0"/>
              <a:t>Committee may act, notwithstanding the absence of any member of the Committee, and no order made by the Committee shall be invalid by reason only of the absence of any member during any stage of the proceeding. Provided that there shall be at least three members present at the time of final disposal of the case</a:t>
            </a:r>
            <a:r>
              <a:rPr lang="en-US" sz="2200" dirty="0" smtClean="0"/>
              <a:t>.</a:t>
            </a:r>
            <a:endParaRPr lang="en-US" sz="2200" dirty="0"/>
          </a:p>
        </p:txBody>
      </p:sp>
    </p:spTree>
    <p:extLst>
      <p:ext uri="{BB962C8B-B14F-4D97-AF65-F5344CB8AC3E}">
        <p14:creationId xmlns:p14="http://schemas.microsoft.com/office/powerpoint/2010/main" val="150709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71525" y="1577180"/>
            <a:ext cx="7477125" cy="1718470"/>
          </a:xfrm>
          <a:prstGeom prst="rect">
            <a:avLst/>
          </a:prstGeom>
        </p:spPr>
        <p:txBody>
          <a:bodyPr/>
          <a:lstStyle/>
          <a:p>
            <a:pPr marL="0" indent="0">
              <a:buNone/>
            </a:pPr>
            <a:r>
              <a:rPr lang="en-US" dirty="0" smtClean="0"/>
              <a:t>Divide the participants in four groups. Give them a situation of a CNCP and ask them to describe the procedure followed for that CNCP. The situations are given below:</a:t>
            </a:r>
            <a:endParaRPr lang="en-US" dirty="0"/>
          </a:p>
        </p:txBody>
      </p:sp>
      <p:sp>
        <p:nvSpPr>
          <p:cNvPr id="4" name="Title 1"/>
          <p:cNvSpPr txBox="1">
            <a:spLocks/>
          </p:cNvSpPr>
          <p:nvPr/>
        </p:nvSpPr>
        <p:spPr>
          <a:xfrm>
            <a:off x="0" y="168729"/>
            <a:ext cx="9144000" cy="609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sz="4000" b="1" kern="0" dirty="0">
                <a:solidFill>
                  <a:schemeClr val="bg1"/>
                </a:solidFill>
              </a:rPr>
              <a:t>Group </a:t>
            </a:r>
            <a:r>
              <a:rPr lang="en-US" sz="4000" b="1" kern="0" dirty="0" smtClean="0">
                <a:solidFill>
                  <a:schemeClr val="bg1"/>
                </a:solidFill>
              </a:rPr>
              <a:t>Work</a:t>
            </a:r>
            <a:endParaRPr lang="en-US" sz="2800" kern="0" dirty="0">
              <a:solidFill>
                <a:schemeClr val="bg1"/>
              </a:solidFill>
              <a:latin typeface="+mn-lt"/>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4816" b="13889"/>
          <a:stretch/>
        </p:blipFill>
        <p:spPr>
          <a:xfrm>
            <a:off x="2325006" y="3210037"/>
            <a:ext cx="4911294" cy="3501571"/>
          </a:xfrm>
          <a:prstGeom prst="rect">
            <a:avLst/>
          </a:prstGeom>
        </p:spPr>
      </p:pic>
    </p:spTree>
    <p:extLst>
      <p:ext uri="{BB962C8B-B14F-4D97-AF65-F5344CB8AC3E}">
        <p14:creationId xmlns:p14="http://schemas.microsoft.com/office/powerpoint/2010/main" val="200745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8562" y="1276350"/>
            <a:ext cx="7770587" cy="2508250"/>
          </a:xfrm>
          <a:prstGeom prst="rect">
            <a:avLst/>
          </a:prstGeom>
        </p:spPr>
        <p:txBody>
          <a:bodyPr/>
          <a:lstStyle/>
          <a:p>
            <a:pPr marL="0" indent="0">
              <a:lnSpc>
                <a:spcPct val="100000"/>
              </a:lnSpc>
              <a:spcBef>
                <a:spcPts val="0"/>
              </a:spcBef>
              <a:buNone/>
            </a:pPr>
            <a:r>
              <a:rPr lang="en-US" sz="2400" dirty="0" err="1"/>
              <a:t>Akhilesh</a:t>
            </a:r>
            <a:r>
              <a:rPr lang="en-US" sz="2400" dirty="0"/>
              <a:t> is a 13 year old boy who works in a </a:t>
            </a:r>
            <a:r>
              <a:rPr lang="en-US" sz="2400" dirty="0" err="1"/>
              <a:t>dhaba</a:t>
            </a:r>
            <a:r>
              <a:rPr lang="en-US" sz="2400" dirty="0"/>
              <a:t>. He has to work for 12 to 14 hours a day. He is often belted, beaten, hit and kicked brutally and is subjected to the worst kind of physical abuse by his employer. He is often denied food also. In a police raid, he was rescued in a joint raid by police and support from an NGO working against child </a:t>
            </a:r>
            <a:r>
              <a:rPr lang="en-US" sz="2400" dirty="0" err="1"/>
              <a:t>labour</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50" y="3689350"/>
            <a:ext cx="4472213" cy="3025976"/>
          </a:xfrm>
          <a:prstGeom prst="rect">
            <a:avLst/>
          </a:prstGeom>
        </p:spPr>
      </p:pic>
      <p:sp>
        <p:nvSpPr>
          <p:cNvPr id="5" name="Title 1"/>
          <p:cNvSpPr txBox="1">
            <a:spLocks/>
          </p:cNvSpPr>
          <p:nvPr/>
        </p:nvSpPr>
        <p:spPr>
          <a:xfrm>
            <a:off x="0" y="168729"/>
            <a:ext cx="9144000" cy="609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sz="4000" b="1" kern="0" dirty="0">
                <a:solidFill>
                  <a:schemeClr val="bg1"/>
                </a:solidFill>
              </a:rPr>
              <a:t>Group </a:t>
            </a:r>
            <a:r>
              <a:rPr lang="en-US" sz="4000" b="1" kern="0" dirty="0" smtClean="0">
                <a:solidFill>
                  <a:schemeClr val="bg1"/>
                </a:solidFill>
              </a:rPr>
              <a:t>Work</a:t>
            </a:r>
            <a:endParaRPr lang="en-US" sz="2800" kern="0" dirty="0">
              <a:solidFill>
                <a:schemeClr val="bg1"/>
              </a:solidFill>
              <a:latin typeface="+mn-lt"/>
            </a:endParaRPr>
          </a:p>
        </p:txBody>
      </p:sp>
    </p:spTree>
    <p:extLst>
      <p:ext uri="{BB962C8B-B14F-4D97-AF65-F5344CB8AC3E}">
        <p14:creationId xmlns:p14="http://schemas.microsoft.com/office/powerpoint/2010/main" val="33711066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646</TotalTime>
  <Words>1343</Words>
  <Application>Microsoft Office PowerPoint</Application>
  <PresentationFormat>On-screen Show (4:3)</PresentationFormat>
  <Paragraphs>67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PowerPoint Presentation</vt:lpstr>
      <vt:lpstr>Section I</vt:lpstr>
      <vt:lpstr>Structure and Composition</vt:lpstr>
      <vt:lpstr>Structure and Composition</vt:lpstr>
      <vt:lpstr>Structure and Composition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procedure for determination of age of a person brought before the CWC?</vt:lpstr>
      <vt:lpstr>What is the procedure for determination of age of a person brought before the CWC?</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NCIS</dc:creator>
  <cp:lastModifiedBy>admin</cp:lastModifiedBy>
  <cp:revision>118</cp:revision>
  <dcterms:created xsi:type="dcterms:W3CDTF">2018-03-27T10:28:19Z</dcterms:created>
  <dcterms:modified xsi:type="dcterms:W3CDTF">2019-09-17T05:40:32Z</dcterms:modified>
</cp:coreProperties>
</file>