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9" r:id="rId3"/>
    <p:sldId id="265" r:id="rId4"/>
    <p:sldId id="266" r:id="rId5"/>
    <p:sldId id="269" r:id="rId6"/>
    <p:sldId id="316" r:id="rId7"/>
    <p:sldId id="315" r:id="rId8"/>
    <p:sldId id="273" r:id="rId9"/>
    <p:sldId id="317" r:id="rId10"/>
    <p:sldId id="318" r:id="rId11"/>
    <p:sldId id="357" r:id="rId12"/>
    <p:sldId id="320" r:id="rId13"/>
    <p:sldId id="321" r:id="rId14"/>
    <p:sldId id="354" r:id="rId15"/>
    <p:sldId id="355" r:id="rId16"/>
    <p:sldId id="327" r:id="rId17"/>
    <p:sldId id="334" r:id="rId18"/>
    <p:sldId id="35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CBC"/>
    <a:srgbClr val="FFDE81"/>
    <a:srgbClr val="FFFF00"/>
    <a:srgbClr val="FDF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89988" autoAdjust="0"/>
  </p:normalViewPr>
  <p:slideViewPr>
    <p:cSldViewPr snapToGrid="0" snapToObjects="1">
      <p:cViewPr varScale="1">
        <p:scale>
          <a:sx n="67" d="100"/>
          <a:sy n="67" d="100"/>
        </p:scale>
        <p:origin x="150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3687D-D884-4CB7-8D25-DF5BA3A11AA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B5B384A-46D5-419E-928D-A1C6066C2C09}">
      <dgm:prSet phldrT="[Text]" custT="1"/>
      <dgm:spPr/>
      <dgm:t>
        <a:bodyPr/>
        <a:lstStyle/>
        <a:p>
          <a:r>
            <a:rPr lang="en-US" sz="1600" b="1" dirty="0" smtClean="0"/>
            <a:t>Attend school</a:t>
          </a:r>
          <a:endParaRPr lang="en-US" sz="1600" b="1" dirty="0"/>
        </a:p>
      </dgm:t>
    </dgm:pt>
    <dgm:pt modelId="{03C0827D-09F5-480E-A63C-6562AEF37215}" type="parTrans" cxnId="{DCFAA306-BB60-4A8B-863F-C29871D90755}">
      <dgm:prSet/>
      <dgm:spPr/>
      <dgm:t>
        <a:bodyPr/>
        <a:lstStyle/>
        <a:p>
          <a:endParaRPr lang="en-US"/>
        </a:p>
      </dgm:t>
    </dgm:pt>
    <dgm:pt modelId="{6BC70F57-8EC4-43D4-AE55-DBB8547B5292}" type="sibTrans" cxnId="{DCFAA306-BB60-4A8B-863F-C29871D90755}">
      <dgm:prSet/>
      <dgm:spPr/>
      <dgm:t>
        <a:bodyPr/>
        <a:lstStyle/>
        <a:p>
          <a:endParaRPr lang="en-US"/>
        </a:p>
      </dgm:t>
    </dgm:pt>
    <dgm:pt modelId="{20300788-8DC8-4AF0-9837-0A2399525709}">
      <dgm:prSet phldrT="[Text]" custT="1"/>
      <dgm:spPr/>
      <dgm:t>
        <a:bodyPr/>
        <a:lstStyle/>
        <a:p>
          <a:r>
            <a:rPr lang="en-US" sz="1600" b="1" dirty="0" smtClean="0"/>
            <a:t>Attend a vocational </a:t>
          </a:r>
          <a:br>
            <a:rPr lang="en-US" sz="1600" b="1" dirty="0" smtClean="0"/>
          </a:br>
          <a:r>
            <a:rPr lang="en-US" sz="1600" b="1" dirty="0" smtClean="0"/>
            <a:t>training </a:t>
          </a:r>
          <a:r>
            <a:rPr lang="en-US" sz="1600" b="1" dirty="0" err="1" smtClean="0"/>
            <a:t>centre</a:t>
          </a:r>
          <a:endParaRPr lang="en-US" sz="1600" b="1" dirty="0"/>
        </a:p>
      </dgm:t>
    </dgm:pt>
    <dgm:pt modelId="{B7FBDE0E-EEA0-4874-AE4C-AA47F160C751}" type="parTrans" cxnId="{D4644106-9E64-473F-8566-979CC5921E34}">
      <dgm:prSet/>
      <dgm:spPr/>
      <dgm:t>
        <a:bodyPr/>
        <a:lstStyle/>
        <a:p>
          <a:endParaRPr lang="en-US"/>
        </a:p>
      </dgm:t>
    </dgm:pt>
    <dgm:pt modelId="{4754D34B-E978-44BC-B7FC-85BD43C39993}" type="sibTrans" cxnId="{D4644106-9E64-473F-8566-979CC5921E34}">
      <dgm:prSet/>
      <dgm:spPr/>
      <dgm:t>
        <a:bodyPr/>
        <a:lstStyle/>
        <a:p>
          <a:endParaRPr lang="en-US"/>
        </a:p>
      </dgm:t>
    </dgm:pt>
    <dgm:pt modelId="{1CEC7615-F0EE-48C6-969D-3D79D5E0E71E}">
      <dgm:prSet phldrT="[Text]" custT="1"/>
      <dgm:spPr/>
      <dgm:t>
        <a:bodyPr/>
        <a:lstStyle/>
        <a:p>
          <a:r>
            <a:rPr lang="en-US" sz="1600" b="1" dirty="0" smtClean="0"/>
            <a:t>Attend a therapeutic </a:t>
          </a:r>
          <a:r>
            <a:rPr lang="en-US" sz="1600" b="1" dirty="0" err="1" smtClean="0"/>
            <a:t>centre</a:t>
          </a:r>
          <a:endParaRPr lang="en-US" sz="1600" b="1" dirty="0"/>
        </a:p>
      </dgm:t>
    </dgm:pt>
    <dgm:pt modelId="{300D5F5B-FF7E-42C2-B794-9B1A707AD533}" type="parTrans" cxnId="{F742B162-DBBB-4EF0-920E-848C24D8FF91}">
      <dgm:prSet/>
      <dgm:spPr/>
      <dgm:t>
        <a:bodyPr/>
        <a:lstStyle/>
        <a:p>
          <a:endParaRPr lang="en-US"/>
        </a:p>
      </dgm:t>
    </dgm:pt>
    <dgm:pt modelId="{961E0D54-D6EF-43CC-AEB4-AF76793BF139}" type="sibTrans" cxnId="{F742B162-DBBB-4EF0-920E-848C24D8FF91}">
      <dgm:prSet/>
      <dgm:spPr/>
      <dgm:t>
        <a:bodyPr/>
        <a:lstStyle/>
        <a:p>
          <a:endParaRPr lang="en-US"/>
        </a:p>
      </dgm:t>
    </dgm:pt>
    <dgm:pt modelId="{F4921E94-477E-4AB7-A205-E82B64CCBB09}">
      <dgm:prSet phldrT="[Text]" custT="1"/>
      <dgm:spPr/>
      <dgm:t>
        <a:bodyPr/>
        <a:lstStyle/>
        <a:p>
          <a:r>
            <a:rPr lang="en-US" sz="1600" b="1" dirty="0" smtClean="0"/>
            <a:t>Prohibit the child from visiting, frequenting or appearing at a specified place</a:t>
          </a:r>
          <a:endParaRPr lang="en-US" sz="1600" b="1" dirty="0"/>
        </a:p>
      </dgm:t>
    </dgm:pt>
    <dgm:pt modelId="{2D317395-2FF2-4817-B7D5-6354AB9AEFE6}" type="parTrans" cxnId="{4CF866D4-66C2-4E37-B0F3-5844F134AAF6}">
      <dgm:prSet/>
      <dgm:spPr/>
      <dgm:t>
        <a:bodyPr/>
        <a:lstStyle/>
        <a:p>
          <a:endParaRPr lang="en-US"/>
        </a:p>
      </dgm:t>
    </dgm:pt>
    <dgm:pt modelId="{D45889E9-F2F1-41D2-974E-4A14CC1A2231}" type="sibTrans" cxnId="{4CF866D4-66C2-4E37-B0F3-5844F134AAF6}">
      <dgm:prSet/>
      <dgm:spPr/>
      <dgm:t>
        <a:bodyPr/>
        <a:lstStyle/>
        <a:p>
          <a:endParaRPr lang="en-US"/>
        </a:p>
      </dgm:t>
    </dgm:pt>
    <dgm:pt modelId="{EDC23EB0-A50E-4694-BA1D-4C3073CB0705}">
      <dgm:prSet phldrT="[Text]" custT="1"/>
      <dgm:spPr/>
      <dgm:t>
        <a:bodyPr/>
        <a:lstStyle/>
        <a:p>
          <a:r>
            <a:rPr lang="en-US" sz="1600" b="1" dirty="0" smtClean="0"/>
            <a:t>Undergo a </a:t>
          </a:r>
          <a:br>
            <a:rPr lang="en-US" sz="1600" b="1" dirty="0" smtClean="0"/>
          </a:br>
          <a:r>
            <a:rPr lang="en-US" sz="1600" b="1" dirty="0" smtClean="0"/>
            <a:t>de-addiction </a:t>
          </a:r>
          <a:r>
            <a:rPr lang="en-US" sz="1600" b="1" dirty="0" err="1" smtClean="0"/>
            <a:t>programme</a:t>
          </a:r>
          <a:endParaRPr lang="en-US" sz="1600" b="1" dirty="0"/>
        </a:p>
      </dgm:t>
    </dgm:pt>
    <dgm:pt modelId="{A97D459D-711E-4CC4-95C4-7F554248A765}" type="parTrans" cxnId="{7CAC063C-E464-4008-998E-89F229B79506}">
      <dgm:prSet/>
      <dgm:spPr/>
      <dgm:t>
        <a:bodyPr/>
        <a:lstStyle/>
        <a:p>
          <a:endParaRPr lang="en-US"/>
        </a:p>
      </dgm:t>
    </dgm:pt>
    <dgm:pt modelId="{70CE8CDB-198D-4962-9B8A-C82C0E23AC0B}" type="sibTrans" cxnId="{7CAC063C-E464-4008-998E-89F229B79506}">
      <dgm:prSet/>
      <dgm:spPr/>
      <dgm:t>
        <a:bodyPr/>
        <a:lstStyle/>
        <a:p>
          <a:endParaRPr lang="en-US"/>
        </a:p>
      </dgm:t>
    </dgm:pt>
    <dgm:pt modelId="{9E516DFE-A34F-45D8-8A3F-392AFD200ADE}" type="pres">
      <dgm:prSet presAssocID="{0623687D-D884-4CB7-8D25-DF5BA3A11AA4}" presName="cycle" presStyleCnt="0">
        <dgm:presLayoutVars>
          <dgm:dir/>
          <dgm:resizeHandles val="exact"/>
        </dgm:presLayoutVars>
      </dgm:prSet>
      <dgm:spPr/>
      <dgm:t>
        <a:bodyPr/>
        <a:lstStyle/>
        <a:p>
          <a:endParaRPr lang="en-US"/>
        </a:p>
      </dgm:t>
    </dgm:pt>
    <dgm:pt modelId="{83EB32C4-938D-41D5-8087-211586DB0BA4}" type="pres">
      <dgm:prSet presAssocID="{BB5B384A-46D5-419E-928D-A1C6066C2C09}" presName="node" presStyleLbl="node1" presStyleIdx="0" presStyleCnt="5">
        <dgm:presLayoutVars>
          <dgm:bulletEnabled val="1"/>
        </dgm:presLayoutVars>
      </dgm:prSet>
      <dgm:spPr/>
      <dgm:t>
        <a:bodyPr/>
        <a:lstStyle/>
        <a:p>
          <a:endParaRPr lang="en-US"/>
        </a:p>
      </dgm:t>
    </dgm:pt>
    <dgm:pt modelId="{89FABBC3-E6DB-4CC4-BB8E-E59EABC35FEB}" type="pres">
      <dgm:prSet presAssocID="{BB5B384A-46D5-419E-928D-A1C6066C2C09}" presName="spNode" presStyleCnt="0"/>
      <dgm:spPr/>
    </dgm:pt>
    <dgm:pt modelId="{AD2311AB-618D-4416-9CAA-6C406F64AE5A}" type="pres">
      <dgm:prSet presAssocID="{6BC70F57-8EC4-43D4-AE55-DBB8547B5292}" presName="sibTrans" presStyleLbl="sibTrans1D1" presStyleIdx="0" presStyleCnt="5"/>
      <dgm:spPr/>
      <dgm:t>
        <a:bodyPr/>
        <a:lstStyle/>
        <a:p>
          <a:endParaRPr lang="en-US"/>
        </a:p>
      </dgm:t>
    </dgm:pt>
    <dgm:pt modelId="{309051C9-D71C-49D0-BA0F-4012F45CBAB4}" type="pres">
      <dgm:prSet presAssocID="{20300788-8DC8-4AF0-9837-0A2399525709}" presName="node" presStyleLbl="node1" presStyleIdx="1" presStyleCnt="5">
        <dgm:presLayoutVars>
          <dgm:bulletEnabled val="1"/>
        </dgm:presLayoutVars>
      </dgm:prSet>
      <dgm:spPr/>
      <dgm:t>
        <a:bodyPr/>
        <a:lstStyle/>
        <a:p>
          <a:endParaRPr lang="en-US"/>
        </a:p>
      </dgm:t>
    </dgm:pt>
    <dgm:pt modelId="{150E2B6C-8D6B-42BD-BED7-886FC3EDC8B7}" type="pres">
      <dgm:prSet presAssocID="{20300788-8DC8-4AF0-9837-0A2399525709}" presName="spNode" presStyleCnt="0"/>
      <dgm:spPr/>
    </dgm:pt>
    <dgm:pt modelId="{C110FB66-4700-4A35-8A1B-3A3FB799152F}" type="pres">
      <dgm:prSet presAssocID="{4754D34B-E978-44BC-B7FC-85BD43C39993}" presName="sibTrans" presStyleLbl="sibTrans1D1" presStyleIdx="1" presStyleCnt="5"/>
      <dgm:spPr/>
      <dgm:t>
        <a:bodyPr/>
        <a:lstStyle/>
        <a:p>
          <a:endParaRPr lang="en-US"/>
        </a:p>
      </dgm:t>
    </dgm:pt>
    <dgm:pt modelId="{ED99CC2D-0708-4C56-AF4C-56F69C112BC2}" type="pres">
      <dgm:prSet presAssocID="{1CEC7615-F0EE-48C6-969D-3D79D5E0E71E}" presName="node" presStyleLbl="node1" presStyleIdx="2" presStyleCnt="5">
        <dgm:presLayoutVars>
          <dgm:bulletEnabled val="1"/>
        </dgm:presLayoutVars>
      </dgm:prSet>
      <dgm:spPr/>
      <dgm:t>
        <a:bodyPr/>
        <a:lstStyle/>
        <a:p>
          <a:endParaRPr lang="en-US"/>
        </a:p>
      </dgm:t>
    </dgm:pt>
    <dgm:pt modelId="{7BC8EDCD-AF62-4A3D-BD30-2F57D266E70A}" type="pres">
      <dgm:prSet presAssocID="{1CEC7615-F0EE-48C6-969D-3D79D5E0E71E}" presName="spNode" presStyleCnt="0"/>
      <dgm:spPr/>
    </dgm:pt>
    <dgm:pt modelId="{A6CA192C-7064-471F-B2E4-43E891ADCEF1}" type="pres">
      <dgm:prSet presAssocID="{961E0D54-D6EF-43CC-AEB4-AF76793BF139}" presName="sibTrans" presStyleLbl="sibTrans1D1" presStyleIdx="2" presStyleCnt="5"/>
      <dgm:spPr/>
      <dgm:t>
        <a:bodyPr/>
        <a:lstStyle/>
        <a:p>
          <a:endParaRPr lang="en-US"/>
        </a:p>
      </dgm:t>
    </dgm:pt>
    <dgm:pt modelId="{C0467562-4DF0-4162-88B6-3CDB13AA1A3A}" type="pres">
      <dgm:prSet presAssocID="{F4921E94-477E-4AB7-A205-E82B64CCBB09}" presName="node" presStyleLbl="node1" presStyleIdx="3" presStyleCnt="5">
        <dgm:presLayoutVars>
          <dgm:bulletEnabled val="1"/>
        </dgm:presLayoutVars>
      </dgm:prSet>
      <dgm:spPr/>
      <dgm:t>
        <a:bodyPr/>
        <a:lstStyle/>
        <a:p>
          <a:endParaRPr lang="en-US"/>
        </a:p>
      </dgm:t>
    </dgm:pt>
    <dgm:pt modelId="{35A05589-4FBC-4096-B359-7BAC52ABA1EF}" type="pres">
      <dgm:prSet presAssocID="{F4921E94-477E-4AB7-A205-E82B64CCBB09}" presName="spNode" presStyleCnt="0"/>
      <dgm:spPr/>
    </dgm:pt>
    <dgm:pt modelId="{9825BC11-B69B-4641-87CD-87312EDE1498}" type="pres">
      <dgm:prSet presAssocID="{D45889E9-F2F1-41D2-974E-4A14CC1A2231}" presName="sibTrans" presStyleLbl="sibTrans1D1" presStyleIdx="3" presStyleCnt="5"/>
      <dgm:spPr/>
      <dgm:t>
        <a:bodyPr/>
        <a:lstStyle/>
        <a:p>
          <a:endParaRPr lang="en-US"/>
        </a:p>
      </dgm:t>
    </dgm:pt>
    <dgm:pt modelId="{B158DB77-9144-489B-B573-840853623BA1}" type="pres">
      <dgm:prSet presAssocID="{EDC23EB0-A50E-4694-BA1D-4C3073CB0705}" presName="node" presStyleLbl="node1" presStyleIdx="4" presStyleCnt="5">
        <dgm:presLayoutVars>
          <dgm:bulletEnabled val="1"/>
        </dgm:presLayoutVars>
      </dgm:prSet>
      <dgm:spPr/>
      <dgm:t>
        <a:bodyPr/>
        <a:lstStyle/>
        <a:p>
          <a:endParaRPr lang="en-US"/>
        </a:p>
      </dgm:t>
    </dgm:pt>
    <dgm:pt modelId="{222AE248-BF8D-4C65-8BA2-315B272FE9D5}" type="pres">
      <dgm:prSet presAssocID="{EDC23EB0-A50E-4694-BA1D-4C3073CB0705}" presName="spNode" presStyleCnt="0"/>
      <dgm:spPr/>
    </dgm:pt>
    <dgm:pt modelId="{0875AECD-4AD7-4C24-AC64-A2AFE9CA2B61}" type="pres">
      <dgm:prSet presAssocID="{70CE8CDB-198D-4962-9B8A-C82C0E23AC0B}" presName="sibTrans" presStyleLbl="sibTrans1D1" presStyleIdx="4" presStyleCnt="5"/>
      <dgm:spPr/>
      <dgm:t>
        <a:bodyPr/>
        <a:lstStyle/>
        <a:p>
          <a:endParaRPr lang="en-US"/>
        </a:p>
      </dgm:t>
    </dgm:pt>
  </dgm:ptLst>
  <dgm:cxnLst>
    <dgm:cxn modelId="{7CAC063C-E464-4008-998E-89F229B79506}" srcId="{0623687D-D884-4CB7-8D25-DF5BA3A11AA4}" destId="{EDC23EB0-A50E-4694-BA1D-4C3073CB0705}" srcOrd="4" destOrd="0" parTransId="{A97D459D-711E-4CC4-95C4-7F554248A765}" sibTransId="{70CE8CDB-198D-4962-9B8A-C82C0E23AC0B}"/>
    <dgm:cxn modelId="{4CF866D4-66C2-4E37-B0F3-5844F134AAF6}" srcId="{0623687D-D884-4CB7-8D25-DF5BA3A11AA4}" destId="{F4921E94-477E-4AB7-A205-E82B64CCBB09}" srcOrd="3" destOrd="0" parTransId="{2D317395-2FF2-4817-B7D5-6354AB9AEFE6}" sibTransId="{D45889E9-F2F1-41D2-974E-4A14CC1A2231}"/>
    <dgm:cxn modelId="{3DE98F13-AD00-40B5-B26F-F963F3FBD079}" type="presOf" srcId="{BB5B384A-46D5-419E-928D-A1C6066C2C09}" destId="{83EB32C4-938D-41D5-8087-211586DB0BA4}" srcOrd="0" destOrd="0" presId="urn:microsoft.com/office/officeart/2005/8/layout/cycle5"/>
    <dgm:cxn modelId="{75EC12A4-378F-45F3-A965-310ACCFD0AEB}" type="presOf" srcId="{961E0D54-D6EF-43CC-AEB4-AF76793BF139}" destId="{A6CA192C-7064-471F-B2E4-43E891ADCEF1}" srcOrd="0" destOrd="0" presId="urn:microsoft.com/office/officeart/2005/8/layout/cycle5"/>
    <dgm:cxn modelId="{2C6E346F-6622-4DAB-938E-BEC057C954B0}" type="presOf" srcId="{4754D34B-E978-44BC-B7FC-85BD43C39993}" destId="{C110FB66-4700-4A35-8A1B-3A3FB799152F}" srcOrd="0" destOrd="0" presId="urn:microsoft.com/office/officeart/2005/8/layout/cycle5"/>
    <dgm:cxn modelId="{F742B162-DBBB-4EF0-920E-848C24D8FF91}" srcId="{0623687D-D884-4CB7-8D25-DF5BA3A11AA4}" destId="{1CEC7615-F0EE-48C6-969D-3D79D5E0E71E}" srcOrd="2" destOrd="0" parTransId="{300D5F5B-FF7E-42C2-B794-9B1A707AD533}" sibTransId="{961E0D54-D6EF-43CC-AEB4-AF76793BF139}"/>
    <dgm:cxn modelId="{5539C37E-4C0E-47E5-9959-A56DD2BCE1BF}" type="presOf" srcId="{D45889E9-F2F1-41D2-974E-4A14CC1A2231}" destId="{9825BC11-B69B-4641-87CD-87312EDE1498}" srcOrd="0" destOrd="0" presId="urn:microsoft.com/office/officeart/2005/8/layout/cycle5"/>
    <dgm:cxn modelId="{FD6A69C2-D4BB-42FB-83ED-CD0B4CA351EE}" type="presOf" srcId="{F4921E94-477E-4AB7-A205-E82B64CCBB09}" destId="{C0467562-4DF0-4162-88B6-3CDB13AA1A3A}" srcOrd="0" destOrd="0" presId="urn:microsoft.com/office/officeart/2005/8/layout/cycle5"/>
    <dgm:cxn modelId="{F347E472-D20F-441F-A716-77437183E3C2}" type="presOf" srcId="{6BC70F57-8EC4-43D4-AE55-DBB8547B5292}" destId="{AD2311AB-618D-4416-9CAA-6C406F64AE5A}" srcOrd="0" destOrd="0" presId="urn:microsoft.com/office/officeart/2005/8/layout/cycle5"/>
    <dgm:cxn modelId="{75156079-1928-40AC-A820-9C4CE3C759D0}" type="presOf" srcId="{0623687D-D884-4CB7-8D25-DF5BA3A11AA4}" destId="{9E516DFE-A34F-45D8-8A3F-392AFD200ADE}" srcOrd="0" destOrd="0" presId="urn:microsoft.com/office/officeart/2005/8/layout/cycle5"/>
    <dgm:cxn modelId="{04A08924-BD4F-4AB6-968E-A22FC9CD8B70}" type="presOf" srcId="{EDC23EB0-A50E-4694-BA1D-4C3073CB0705}" destId="{B158DB77-9144-489B-B573-840853623BA1}" srcOrd="0" destOrd="0" presId="urn:microsoft.com/office/officeart/2005/8/layout/cycle5"/>
    <dgm:cxn modelId="{07A800BC-3364-4670-A59E-2BE8E5DF236B}" type="presOf" srcId="{1CEC7615-F0EE-48C6-969D-3D79D5E0E71E}" destId="{ED99CC2D-0708-4C56-AF4C-56F69C112BC2}" srcOrd="0" destOrd="0" presId="urn:microsoft.com/office/officeart/2005/8/layout/cycle5"/>
    <dgm:cxn modelId="{ACF07B5C-DB81-4494-B7DB-13B4CEB9F79C}" type="presOf" srcId="{70CE8CDB-198D-4962-9B8A-C82C0E23AC0B}" destId="{0875AECD-4AD7-4C24-AC64-A2AFE9CA2B61}" srcOrd="0" destOrd="0" presId="urn:microsoft.com/office/officeart/2005/8/layout/cycle5"/>
    <dgm:cxn modelId="{E8E2ABAA-F98B-43D0-B4F9-0C34C7A78DE2}" type="presOf" srcId="{20300788-8DC8-4AF0-9837-0A2399525709}" destId="{309051C9-D71C-49D0-BA0F-4012F45CBAB4}" srcOrd="0" destOrd="0" presId="urn:microsoft.com/office/officeart/2005/8/layout/cycle5"/>
    <dgm:cxn modelId="{DCFAA306-BB60-4A8B-863F-C29871D90755}" srcId="{0623687D-D884-4CB7-8D25-DF5BA3A11AA4}" destId="{BB5B384A-46D5-419E-928D-A1C6066C2C09}" srcOrd="0" destOrd="0" parTransId="{03C0827D-09F5-480E-A63C-6562AEF37215}" sibTransId="{6BC70F57-8EC4-43D4-AE55-DBB8547B5292}"/>
    <dgm:cxn modelId="{D4644106-9E64-473F-8566-979CC5921E34}" srcId="{0623687D-D884-4CB7-8D25-DF5BA3A11AA4}" destId="{20300788-8DC8-4AF0-9837-0A2399525709}" srcOrd="1" destOrd="0" parTransId="{B7FBDE0E-EEA0-4874-AE4C-AA47F160C751}" sibTransId="{4754D34B-E978-44BC-B7FC-85BD43C39993}"/>
    <dgm:cxn modelId="{800E254E-5204-4D56-A4E6-346C586B97C2}" type="presParOf" srcId="{9E516DFE-A34F-45D8-8A3F-392AFD200ADE}" destId="{83EB32C4-938D-41D5-8087-211586DB0BA4}" srcOrd="0" destOrd="0" presId="urn:microsoft.com/office/officeart/2005/8/layout/cycle5"/>
    <dgm:cxn modelId="{E8862371-037F-4ADC-ADE1-D231FCC070DD}" type="presParOf" srcId="{9E516DFE-A34F-45D8-8A3F-392AFD200ADE}" destId="{89FABBC3-E6DB-4CC4-BB8E-E59EABC35FEB}" srcOrd="1" destOrd="0" presId="urn:microsoft.com/office/officeart/2005/8/layout/cycle5"/>
    <dgm:cxn modelId="{7210FDFE-4023-4A13-9387-D7C2AA4546E1}" type="presParOf" srcId="{9E516DFE-A34F-45D8-8A3F-392AFD200ADE}" destId="{AD2311AB-618D-4416-9CAA-6C406F64AE5A}" srcOrd="2" destOrd="0" presId="urn:microsoft.com/office/officeart/2005/8/layout/cycle5"/>
    <dgm:cxn modelId="{EFD316B0-6FF8-4DA3-B70B-4ED94CF83605}" type="presParOf" srcId="{9E516DFE-A34F-45D8-8A3F-392AFD200ADE}" destId="{309051C9-D71C-49D0-BA0F-4012F45CBAB4}" srcOrd="3" destOrd="0" presId="urn:microsoft.com/office/officeart/2005/8/layout/cycle5"/>
    <dgm:cxn modelId="{8D2F1703-47E8-4764-99EC-0182DA490B7E}" type="presParOf" srcId="{9E516DFE-A34F-45D8-8A3F-392AFD200ADE}" destId="{150E2B6C-8D6B-42BD-BED7-886FC3EDC8B7}" srcOrd="4" destOrd="0" presId="urn:microsoft.com/office/officeart/2005/8/layout/cycle5"/>
    <dgm:cxn modelId="{3689784D-F823-4468-917D-E26BA8C87577}" type="presParOf" srcId="{9E516DFE-A34F-45D8-8A3F-392AFD200ADE}" destId="{C110FB66-4700-4A35-8A1B-3A3FB799152F}" srcOrd="5" destOrd="0" presId="urn:microsoft.com/office/officeart/2005/8/layout/cycle5"/>
    <dgm:cxn modelId="{26001B27-F10F-4973-90A1-BE428160A519}" type="presParOf" srcId="{9E516DFE-A34F-45D8-8A3F-392AFD200ADE}" destId="{ED99CC2D-0708-4C56-AF4C-56F69C112BC2}" srcOrd="6" destOrd="0" presId="urn:microsoft.com/office/officeart/2005/8/layout/cycle5"/>
    <dgm:cxn modelId="{AB4D1410-C3F7-495B-8E5F-F3C1B9A4CE2F}" type="presParOf" srcId="{9E516DFE-A34F-45D8-8A3F-392AFD200ADE}" destId="{7BC8EDCD-AF62-4A3D-BD30-2F57D266E70A}" srcOrd="7" destOrd="0" presId="urn:microsoft.com/office/officeart/2005/8/layout/cycle5"/>
    <dgm:cxn modelId="{D083BF6E-8358-48B0-A029-E823E29916A7}" type="presParOf" srcId="{9E516DFE-A34F-45D8-8A3F-392AFD200ADE}" destId="{A6CA192C-7064-471F-B2E4-43E891ADCEF1}" srcOrd="8" destOrd="0" presId="urn:microsoft.com/office/officeart/2005/8/layout/cycle5"/>
    <dgm:cxn modelId="{3895AA19-6ED3-4FE7-83DE-C3FE0B518AEF}" type="presParOf" srcId="{9E516DFE-A34F-45D8-8A3F-392AFD200ADE}" destId="{C0467562-4DF0-4162-88B6-3CDB13AA1A3A}" srcOrd="9" destOrd="0" presId="urn:microsoft.com/office/officeart/2005/8/layout/cycle5"/>
    <dgm:cxn modelId="{DBDCBEE7-D6C9-48FA-9433-E7DC84817E94}" type="presParOf" srcId="{9E516DFE-A34F-45D8-8A3F-392AFD200ADE}" destId="{35A05589-4FBC-4096-B359-7BAC52ABA1EF}" srcOrd="10" destOrd="0" presId="urn:microsoft.com/office/officeart/2005/8/layout/cycle5"/>
    <dgm:cxn modelId="{4EF3F996-2ACF-4129-87C6-A418974204F7}" type="presParOf" srcId="{9E516DFE-A34F-45D8-8A3F-392AFD200ADE}" destId="{9825BC11-B69B-4641-87CD-87312EDE1498}" srcOrd="11" destOrd="0" presId="urn:microsoft.com/office/officeart/2005/8/layout/cycle5"/>
    <dgm:cxn modelId="{68A41602-5105-403E-8295-79311447A3F1}" type="presParOf" srcId="{9E516DFE-A34F-45D8-8A3F-392AFD200ADE}" destId="{B158DB77-9144-489B-B573-840853623BA1}" srcOrd="12" destOrd="0" presId="urn:microsoft.com/office/officeart/2005/8/layout/cycle5"/>
    <dgm:cxn modelId="{4D4834E3-5420-4D1D-B57A-255EEF8083BD}" type="presParOf" srcId="{9E516DFE-A34F-45D8-8A3F-392AFD200ADE}" destId="{222AE248-BF8D-4C65-8BA2-315B272FE9D5}" srcOrd="13" destOrd="0" presId="urn:microsoft.com/office/officeart/2005/8/layout/cycle5"/>
    <dgm:cxn modelId="{126E027F-3988-4F1C-A9EA-15EF2514577E}" type="presParOf" srcId="{9E516DFE-A34F-45D8-8A3F-392AFD200ADE}" destId="{0875AECD-4AD7-4C24-AC64-A2AFE9CA2B61}"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D0D5E-4357-430C-B049-30BA0BD11CDE}" type="datetimeFigureOut">
              <a:rPr lang="en-US" smtClean="0"/>
              <a:t>9/17/2019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023FE-7CC8-43BF-A8D3-3A192DD78587}" type="slidenum">
              <a:rPr lang="en-US" smtClean="0"/>
              <a:t>‹#›</a:t>
            </a:fld>
            <a:endParaRPr lang="en-US"/>
          </a:p>
        </p:txBody>
      </p:sp>
    </p:spTree>
    <p:extLst>
      <p:ext uri="{BB962C8B-B14F-4D97-AF65-F5344CB8AC3E}">
        <p14:creationId xmlns:p14="http://schemas.microsoft.com/office/powerpoint/2010/main" val="325092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23FE-7CC8-43BF-A8D3-3A192DD78587}" type="slidenum">
              <a:rPr lang="en-US" smtClean="0"/>
              <a:t>11</a:t>
            </a:fld>
            <a:endParaRPr lang="en-US"/>
          </a:p>
        </p:txBody>
      </p:sp>
    </p:spTree>
    <p:extLst>
      <p:ext uri="{BB962C8B-B14F-4D97-AF65-F5344CB8AC3E}">
        <p14:creationId xmlns:p14="http://schemas.microsoft.com/office/powerpoint/2010/main" val="61108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23FE-7CC8-43BF-A8D3-3A192DD78587}" type="slidenum">
              <a:rPr lang="en-US" smtClean="0"/>
              <a:t>16</a:t>
            </a:fld>
            <a:endParaRPr lang="en-US"/>
          </a:p>
        </p:txBody>
      </p:sp>
    </p:spTree>
    <p:extLst>
      <p:ext uri="{BB962C8B-B14F-4D97-AF65-F5344CB8AC3E}">
        <p14:creationId xmlns:p14="http://schemas.microsoft.com/office/powerpoint/2010/main" val="2551637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153102-F030-5C49-A386-8B35DD4A45F0}"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862B5-B149-FA40-9A7D-F03A005A384D}" type="slidenum">
              <a:rPr lang="en-US" smtClean="0"/>
              <a:t>‹#›</a:t>
            </a:fld>
            <a:endParaRPr lang="en-US"/>
          </a:p>
        </p:txBody>
      </p:sp>
    </p:spTree>
    <p:extLst>
      <p:ext uri="{BB962C8B-B14F-4D97-AF65-F5344CB8AC3E}">
        <p14:creationId xmlns:p14="http://schemas.microsoft.com/office/powerpoint/2010/main" val="226214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53102-F030-5C49-A386-8B35DD4A45F0}"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862B5-B149-FA40-9A7D-F03A005A384D}" type="slidenum">
              <a:rPr lang="en-US" smtClean="0"/>
              <a:t>‹#›</a:t>
            </a:fld>
            <a:endParaRPr lang="en-US"/>
          </a:p>
        </p:txBody>
      </p:sp>
    </p:spTree>
    <p:extLst>
      <p:ext uri="{BB962C8B-B14F-4D97-AF65-F5344CB8AC3E}">
        <p14:creationId xmlns:p14="http://schemas.microsoft.com/office/powerpoint/2010/main" val="127803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53102-F030-5C49-A386-8B35DD4A45F0}"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862B5-B149-FA40-9A7D-F03A005A384D}" type="slidenum">
              <a:rPr lang="en-US" smtClean="0"/>
              <a:t>‹#›</a:t>
            </a:fld>
            <a:endParaRPr lang="en-US"/>
          </a:p>
        </p:txBody>
      </p:sp>
    </p:spTree>
    <p:extLst>
      <p:ext uri="{BB962C8B-B14F-4D97-AF65-F5344CB8AC3E}">
        <p14:creationId xmlns:p14="http://schemas.microsoft.com/office/powerpoint/2010/main" val="84941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53102-F030-5C49-A386-8B35DD4A45F0}"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862B5-B149-FA40-9A7D-F03A005A384D}" type="slidenum">
              <a:rPr lang="en-US" smtClean="0"/>
              <a:t>‹#›</a:t>
            </a:fld>
            <a:endParaRPr lang="en-US"/>
          </a:p>
        </p:txBody>
      </p:sp>
    </p:spTree>
    <p:extLst>
      <p:ext uri="{BB962C8B-B14F-4D97-AF65-F5344CB8AC3E}">
        <p14:creationId xmlns:p14="http://schemas.microsoft.com/office/powerpoint/2010/main" val="16953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153102-F030-5C49-A386-8B35DD4A45F0}"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862B5-B149-FA40-9A7D-F03A005A384D}" type="slidenum">
              <a:rPr lang="en-US" smtClean="0"/>
              <a:t>‹#›</a:t>
            </a:fld>
            <a:endParaRPr lang="en-US"/>
          </a:p>
        </p:txBody>
      </p:sp>
    </p:spTree>
    <p:extLst>
      <p:ext uri="{BB962C8B-B14F-4D97-AF65-F5344CB8AC3E}">
        <p14:creationId xmlns:p14="http://schemas.microsoft.com/office/powerpoint/2010/main" val="963384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153102-F030-5C49-A386-8B35DD4A45F0}"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862B5-B149-FA40-9A7D-F03A005A384D}" type="slidenum">
              <a:rPr lang="en-US" smtClean="0"/>
              <a:t>‹#›</a:t>
            </a:fld>
            <a:endParaRPr lang="en-US"/>
          </a:p>
        </p:txBody>
      </p:sp>
    </p:spTree>
    <p:extLst>
      <p:ext uri="{BB962C8B-B14F-4D97-AF65-F5344CB8AC3E}">
        <p14:creationId xmlns:p14="http://schemas.microsoft.com/office/powerpoint/2010/main" val="3916735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153102-F030-5C49-A386-8B35DD4A45F0}" type="datetimeFigureOut">
              <a:rPr lang="en-US" smtClean="0"/>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F862B5-B149-FA40-9A7D-F03A005A384D}" type="slidenum">
              <a:rPr lang="en-US" smtClean="0"/>
              <a:t>‹#›</a:t>
            </a:fld>
            <a:endParaRPr lang="en-US"/>
          </a:p>
        </p:txBody>
      </p:sp>
    </p:spTree>
    <p:extLst>
      <p:ext uri="{BB962C8B-B14F-4D97-AF65-F5344CB8AC3E}">
        <p14:creationId xmlns:p14="http://schemas.microsoft.com/office/powerpoint/2010/main" val="172554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153102-F030-5C49-A386-8B35DD4A45F0}" type="datetimeFigureOut">
              <a:rPr lang="en-US" smtClean="0"/>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F862B5-B149-FA40-9A7D-F03A005A384D}" type="slidenum">
              <a:rPr lang="en-US" smtClean="0"/>
              <a:t>‹#›</a:t>
            </a:fld>
            <a:endParaRPr lang="en-US"/>
          </a:p>
        </p:txBody>
      </p:sp>
    </p:spTree>
    <p:extLst>
      <p:ext uri="{BB962C8B-B14F-4D97-AF65-F5344CB8AC3E}">
        <p14:creationId xmlns:p14="http://schemas.microsoft.com/office/powerpoint/2010/main" val="79160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53102-F030-5C49-A386-8B35DD4A45F0}" type="datetimeFigureOut">
              <a:rPr lang="en-US" smtClean="0"/>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F862B5-B149-FA40-9A7D-F03A005A384D}" type="slidenum">
              <a:rPr lang="en-US" smtClean="0"/>
              <a:t>‹#›</a:t>
            </a:fld>
            <a:endParaRPr lang="en-US"/>
          </a:p>
        </p:txBody>
      </p:sp>
    </p:spTree>
    <p:extLst>
      <p:ext uri="{BB962C8B-B14F-4D97-AF65-F5344CB8AC3E}">
        <p14:creationId xmlns:p14="http://schemas.microsoft.com/office/powerpoint/2010/main" val="2636548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53102-F030-5C49-A386-8B35DD4A45F0}"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862B5-B149-FA40-9A7D-F03A005A384D}" type="slidenum">
              <a:rPr lang="en-US" smtClean="0"/>
              <a:t>‹#›</a:t>
            </a:fld>
            <a:endParaRPr lang="en-US"/>
          </a:p>
        </p:txBody>
      </p:sp>
    </p:spTree>
    <p:extLst>
      <p:ext uri="{BB962C8B-B14F-4D97-AF65-F5344CB8AC3E}">
        <p14:creationId xmlns:p14="http://schemas.microsoft.com/office/powerpoint/2010/main" val="16449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53102-F030-5C49-A386-8B35DD4A45F0}"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862B5-B149-FA40-9A7D-F03A005A384D}" type="slidenum">
              <a:rPr lang="en-US" smtClean="0"/>
              <a:t>‹#›</a:t>
            </a:fld>
            <a:endParaRPr lang="en-US"/>
          </a:p>
        </p:txBody>
      </p:sp>
    </p:spTree>
    <p:extLst>
      <p:ext uri="{BB962C8B-B14F-4D97-AF65-F5344CB8AC3E}">
        <p14:creationId xmlns:p14="http://schemas.microsoft.com/office/powerpoint/2010/main" val="375391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3102-F030-5C49-A386-8B35DD4A45F0}" type="datetimeFigureOut">
              <a:rPr lang="en-US" smtClean="0"/>
              <a:t>9/17/2019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862B5-B149-FA40-9A7D-F03A005A384D}" type="slidenum">
              <a:rPr lang="en-US" smtClean="0"/>
              <a:t>‹#›</a:t>
            </a:fld>
            <a:endParaRPr lang="en-US"/>
          </a:p>
        </p:txBody>
      </p:sp>
    </p:spTree>
    <p:extLst>
      <p:ext uri="{BB962C8B-B14F-4D97-AF65-F5344CB8AC3E}">
        <p14:creationId xmlns:p14="http://schemas.microsoft.com/office/powerpoint/2010/main" val="2897369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86473" y="2050151"/>
            <a:ext cx="3028950" cy="2386013"/>
          </a:xfrm>
        </p:spPr>
        <p:txBody>
          <a:bodyPr>
            <a:noAutofit/>
          </a:bodyPr>
          <a:lstStyle/>
          <a:p>
            <a:r>
              <a:rPr lang="en-US" sz="6000" b="1" dirty="0" smtClean="0"/>
              <a:t>Juvenile Justice Board</a:t>
            </a:r>
            <a:endParaRPr lang="en-US" sz="6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8902" t="18786"/>
          <a:stretch/>
        </p:blipFill>
        <p:spPr>
          <a:xfrm>
            <a:off x="0" y="674460"/>
            <a:ext cx="6129337" cy="5137394"/>
          </a:xfrm>
          <a:prstGeom prst="rect">
            <a:avLst/>
          </a:prstGeom>
        </p:spPr>
      </p:pic>
      <p:cxnSp>
        <p:nvCxnSpPr>
          <p:cNvPr id="6" name="Straight Connector 5"/>
          <p:cNvCxnSpPr/>
          <p:nvPr/>
        </p:nvCxnSpPr>
        <p:spPr>
          <a:xfrm>
            <a:off x="0" y="5826141"/>
            <a:ext cx="9144000" cy="0"/>
          </a:xfrm>
          <a:prstGeom prst="line">
            <a:avLst/>
          </a:prstGeom>
          <a:ln w="38100">
            <a:solidFill>
              <a:srgbClr val="0070C0"/>
            </a:solidFill>
            <a:prstDash val="solid"/>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0" y="6113290"/>
            <a:ext cx="9144000" cy="744710"/>
            <a:chOff x="0" y="6113290"/>
            <a:chExt cx="9144000" cy="744710"/>
          </a:xfrm>
        </p:grpSpPr>
        <p:sp>
          <p:nvSpPr>
            <p:cNvPr id="8" name="Rectangle 7"/>
            <p:cNvSpPr/>
            <p:nvPr/>
          </p:nvSpPr>
          <p:spPr>
            <a:xfrm>
              <a:off x="0" y="6113290"/>
              <a:ext cx="9144000" cy="7447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a:srcRect l="53163" t="81289" r="19843" b="9012"/>
            <a:stretch/>
          </p:blipFill>
          <p:spPr>
            <a:xfrm>
              <a:off x="3120571" y="6221925"/>
              <a:ext cx="3135086" cy="636075"/>
            </a:xfrm>
            <a:prstGeom prst="rect">
              <a:avLst/>
            </a:prstGeom>
          </p:spPr>
        </p:pic>
      </p:grpSp>
    </p:spTree>
    <p:extLst>
      <p:ext uri="{BB962C8B-B14F-4D97-AF65-F5344CB8AC3E}">
        <p14:creationId xmlns:p14="http://schemas.microsoft.com/office/powerpoint/2010/main" val="3950856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841829"/>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
        <p:nvSpPr>
          <p:cNvPr id="5" name="Title 1"/>
          <p:cNvSpPr txBox="1">
            <a:spLocks/>
          </p:cNvSpPr>
          <p:nvPr/>
        </p:nvSpPr>
        <p:spPr>
          <a:xfrm>
            <a:off x="0" y="231663"/>
            <a:ext cx="9144000" cy="3785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Procedure for Juvenile Justice </a:t>
            </a:r>
            <a:r>
              <a:rPr lang="en-US" sz="4000" b="1" dirty="0" smtClean="0">
                <a:solidFill>
                  <a:schemeClr val="bg1"/>
                </a:solidFill>
                <a:latin typeface="+mn-lt"/>
              </a:rPr>
              <a:t>Board</a:t>
            </a:r>
            <a:endParaRPr lang="en-US" sz="4000" dirty="0">
              <a:solidFill>
                <a:schemeClr val="bg1"/>
              </a:solidFill>
              <a:latin typeface="+mn-lt"/>
            </a:endParaRPr>
          </a:p>
        </p:txBody>
      </p:sp>
      <p:sp>
        <p:nvSpPr>
          <p:cNvPr id="2" name="Rounded Rectangle 1"/>
          <p:cNvSpPr/>
          <p:nvPr/>
        </p:nvSpPr>
        <p:spPr>
          <a:xfrm>
            <a:off x="1018190" y="1204684"/>
            <a:ext cx="3452583" cy="1603829"/>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bg1"/>
                </a:solidFill>
              </a:rPr>
              <a:t>Types of orders by JJB (Section 18)</a:t>
            </a:r>
          </a:p>
        </p:txBody>
      </p:sp>
      <p:sp>
        <p:nvSpPr>
          <p:cNvPr id="4" name="Rectangle 3"/>
          <p:cNvSpPr/>
          <p:nvPr/>
        </p:nvSpPr>
        <p:spPr>
          <a:xfrm>
            <a:off x="3859361" y="1204684"/>
            <a:ext cx="4243488" cy="3231514"/>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514350" indent="-514350">
              <a:spcAft>
                <a:spcPts val="600"/>
              </a:spcAft>
              <a:buFont typeface="+mj-lt"/>
              <a:buAutoNum type="romanLcPeriod" startAt="7"/>
            </a:pPr>
            <a:r>
              <a:rPr lang="en-US" sz="2000" dirty="0" smtClean="0">
                <a:solidFill>
                  <a:schemeClr val="tx1"/>
                </a:solidFill>
              </a:rPr>
              <a:t>be </a:t>
            </a:r>
            <a:r>
              <a:rPr lang="en-US" sz="2000" dirty="0">
                <a:solidFill>
                  <a:schemeClr val="tx1"/>
                </a:solidFill>
              </a:rPr>
              <a:t>sent to a Special Home, for such period, not exceeding 3 years, for providing reformative services including education, skill development, counselling </a:t>
            </a:r>
            <a:r>
              <a:rPr lang="en-US" sz="2000" dirty="0" err="1">
                <a:solidFill>
                  <a:schemeClr val="tx1"/>
                </a:solidFill>
              </a:rPr>
              <a:t>behaviour</a:t>
            </a:r>
            <a:r>
              <a:rPr lang="en-US" sz="2000" dirty="0">
                <a:solidFill>
                  <a:schemeClr val="tx1"/>
                </a:solidFill>
              </a:rPr>
              <a:t> modification therapy, and psychiatric support during the period of stay in the Special Home. </a:t>
            </a:r>
          </a:p>
        </p:txBody>
      </p:sp>
    </p:spTree>
    <p:extLst>
      <p:ext uri="{BB962C8B-B14F-4D97-AF65-F5344CB8AC3E}">
        <p14:creationId xmlns:p14="http://schemas.microsoft.com/office/powerpoint/2010/main" val="2055344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841829"/>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
        <p:nvSpPr>
          <p:cNvPr id="4" name="Title 1"/>
          <p:cNvSpPr txBox="1">
            <a:spLocks/>
          </p:cNvSpPr>
          <p:nvPr/>
        </p:nvSpPr>
        <p:spPr>
          <a:xfrm>
            <a:off x="0" y="231663"/>
            <a:ext cx="9144000" cy="3785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Procedure for Juvenile Justice </a:t>
            </a:r>
            <a:r>
              <a:rPr lang="en-US" sz="4000" b="1" dirty="0" smtClean="0">
                <a:solidFill>
                  <a:schemeClr val="bg1"/>
                </a:solidFill>
                <a:latin typeface="+mn-lt"/>
              </a:rPr>
              <a:t>Board</a:t>
            </a:r>
            <a:endParaRPr lang="en-US" sz="4000" dirty="0">
              <a:solidFill>
                <a:schemeClr val="bg1"/>
              </a:solidFill>
              <a:latin typeface="+mn-lt"/>
            </a:endParaRPr>
          </a:p>
        </p:txBody>
      </p:sp>
      <p:graphicFrame>
        <p:nvGraphicFramePr>
          <p:cNvPr id="7" name="Diagram 6"/>
          <p:cNvGraphicFramePr/>
          <p:nvPr>
            <p:extLst>
              <p:ext uri="{D42A27DB-BD31-4B8C-83A1-F6EECF244321}">
                <p14:modId xmlns:p14="http://schemas.microsoft.com/office/powerpoint/2010/main" val="2147680469"/>
              </p:ext>
            </p:extLst>
          </p:nvPr>
        </p:nvGraphicFramePr>
        <p:xfrm>
          <a:off x="123826" y="1019628"/>
          <a:ext cx="9201150" cy="5581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3795715" y="2881767"/>
            <a:ext cx="1785936" cy="1785936"/>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b="1" dirty="0">
                <a:solidFill>
                  <a:schemeClr val="tx1"/>
                </a:solidFill>
              </a:rPr>
              <a:t>In </a:t>
            </a:r>
            <a:r>
              <a:rPr lang="en-US" b="1" dirty="0" smtClean="0">
                <a:solidFill>
                  <a:schemeClr val="tx1"/>
                </a:solidFill>
              </a:rPr>
              <a:t>addition to </a:t>
            </a:r>
            <a:r>
              <a:rPr lang="en-US" b="1" dirty="0">
                <a:solidFill>
                  <a:schemeClr val="tx1"/>
                </a:solidFill>
              </a:rPr>
              <a:t>above, </a:t>
            </a:r>
            <a:r>
              <a:rPr lang="en-US" b="1" dirty="0" smtClean="0">
                <a:solidFill>
                  <a:schemeClr val="tx1"/>
                </a:solidFill>
              </a:rPr>
              <a:t>JJB </a:t>
            </a:r>
            <a:r>
              <a:rPr lang="en-US" b="1" dirty="0">
                <a:solidFill>
                  <a:schemeClr val="tx1"/>
                </a:solidFill>
              </a:rPr>
              <a:t>may </a:t>
            </a:r>
            <a:r>
              <a:rPr lang="en-US" b="1" dirty="0" smtClean="0">
                <a:solidFill>
                  <a:schemeClr val="tx1"/>
                </a:solidFill>
              </a:rPr>
              <a:t>also pass orders to</a:t>
            </a:r>
            <a:endParaRPr lang="en-US" b="1" dirty="0">
              <a:solidFill>
                <a:schemeClr val="tx1"/>
              </a:solidFill>
            </a:endParaRPr>
          </a:p>
        </p:txBody>
      </p:sp>
    </p:spTree>
    <p:extLst>
      <p:ext uri="{BB962C8B-B14F-4D97-AF65-F5344CB8AC3E}">
        <p14:creationId xmlns:p14="http://schemas.microsoft.com/office/powerpoint/2010/main" val="220572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732" y="1611735"/>
            <a:ext cx="7121525" cy="4874661"/>
          </a:xfrm>
        </p:spPr>
        <p:txBody>
          <a:bodyPr>
            <a:noAutofit/>
          </a:bodyPr>
          <a:lstStyle/>
          <a:p>
            <a:pPr marL="0" indent="0">
              <a:spcBef>
                <a:spcPts val="0"/>
              </a:spcBef>
              <a:spcAft>
                <a:spcPts val="1200"/>
              </a:spcAft>
              <a:buNone/>
            </a:pPr>
            <a:r>
              <a:rPr lang="en-US" sz="2400" b="1" dirty="0" smtClean="0"/>
              <a:t>Activity</a:t>
            </a:r>
            <a:r>
              <a:rPr lang="en-US" sz="2400" b="1" dirty="0"/>
              <a:t>: Group Work through Situational Analysis  </a:t>
            </a:r>
            <a:endParaRPr lang="en-IN" sz="2400" dirty="0"/>
          </a:p>
          <a:p>
            <a:pPr marL="0" indent="0">
              <a:spcBef>
                <a:spcPts val="0"/>
              </a:spcBef>
              <a:spcAft>
                <a:spcPts val="1200"/>
              </a:spcAft>
              <a:buNone/>
            </a:pPr>
            <a:r>
              <a:rPr lang="en-US" sz="2400" dirty="0"/>
              <a:t>The three groups formed earlier will be allotted one case story each and the participants need to write down the procedures to be followed in relation to children in conflict with law</a:t>
            </a:r>
            <a:r>
              <a:rPr lang="en-US" sz="2400" dirty="0" smtClean="0"/>
              <a:t>.</a:t>
            </a:r>
            <a:endParaRPr lang="en-IN" sz="2400" dirty="0"/>
          </a:p>
        </p:txBody>
      </p:sp>
      <p:sp>
        <p:nvSpPr>
          <p:cNvPr id="4" name="Rectangle 3"/>
          <p:cNvSpPr/>
          <p:nvPr/>
        </p:nvSpPr>
        <p:spPr>
          <a:xfrm>
            <a:off x="0" y="0"/>
            <a:ext cx="9144000" cy="1277471"/>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
        <p:nvSpPr>
          <p:cNvPr id="5" name="Title 1"/>
          <p:cNvSpPr txBox="1">
            <a:spLocks/>
          </p:cNvSpPr>
          <p:nvPr/>
        </p:nvSpPr>
        <p:spPr>
          <a:xfrm>
            <a:off x="0" y="176343"/>
            <a:ext cx="9144000" cy="9247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b="1" dirty="0">
                <a:solidFill>
                  <a:schemeClr val="bg1"/>
                </a:solidFill>
              </a:rPr>
              <a:t>What are the </a:t>
            </a:r>
            <a:r>
              <a:rPr lang="en-US" sz="3800" b="1" dirty="0" smtClean="0">
                <a:solidFill>
                  <a:schemeClr val="bg1"/>
                </a:solidFill>
              </a:rPr>
              <a:t>Procedures </a:t>
            </a:r>
            <a:r>
              <a:rPr lang="en-US" sz="3800" b="1" dirty="0">
                <a:solidFill>
                  <a:schemeClr val="bg1"/>
                </a:solidFill>
              </a:rPr>
              <a:t>in </a:t>
            </a:r>
            <a:r>
              <a:rPr lang="en-US" sz="3800" b="1" dirty="0" smtClean="0">
                <a:solidFill>
                  <a:schemeClr val="bg1"/>
                </a:solidFill>
              </a:rPr>
              <a:t>Relation </a:t>
            </a:r>
            <a:r>
              <a:rPr lang="en-US" sz="3800" b="1" dirty="0">
                <a:solidFill>
                  <a:schemeClr val="bg1"/>
                </a:solidFill>
              </a:rPr>
              <a:t>to </a:t>
            </a:r>
            <a:r>
              <a:rPr lang="en-US" sz="3800" b="1" dirty="0" smtClean="0">
                <a:solidFill>
                  <a:schemeClr val="bg1"/>
                </a:solidFill>
              </a:rPr>
              <a:t>Children </a:t>
            </a:r>
            <a:r>
              <a:rPr lang="en-US" sz="3800" b="1" dirty="0">
                <a:solidFill>
                  <a:schemeClr val="bg1"/>
                </a:solidFill>
              </a:rPr>
              <a:t>in </a:t>
            </a:r>
            <a:r>
              <a:rPr lang="en-US" sz="3800" b="1" dirty="0" smtClean="0">
                <a:solidFill>
                  <a:schemeClr val="bg1"/>
                </a:solidFill>
              </a:rPr>
              <a:t>Conflict </a:t>
            </a:r>
            <a:r>
              <a:rPr lang="en-US" sz="3800" b="1" dirty="0">
                <a:solidFill>
                  <a:schemeClr val="bg1"/>
                </a:solidFill>
              </a:rPr>
              <a:t>with Law?</a:t>
            </a:r>
            <a:endParaRPr lang="en-US" sz="3800" dirty="0">
              <a:solidFill>
                <a:schemeClr val="bg1"/>
              </a:solidFill>
              <a:latin typeface="+mn-lt"/>
            </a:endParaRPr>
          </a:p>
        </p:txBody>
      </p:sp>
    </p:spTree>
    <p:extLst>
      <p:ext uri="{BB962C8B-B14F-4D97-AF65-F5344CB8AC3E}">
        <p14:creationId xmlns:p14="http://schemas.microsoft.com/office/powerpoint/2010/main" val="1496447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875" y="646619"/>
            <a:ext cx="1711757" cy="430887"/>
          </a:xfrm>
          <a:prstGeom prst="rect">
            <a:avLst/>
          </a:prstGeom>
        </p:spPr>
        <p:txBody>
          <a:bodyPr wrap="square">
            <a:spAutoFit/>
          </a:bodyPr>
          <a:lstStyle/>
          <a:p>
            <a:r>
              <a:rPr lang="en-US" sz="2200" b="1" dirty="0">
                <a:solidFill>
                  <a:srgbClr val="FF0000"/>
                </a:solidFill>
              </a:rPr>
              <a:t>Situation </a:t>
            </a:r>
            <a:r>
              <a:rPr lang="en-US" sz="2200" b="1" dirty="0" smtClean="0">
                <a:solidFill>
                  <a:srgbClr val="FF0000"/>
                </a:solidFill>
              </a:rPr>
              <a:t>1</a:t>
            </a:r>
            <a:endParaRPr lang="en-US" sz="2200" b="1" dirty="0">
              <a:solidFill>
                <a:srgbClr val="FF0000"/>
              </a:solidFill>
            </a:endParaRPr>
          </a:p>
        </p:txBody>
      </p:sp>
      <p:sp>
        <p:nvSpPr>
          <p:cNvPr id="8" name="Rectangle 7"/>
          <p:cNvSpPr/>
          <p:nvPr/>
        </p:nvSpPr>
        <p:spPr>
          <a:xfrm>
            <a:off x="4795492" y="2679396"/>
            <a:ext cx="4056407" cy="1569660"/>
          </a:xfrm>
          <a:prstGeom prst="rect">
            <a:avLst/>
          </a:prstGeom>
        </p:spPr>
        <p:txBody>
          <a:bodyPr wrap="square">
            <a:spAutoFit/>
          </a:bodyPr>
          <a:lstStyle/>
          <a:p>
            <a:r>
              <a:rPr lang="en-US" sz="2400" dirty="0" smtClean="0"/>
              <a:t>Police </a:t>
            </a:r>
            <a:r>
              <a:rPr lang="en-US" sz="2400" dirty="0"/>
              <a:t>apprehended a 16-year old boy Sunil who has stolen money from the shop where he was working. </a:t>
            </a:r>
            <a:endParaRPr lang="en-IN"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75" y="1454752"/>
            <a:ext cx="3957618" cy="4018948"/>
          </a:xfrm>
          <a:prstGeom prst="rect">
            <a:avLst/>
          </a:prstGeom>
        </p:spPr>
      </p:pic>
    </p:spTree>
    <p:extLst>
      <p:ext uri="{BB962C8B-B14F-4D97-AF65-F5344CB8AC3E}">
        <p14:creationId xmlns:p14="http://schemas.microsoft.com/office/powerpoint/2010/main" val="2546881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61" y="1445279"/>
            <a:ext cx="4035961" cy="4012142"/>
          </a:xfrm>
          <a:prstGeom prst="rect">
            <a:avLst/>
          </a:prstGeom>
        </p:spPr>
      </p:pic>
      <p:sp>
        <p:nvSpPr>
          <p:cNvPr id="18" name="Rectangle 17"/>
          <p:cNvSpPr/>
          <p:nvPr/>
        </p:nvSpPr>
        <p:spPr>
          <a:xfrm>
            <a:off x="837875" y="646619"/>
            <a:ext cx="1711757" cy="430887"/>
          </a:xfrm>
          <a:prstGeom prst="rect">
            <a:avLst/>
          </a:prstGeom>
        </p:spPr>
        <p:txBody>
          <a:bodyPr wrap="square">
            <a:spAutoFit/>
          </a:bodyPr>
          <a:lstStyle/>
          <a:p>
            <a:r>
              <a:rPr lang="en-US" sz="2200" b="1" dirty="0">
                <a:solidFill>
                  <a:srgbClr val="FF0000"/>
                </a:solidFill>
              </a:rPr>
              <a:t>Situation </a:t>
            </a:r>
            <a:r>
              <a:rPr lang="en-US" sz="2200" b="1" dirty="0" smtClean="0">
                <a:solidFill>
                  <a:srgbClr val="FF0000"/>
                </a:solidFill>
              </a:rPr>
              <a:t>2</a:t>
            </a:r>
            <a:endParaRPr lang="en-US" sz="2200" b="1" dirty="0">
              <a:solidFill>
                <a:srgbClr val="FF0000"/>
              </a:solidFill>
            </a:endParaRPr>
          </a:p>
        </p:txBody>
      </p:sp>
      <p:sp>
        <p:nvSpPr>
          <p:cNvPr id="11" name="Rectangle 10"/>
          <p:cNvSpPr/>
          <p:nvPr/>
        </p:nvSpPr>
        <p:spPr>
          <a:xfrm>
            <a:off x="4241320" y="1512358"/>
            <a:ext cx="4235823" cy="1938992"/>
          </a:xfrm>
          <a:prstGeom prst="rect">
            <a:avLst/>
          </a:prstGeom>
        </p:spPr>
        <p:txBody>
          <a:bodyPr wrap="square">
            <a:spAutoFit/>
          </a:bodyPr>
          <a:lstStyle/>
          <a:p>
            <a:r>
              <a:rPr lang="en-US" sz="2400" smtClean="0"/>
              <a:t>Nagendra </a:t>
            </a:r>
            <a:r>
              <a:rPr lang="en-US" sz="2400" dirty="0"/>
              <a:t>is </a:t>
            </a:r>
            <a:r>
              <a:rPr lang="en-US" sz="2400"/>
              <a:t>a </a:t>
            </a:r>
            <a:r>
              <a:rPr lang="en-US" sz="2400" smtClean="0"/>
              <a:t>15-years </a:t>
            </a:r>
            <a:r>
              <a:rPr lang="en-US" sz="2400" dirty="0"/>
              <a:t>old boy who has been alleged for murdering his friend during a quarrel. Police has apprehended him for this offence. </a:t>
            </a:r>
            <a:endParaRPr lang="en-IN" sz="2400" dirty="0"/>
          </a:p>
        </p:txBody>
      </p:sp>
    </p:spTree>
    <p:extLst>
      <p:ext uri="{BB962C8B-B14F-4D97-AF65-F5344CB8AC3E}">
        <p14:creationId xmlns:p14="http://schemas.microsoft.com/office/powerpoint/2010/main" val="3892847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93303"/>
            <a:ext cx="9144000" cy="833297"/>
          </a:xfrm>
        </p:spPr>
        <p:txBody>
          <a:bodyPr>
            <a:noAutofit/>
          </a:bodyPr>
          <a:lstStyle/>
          <a:p>
            <a:pPr marL="0" indent="0" algn="ctr">
              <a:spcBef>
                <a:spcPts val="0"/>
              </a:spcBef>
              <a:spcAft>
                <a:spcPts val="1200"/>
              </a:spcAft>
              <a:buNone/>
            </a:pPr>
            <a:r>
              <a:rPr lang="en-US" sz="2400" dirty="0" smtClean="0"/>
              <a:t>Ask </a:t>
            </a:r>
            <a:r>
              <a:rPr lang="en-US" sz="2400" dirty="0"/>
              <a:t>each of the group to present one by one and </a:t>
            </a:r>
            <a:r>
              <a:rPr lang="en-US" sz="2400" dirty="0" smtClean="0"/>
              <a:t/>
            </a:r>
            <a:br>
              <a:rPr lang="en-US" sz="2400" dirty="0" smtClean="0"/>
            </a:br>
            <a:r>
              <a:rPr lang="en-US" sz="2400" dirty="0" smtClean="0"/>
              <a:t>discuss </a:t>
            </a:r>
            <a:r>
              <a:rPr lang="en-US" sz="2400" dirty="0"/>
              <a:t>with the help of the pointers given below</a:t>
            </a:r>
            <a:r>
              <a:rPr lang="en-US" sz="2400" dirty="0" smtClean="0"/>
              <a:t>.</a:t>
            </a:r>
            <a:endParaRPr lang="en-IN" sz="2400" dirty="0"/>
          </a:p>
        </p:txBody>
      </p:sp>
      <p:sp>
        <p:nvSpPr>
          <p:cNvPr id="14" name="Rectangle 13"/>
          <p:cNvSpPr/>
          <p:nvPr/>
        </p:nvSpPr>
        <p:spPr>
          <a:xfrm>
            <a:off x="4645213" y="2416058"/>
            <a:ext cx="3740523" cy="1200329"/>
          </a:xfrm>
          <a:prstGeom prst="rect">
            <a:avLst/>
          </a:prstGeom>
        </p:spPr>
        <p:txBody>
          <a:bodyPr wrap="square">
            <a:spAutoFit/>
          </a:bodyPr>
          <a:lstStyle/>
          <a:p>
            <a:pPr>
              <a:spcAft>
                <a:spcPts val="1200"/>
              </a:spcAft>
            </a:pPr>
            <a:r>
              <a:rPr lang="en-US" sz="2400" dirty="0" err="1" smtClean="0"/>
              <a:t>Ranjeet</a:t>
            </a:r>
            <a:r>
              <a:rPr lang="en-US" sz="2400" dirty="0" smtClean="0"/>
              <a:t> </a:t>
            </a:r>
            <a:r>
              <a:rPr lang="en-US" sz="2400" dirty="0"/>
              <a:t>is a 17-year old boy and has been alleged for gang rape and murder. </a:t>
            </a:r>
            <a:endParaRPr lang="en-IN" sz="2400"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980" y="1187471"/>
            <a:ext cx="3494020" cy="3867232"/>
          </a:xfrm>
          <a:prstGeom prst="rect">
            <a:avLst/>
          </a:prstGeom>
        </p:spPr>
      </p:pic>
      <p:sp>
        <p:nvSpPr>
          <p:cNvPr id="18" name="Rectangle 17"/>
          <p:cNvSpPr/>
          <p:nvPr/>
        </p:nvSpPr>
        <p:spPr>
          <a:xfrm>
            <a:off x="837875" y="646619"/>
            <a:ext cx="1711757" cy="430887"/>
          </a:xfrm>
          <a:prstGeom prst="rect">
            <a:avLst/>
          </a:prstGeom>
        </p:spPr>
        <p:txBody>
          <a:bodyPr wrap="square">
            <a:spAutoFit/>
          </a:bodyPr>
          <a:lstStyle/>
          <a:p>
            <a:r>
              <a:rPr lang="en-US" sz="2200" b="1" dirty="0">
                <a:solidFill>
                  <a:srgbClr val="FF0000"/>
                </a:solidFill>
              </a:rPr>
              <a:t>Situation </a:t>
            </a:r>
            <a:r>
              <a:rPr lang="en-US" sz="2200" b="1" dirty="0" smtClean="0">
                <a:solidFill>
                  <a:srgbClr val="FF0000"/>
                </a:solidFill>
              </a:rPr>
              <a:t>3</a:t>
            </a:r>
            <a:endParaRPr lang="en-US" sz="2200" b="1" dirty="0">
              <a:solidFill>
                <a:srgbClr val="FF0000"/>
              </a:solidFill>
            </a:endParaRPr>
          </a:p>
        </p:txBody>
      </p:sp>
    </p:spTree>
    <p:extLst>
      <p:ext uri="{BB962C8B-B14F-4D97-AF65-F5344CB8AC3E}">
        <p14:creationId xmlns:p14="http://schemas.microsoft.com/office/powerpoint/2010/main" val="14178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41829"/>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
        <p:nvSpPr>
          <p:cNvPr id="6" name="Title 1"/>
          <p:cNvSpPr txBox="1">
            <a:spLocks/>
          </p:cNvSpPr>
          <p:nvPr/>
        </p:nvSpPr>
        <p:spPr>
          <a:xfrm>
            <a:off x="0" y="231663"/>
            <a:ext cx="9144000" cy="3785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rPr>
              <a:t>Serious or </a:t>
            </a:r>
            <a:r>
              <a:rPr lang="en-US" sz="4000" b="1" dirty="0" smtClean="0">
                <a:solidFill>
                  <a:schemeClr val="bg1"/>
                </a:solidFill>
              </a:rPr>
              <a:t>Heinous Offences</a:t>
            </a:r>
            <a:endParaRPr lang="en-US" sz="4000" dirty="0">
              <a:solidFill>
                <a:schemeClr val="bg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869137"/>
            <a:ext cx="2664265" cy="2521763"/>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18786"/>
          <a:stretch/>
        </p:blipFill>
        <p:spPr>
          <a:xfrm>
            <a:off x="2641297" y="2959100"/>
            <a:ext cx="2791567" cy="1663560"/>
          </a:xfrm>
          <a:prstGeom prst="rect">
            <a:avLst/>
          </a:prstGeom>
        </p:spPr>
      </p:pic>
      <p:pic>
        <p:nvPicPr>
          <p:cNvPr id="14" name="Picture 13"/>
          <p:cNvPicPr>
            <a:picLocks noChangeAspect="1"/>
          </p:cNvPicPr>
          <p:nvPr/>
        </p:nvPicPr>
        <p:blipFill rotWithShape="1">
          <a:blip r:embed="rId5"/>
          <a:srcRect l="49842" t="41301" r="31428" b="33048"/>
          <a:stretch/>
        </p:blipFill>
        <p:spPr>
          <a:xfrm>
            <a:off x="5654575" y="3979463"/>
            <a:ext cx="2794100" cy="2391560"/>
          </a:xfrm>
          <a:prstGeom prst="rect">
            <a:avLst/>
          </a:prstGeom>
        </p:spPr>
      </p:pic>
      <p:sp>
        <p:nvSpPr>
          <p:cNvPr id="15" name="Rectangle 14"/>
          <p:cNvSpPr/>
          <p:nvPr/>
        </p:nvSpPr>
        <p:spPr>
          <a:xfrm>
            <a:off x="6612836" y="6371023"/>
            <a:ext cx="1835839" cy="338554"/>
          </a:xfrm>
          <a:prstGeom prst="rect">
            <a:avLst/>
          </a:prstGeom>
        </p:spPr>
        <p:txBody>
          <a:bodyPr wrap="square">
            <a:spAutoFit/>
          </a:bodyPr>
          <a:lstStyle/>
          <a:p>
            <a:pPr algn="ctr"/>
            <a:r>
              <a:rPr lang="en-US" sz="1600" b="1" dirty="0" smtClean="0"/>
              <a:t>Observation Home</a:t>
            </a:r>
            <a:endParaRPr lang="en-US" sz="1600" b="1" dirty="0"/>
          </a:p>
        </p:txBody>
      </p:sp>
    </p:spTree>
    <p:extLst>
      <p:ext uri="{BB962C8B-B14F-4D97-AF65-F5344CB8AC3E}">
        <p14:creationId xmlns:p14="http://schemas.microsoft.com/office/powerpoint/2010/main" val="95647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04848" y="1455007"/>
            <a:ext cx="7640866" cy="2681564"/>
          </a:xfrm>
        </p:spPr>
        <p:txBody>
          <a:bodyPr>
            <a:noAutofit/>
          </a:bodyPr>
          <a:lstStyle/>
          <a:p>
            <a:pPr>
              <a:spcBef>
                <a:spcPts val="0"/>
              </a:spcBef>
              <a:buFont typeface="Wingdings" panose="05000000000000000000" pitchFamily="2" charset="2"/>
              <a:buChar char="Ø"/>
            </a:pPr>
            <a:r>
              <a:rPr lang="en-US" sz="2400" dirty="0"/>
              <a:t>In the previous situational analysis of Sunil, Nagendra and </a:t>
            </a:r>
            <a:r>
              <a:rPr lang="en-US" sz="2400" dirty="0" err="1"/>
              <a:t>Ranjit</a:t>
            </a:r>
            <a:r>
              <a:rPr lang="en-US" sz="2400" dirty="0"/>
              <a:t>, it was proved that they have committed the offence. Now the group will discuss internally and put down what orders can be passed for their cases. Also, the groups will present their observations and points followed by a discussion by the </a:t>
            </a:r>
            <a:r>
              <a:rPr lang="en-US" sz="2400" dirty="0" smtClean="0"/>
              <a:t>facilitator </a:t>
            </a:r>
            <a:r>
              <a:rPr lang="en-US" sz="2400" dirty="0"/>
              <a:t>with the help of the pointers given below.</a:t>
            </a:r>
            <a:endParaRPr lang="en-IN" sz="2400" dirty="0"/>
          </a:p>
        </p:txBody>
      </p:sp>
      <p:sp>
        <p:nvSpPr>
          <p:cNvPr id="5" name="Rectangle 4"/>
          <p:cNvSpPr/>
          <p:nvPr/>
        </p:nvSpPr>
        <p:spPr>
          <a:xfrm>
            <a:off x="0" y="0"/>
            <a:ext cx="9144000" cy="841829"/>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
        <p:nvSpPr>
          <p:cNvPr id="6" name="Title 1"/>
          <p:cNvSpPr txBox="1">
            <a:spLocks/>
          </p:cNvSpPr>
          <p:nvPr/>
        </p:nvSpPr>
        <p:spPr>
          <a:xfrm>
            <a:off x="0" y="231663"/>
            <a:ext cx="9144000" cy="3785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rPr>
              <a:t>Activity: Group </a:t>
            </a:r>
            <a:r>
              <a:rPr lang="en-US" sz="4000" b="1" dirty="0" smtClean="0">
                <a:solidFill>
                  <a:schemeClr val="bg1"/>
                </a:solidFill>
              </a:rPr>
              <a:t>Work</a:t>
            </a:r>
            <a:endParaRPr lang="en-US" sz="4000" dirty="0">
              <a:solidFill>
                <a:schemeClr val="bg1"/>
              </a:solidFill>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812" y="4214403"/>
            <a:ext cx="2151529" cy="2138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626" y="4312736"/>
            <a:ext cx="2009359" cy="204049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956" y="4239537"/>
            <a:ext cx="1909712" cy="2113697"/>
          </a:xfrm>
          <a:prstGeom prst="rect">
            <a:avLst/>
          </a:prstGeom>
        </p:spPr>
      </p:pic>
    </p:spTree>
    <p:extLst>
      <p:ext uri="{BB962C8B-B14F-4D97-AF65-F5344CB8AC3E}">
        <p14:creationId xmlns:p14="http://schemas.microsoft.com/office/powerpoint/2010/main" val="4175935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052" y="584200"/>
            <a:ext cx="2219748" cy="5409948"/>
          </a:xfrm>
          <a:prstGeom prst="rect">
            <a:avLst/>
          </a:prstGeom>
        </p:spPr>
      </p:pic>
    </p:spTree>
    <p:extLst>
      <p:ext uri="{BB962C8B-B14F-4D97-AF65-F5344CB8AC3E}">
        <p14:creationId xmlns:p14="http://schemas.microsoft.com/office/powerpoint/2010/main" val="1233992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861" y="1400464"/>
            <a:ext cx="3563255" cy="4350146"/>
          </a:xfrm>
        </p:spPr>
        <p:txBody>
          <a:bodyPr>
            <a:normAutofit/>
          </a:bodyPr>
          <a:lstStyle/>
          <a:p>
            <a:pPr marL="0" indent="0">
              <a:buNone/>
            </a:pPr>
            <a:r>
              <a:rPr lang="en-US" sz="2400" dirty="0" smtClean="0"/>
              <a:t>Juvenile </a:t>
            </a:r>
            <a:r>
              <a:rPr lang="en-US" sz="2400" dirty="0"/>
              <a:t>Justice Board is a competent authority set up under Section 4 of the Juvenile Justice Act, for exercising the powers and discharging its functions relating to children in conflict with law under this Act</a:t>
            </a:r>
            <a:r>
              <a:rPr lang="en-US" sz="2400" dirty="0" smtClean="0"/>
              <a:t>.</a:t>
            </a:r>
            <a:endParaRPr lang="en-IN" sz="2400" dirty="0"/>
          </a:p>
        </p:txBody>
      </p:sp>
      <p:sp>
        <p:nvSpPr>
          <p:cNvPr id="4" name="Rectangle 3"/>
          <p:cNvSpPr/>
          <p:nvPr/>
        </p:nvSpPr>
        <p:spPr>
          <a:xfrm>
            <a:off x="0" y="0"/>
            <a:ext cx="9144000" cy="841829"/>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
        <p:nvSpPr>
          <p:cNvPr id="5" name="Title 1"/>
          <p:cNvSpPr txBox="1">
            <a:spLocks/>
          </p:cNvSpPr>
          <p:nvPr/>
        </p:nvSpPr>
        <p:spPr>
          <a:xfrm>
            <a:off x="0" y="231663"/>
            <a:ext cx="9144000" cy="3785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Definition</a:t>
            </a:r>
            <a:endParaRPr lang="en-US" sz="4000" dirty="0">
              <a:solidFill>
                <a:schemeClr val="bg1"/>
              </a:solidFill>
              <a:latin typeface="+mn-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813" y="2094472"/>
            <a:ext cx="4261428" cy="4062538"/>
          </a:xfrm>
          <a:prstGeom prst="rect">
            <a:avLst/>
          </a:prstGeom>
        </p:spPr>
      </p:pic>
    </p:spTree>
    <p:extLst>
      <p:ext uri="{BB962C8B-B14F-4D97-AF65-F5344CB8AC3E}">
        <p14:creationId xmlns:p14="http://schemas.microsoft.com/office/powerpoint/2010/main" val="2307790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2162739" y="2495119"/>
            <a:ext cx="1465722" cy="39164"/>
          </a:xfrm>
          <a:prstGeom prst="line">
            <a:avLst/>
          </a:prstGeom>
          <a:ln w="19050">
            <a:solidFill>
              <a:srgbClr val="FF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164608" y="3581602"/>
            <a:ext cx="1465722" cy="39164"/>
          </a:xfrm>
          <a:prstGeom prst="line">
            <a:avLst/>
          </a:prstGeom>
          <a:ln w="19050">
            <a:solidFill>
              <a:srgbClr val="FF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166478" y="1408636"/>
            <a:ext cx="1465722" cy="39164"/>
          </a:xfrm>
          <a:prstGeom prst="line">
            <a:avLst/>
          </a:prstGeom>
          <a:ln w="19050">
            <a:solidFill>
              <a:srgbClr val="FF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159000" y="4668085"/>
            <a:ext cx="1465722" cy="39164"/>
          </a:xfrm>
          <a:prstGeom prst="line">
            <a:avLst/>
          </a:prstGeom>
          <a:ln w="19050">
            <a:solidFill>
              <a:srgbClr val="FF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160870" y="5754569"/>
            <a:ext cx="1465722" cy="39164"/>
          </a:xfrm>
          <a:prstGeom prst="line">
            <a:avLst/>
          </a:prstGeom>
          <a:ln w="19050">
            <a:solidFill>
              <a:srgbClr val="FF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0" y="0"/>
            <a:ext cx="9144000" cy="841829"/>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
        <p:nvSpPr>
          <p:cNvPr id="5" name="Title 1"/>
          <p:cNvSpPr txBox="1">
            <a:spLocks/>
          </p:cNvSpPr>
          <p:nvPr/>
        </p:nvSpPr>
        <p:spPr>
          <a:xfrm>
            <a:off x="0" y="231663"/>
            <a:ext cx="9144000" cy="3785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Other </a:t>
            </a:r>
            <a:r>
              <a:rPr lang="en-US" sz="4000" b="1" dirty="0" smtClean="0">
                <a:solidFill>
                  <a:schemeClr val="bg1"/>
                </a:solidFill>
                <a:latin typeface="+mn-lt"/>
              </a:rPr>
              <a:t>Important Responsibilities</a:t>
            </a:r>
            <a:endParaRPr lang="en-US" sz="4000" dirty="0">
              <a:solidFill>
                <a:schemeClr val="bg1"/>
              </a:solidFill>
              <a:latin typeface="+mn-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34" y="1218135"/>
            <a:ext cx="2739165" cy="4801665"/>
          </a:xfrm>
          <a:prstGeom prst="rect">
            <a:avLst/>
          </a:prstGeom>
        </p:spPr>
      </p:pic>
      <p:sp>
        <p:nvSpPr>
          <p:cNvPr id="28" name="Rectangle 27"/>
          <p:cNvSpPr/>
          <p:nvPr/>
        </p:nvSpPr>
        <p:spPr>
          <a:xfrm>
            <a:off x="3632200" y="1155412"/>
            <a:ext cx="5143500" cy="584775"/>
          </a:xfrm>
          <a:prstGeom prst="rect">
            <a:avLst/>
          </a:prstGeom>
        </p:spPr>
        <p:txBody>
          <a:bodyPr wrap="square">
            <a:spAutoFit/>
          </a:bodyPr>
          <a:lstStyle/>
          <a:p>
            <a:pPr lvl="0"/>
            <a:r>
              <a:rPr lang="en-US" sz="1600" dirty="0"/>
              <a:t>Conducting inquiry for declaring fit persons regarding care of CCL. </a:t>
            </a:r>
            <a:endParaRPr lang="en-IN" sz="1600" dirty="0"/>
          </a:p>
        </p:txBody>
      </p:sp>
      <p:sp>
        <p:nvSpPr>
          <p:cNvPr id="29" name="Rectangle 28"/>
          <p:cNvSpPr/>
          <p:nvPr/>
        </p:nvSpPr>
        <p:spPr>
          <a:xfrm>
            <a:off x="3632200" y="2090486"/>
            <a:ext cx="5270500" cy="830997"/>
          </a:xfrm>
          <a:prstGeom prst="rect">
            <a:avLst/>
          </a:prstGeom>
        </p:spPr>
        <p:txBody>
          <a:bodyPr wrap="square">
            <a:spAutoFit/>
          </a:bodyPr>
          <a:lstStyle/>
          <a:p>
            <a:pPr lvl="0"/>
            <a:r>
              <a:rPr lang="en-US" sz="1600" dirty="0"/>
              <a:t>Conducting at least one inspection visit every month of residential facilities for CCL and recommend action for improving the quality of </a:t>
            </a:r>
            <a:r>
              <a:rPr lang="en-US" sz="1600" dirty="0" smtClean="0"/>
              <a:t>services</a:t>
            </a:r>
            <a:endParaRPr lang="en-IN" sz="1600" dirty="0"/>
          </a:p>
        </p:txBody>
      </p:sp>
      <p:sp>
        <p:nvSpPr>
          <p:cNvPr id="31" name="Rectangle 30"/>
          <p:cNvSpPr/>
          <p:nvPr/>
        </p:nvSpPr>
        <p:spPr>
          <a:xfrm>
            <a:off x="3632200" y="3374545"/>
            <a:ext cx="5270500" cy="584776"/>
          </a:xfrm>
          <a:prstGeom prst="rect">
            <a:avLst/>
          </a:prstGeom>
        </p:spPr>
        <p:txBody>
          <a:bodyPr wrap="square">
            <a:spAutoFit/>
          </a:bodyPr>
          <a:lstStyle/>
          <a:p>
            <a:pPr lvl="0"/>
            <a:r>
              <a:rPr lang="en-US" sz="1600" dirty="0"/>
              <a:t>Order the police for registration of first information report for offences committed against any </a:t>
            </a:r>
            <a:r>
              <a:rPr lang="en-US" sz="1600" dirty="0" smtClean="0"/>
              <a:t>CCL</a:t>
            </a:r>
            <a:endParaRPr lang="en-US" sz="1600" dirty="0"/>
          </a:p>
        </p:txBody>
      </p:sp>
      <p:sp>
        <p:nvSpPr>
          <p:cNvPr id="32" name="Rectangle 31"/>
          <p:cNvSpPr/>
          <p:nvPr/>
        </p:nvSpPr>
        <p:spPr>
          <a:xfrm>
            <a:off x="3632200" y="4252586"/>
            <a:ext cx="5422900" cy="830997"/>
          </a:xfrm>
          <a:prstGeom prst="rect">
            <a:avLst/>
          </a:prstGeom>
        </p:spPr>
        <p:txBody>
          <a:bodyPr wrap="square">
            <a:spAutoFit/>
          </a:bodyPr>
          <a:lstStyle/>
          <a:p>
            <a:pPr lvl="0"/>
            <a:r>
              <a:rPr lang="en-US" sz="1600" dirty="0"/>
              <a:t>Conducting regular inspection of jails meant for adults to check if any child is lodged in such jails and take immediate measures for transfer of such a child to the observation home.</a:t>
            </a:r>
            <a:endParaRPr lang="en-IN" sz="1600" dirty="0"/>
          </a:p>
        </p:txBody>
      </p:sp>
      <p:sp>
        <p:nvSpPr>
          <p:cNvPr id="34" name="Rectangle 33"/>
          <p:cNvSpPr/>
          <p:nvPr/>
        </p:nvSpPr>
        <p:spPr>
          <a:xfrm>
            <a:off x="3632200" y="5508827"/>
            <a:ext cx="4572000" cy="584775"/>
          </a:xfrm>
          <a:prstGeom prst="rect">
            <a:avLst/>
          </a:prstGeom>
        </p:spPr>
        <p:txBody>
          <a:bodyPr>
            <a:spAutoFit/>
          </a:bodyPr>
          <a:lstStyle/>
          <a:p>
            <a:pPr lvl="0"/>
            <a:r>
              <a:rPr lang="en-US" sz="1600" dirty="0"/>
              <a:t>Board shall make an order to destroy relevant record of conviction after the expiry of relevant period.</a:t>
            </a:r>
          </a:p>
        </p:txBody>
      </p:sp>
    </p:spTree>
    <p:extLst>
      <p:ext uri="{BB962C8B-B14F-4D97-AF65-F5344CB8AC3E}">
        <p14:creationId xmlns:p14="http://schemas.microsoft.com/office/powerpoint/2010/main" val="2191551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8581"/>
            <a:ext cx="8229600" cy="1143000"/>
          </a:xfrm>
        </p:spPr>
        <p:txBody>
          <a:bodyPr>
            <a:normAutofit fontScale="90000"/>
          </a:bodyPr>
          <a:lstStyle/>
          <a:p>
            <a:r>
              <a:rPr lang="en-IN" dirty="0" smtClean="0"/>
              <a:t/>
            </a:r>
            <a:br>
              <a:rPr lang="en-IN" dirty="0" smtClean="0"/>
            </a:br>
            <a:endParaRPr lang="en-US" dirty="0"/>
          </a:p>
        </p:txBody>
      </p:sp>
      <p:sp>
        <p:nvSpPr>
          <p:cNvPr id="3" name="Content Placeholder 2"/>
          <p:cNvSpPr>
            <a:spLocks noGrp="1"/>
          </p:cNvSpPr>
          <p:nvPr>
            <p:ph idx="1"/>
          </p:nvPr>
        </p:nvSpPr>
        <p:spPr>
          <a:xfrm>
            <a:off x="457200" y="1686591"/>
            <a:ext cx="8229600" cy="4438436"/>
          </a:xfrm>
        </p:spPr>
        <p:txBody>
          <a:bodyPr>
            <a:normAutofit fontScale="70000" lnSpcReduction="20000"/>
          </a:bodyPr>
          <a:lstStyle/>
          <a:p>
            <a:pPr lvl="0">
              <a:spcBef>
                <a:spcPts val="0"/>
              </a:spcBef>
              <a:spcAft>
                <a:spcPts val="1200"/>
              </a:spcAft>
              <a:buFont typeface="Wingdings" panose="05000000000000000000" pitchFamily="2" charset="2"/>
              <a:buChar char="Ø"/>
            </a:pPr>
            <a:r>
              <a:rPr lang="en-US" dirty="0" smtClean="0"/>
              <a:t>Different </a:t>
            </a:r>
            <a:r>
              <a:rPr lang="en-US" dirty="0"/>
              <a:t>procedures for different categories of CCL- Based on age and nature of offence [Section 6, 14, 15, 18, 19 and 20] </a:t>
            </a:r>
            <a:endParaRPr lang="en-IN" dirty="0"/>
          </a:p>
          <a:p>
            <a:pPr lvl="0">
              <a:spcBef>
                <a:spcPts val="0"/>
              </a:spcBef>
              <a:spcAft>
                <a:spcPts val="1200"/>
              </a:spcAft>
              <a:buFont typeface="Wingdings" panose="05000000000000000000" pitchFamily="2" charset="2"/>
              <a:buChar char="Ø"/>
            </a:pPr>
            <a:r>
              <a:rPr lang="en-US" dirty="0"/>
              <a:t>Transfer of cases involving CCL from Board to Children’s Court [Section 18(3)] </a:t>
            </a:r>
            <a:endParaRPr lang="en-IN" dirty="0"/>
          </a:p>
          <a:p>
            <a:pPr lvl="0">
              <a:spcBef>
                <a:spcPts val="0"/>
              </a:spcBef>
              <a:spcAft>
                <a:spcPts val="1200"/>
              </a:spcAft>
              <a:buFont typeface="Wingdings" panose="05000000000000000000" pitchFamily="2" charset="2"/>
              <a:buChar char="Ø"/>
            </a:pPr>
            <a:r>
              <a:rPr lang="en-US" dirty="0"/>
              <a:t>Retrospective Effect </a:t>
            </a:r>
            <a:r>
              <a:rPr lang="en-US" dirty="0" err="1"/>
              <a:t>w.r.t</a:t>
            </a:r>
            <a:r>
              <a:rPr lang="en-US" dirty="0"/>
              <a:t>. claim of juvenility: claim of juvenility can be raised before any court and any stage, even after disposal [Section 9 (2)</a:t>
            </a:r>
            <a:r>
              <a:rPr lang="en-US" dirty="0" smtClean="0"/>
              <a:t>]</a:t>
            </a:r>
            <a:endParaRPr lang="en-IN" dirty="0"/>
          </a:p>
          <a:p>
            <a:pPr lvl="0">
              <a:spcBef>
                <a:spcPts val="0"/>
              </a:spcBef>
              <a:spcAft>
                <a:spcPts val="1200"/>
              </a:spcAft>
              <a:buFont typeface="Wingdings" panose="05000000000000000000" pitchFamily="2" charset="2"/>
              <a:buChar char="Ø"/>
            </a:pPr>
            <a:r>
              <a:rPr lang="en-US" dirty="0"/>
              <a:t>Any </a:t>
            </a:r>
            <a:r>
              <a:rPr lang="en-US" dirty="0" smtClean="0"/>
              <a:t>other court </a:t>
            </a:r>
            <a:r>
              <a:rPr lang="en-US" dirty="0"/>
              <a:t>to forward cases of CCL brought before it to JJB for further inquiry and disposal [Section 9(1)</a:t>
            </a:r>
            <a:r>
              <a:rPr lang="en-US" dirty="0" smtClean="0"/>
              <a:t>]</a:t>
            </a:r>
            <a:endParaRPr lang="en-IN" dirty="0"/>
          </a:p>
          <a:p>
            <a:pPr lvl="0">
              <a:spcBef>
                <a:spcPts val="0"/>
              </a:spcBef>
              <a:spcAft>
                <a:spcPts val="1200"/>
              </a:spcAft>
              <a:buFont typeface="Wingdings" panose="05000000000000000000" pitchFamily="2" charset="2"/>
              <a:buChar char="Ø"/>
            </a:pPr>
            <a:r>
              <a:rPr lang="en-US" dirty="0"/>
              <a:t>Cases of CCL disposed by any court other than JJB to be forwarded to JJB for appropriate orders/sentence [Section 9(3)] </a:t>
            </a:r>
            <a:endParaRPr lang="en-IN" dirty="0"/>
          </a:p>
          <a:p>
            <a:pPr lvl="0">
              <a:spcBef>
                <a:spcPts val="0"/>
              </a:spcBef>
              <a:spcAft>
                <a:spcPts val="1200"/>
              </a:spcAft>
              <a:buFont typeface="Wingdings" panose="05000000000000000000" pitchFamily="2" charset="2"/>
              <a:buChar char="Ø"/>
            </a:pPr>
            <a:r>
              <a:rPr lang="en-US" dirty="0"/>
              <a:t>Pending proceedings before a Board/Court to continue as per the old law [Section 25</a:t>
            </a:r>
            <a:r>
              <a:rPr lang="en-US" dirty="0" smtClean="0"/>
              <a:t>]</a:t>
            </a:r>
            <a:endParaRPr lang="en-IN" dirty="0"/>
          </a:p>
        </p:txBody>
      </p:sp>
      <p:sp>
        <p:nvSpPr>
          <p:cNvPr id="4" name="Rectangle 3"/>
          <p:cNvSpPr/>
          <p:nvPr/>
        </p:nvSpPr>
        <p:spPr>
          <a:xfrm>
            <a:off x="0" y="-1"/>
            <a:ext cx="9144000" cy="1349829"/>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
        <p:nvSpPr>
          <p:cNvPr id="5" name="Title 1"/>
          <p:cNvSpPr txBox="1">
            <a:spLocks/>
          </p:cNvSpPr>
          <p:nvPr/>
        </p:nvSpPr>
        <p:spPr>
          <a:xfrm>
            <a:off x="0" y="147260"/>
            <a:ext cx="9144000" cy="105530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b="1" dirty="0">
                <a:solidFill>
                  <a:schemeClr val="bg1"/>
                </a:solidFill>
                <a:latin typeface="+mn-lt"/>
              </a:rPr>
              <a:t>Changes </a:t>
            </a:r>
            <a:r>
              <a:rPr lang="en-US" sz="3800" b="1" dirty="0" smtClean="0">
                <a:solidFill>
                  <a:schemeClr val="bg1"/>
                </a:solidFill>
                <a:latin typeface="+mn-lt"/>
              </a:rPr>
              <a:t>Brought </a:t>
            </a:r>
            <a:r>
              <a:rPr lang="en-US" sz="3800" b="1" dirty="0">
                <a:solidFill>
                  <a:schemeClr val="bg1"/>
                </a:solidFill>
                <a:latin typeface="+mn-lt"/>
              </a:rPr>
              <a:t>about in JJ Act 2015 </a:t>
            </a:r>
            <a:r>
              <a:rPr lang="en-US" sz="3800" b="1" dirty="0" smtClean="0">
                <a:solidFill>
                  <a:schemeClr val="bg1"/>
                </a:solidFill>
                <a:latin typeface="+mn-lt"/>
              </a:rPr>
              <a:t>for</a:t>
            </a:r>
            <a:br>
              <a:rPr lang="en-US" sz="3800" b="1" dirty="0" smtClean="0">
                <a:solidFill>
                  <a:schemeClr val="bg1"/>
                </a:solidFill>
                <a:latin typeface="+mn-lt"/>
              </a:rPr>
            </a:br>
            <a:r>
              <a:rPr lang="en-US" sz="3800" b="1" dirty="0" smtClean="0">
                <a:solidFill>
                  <a:schemeClr val="bg1"/>
                </a:solidFill>
                <a:latin typeface="+mn-lt"/>
              </a:rPr>
              <a:t>Dealing </a:t>
            </a:r>
            <a:r>
              <a:rPr lang="en-US" sz="3800" b="1" dirty="0">
                <a:solidFill>
                  <a:schemeClr val="bg1"/>
                </a:solidFill>
                <a:latin typeface="+mn-lt"/>
              </a:rPr>
              <a:t>with </a:t>
            </a:r>
            <a:r>
              <a:rPr lang="en-US" sz="3800" b="1" dirty="0" smtClean="0">
                <a:solidFill>
                  <a:schemeClr val="bg1"/>
                </a:solidFill>
                <a:latin typeface="+mn-lt"/>
              </a:rPr>
              <a:t>Children </a:t>
            </a:r>
            <a:r>
              <a:rPr lang="en-US" sz="3800" b="1" dirty="0">
                <a:solidFill>
                  <a:schemeClr val="bg1"/>
                </a:solidFill>
                <a:latin typeface="+mn-lt"/>
              </a:rPr>
              <a:t>in </a:t>
            </a:r>
            <a:r>
              <a:rPr lang="en-US" sz="3800" b="1" dirty="0" smtClean="0">
                <a:solidFill>
                  <a:schemeClr val="bg1"/>
                </a:solidFill>
                <a:latin typeface="+mn-lt"/>
              </a:rPr>
              <a:t>Conflict </a:t>
            </a:r>
            <a:r>
              <a:rPr lang="en-US" sz="3800" b="1" dirty="0">
                <a:solidFill>
                  <a:schemeClr val="bg1"/>
                </a:solidFill>
                <a:latin typeface="+mn-lt"/>
              </a:rPr>
              <a:t>with </a:t>
            </a:r>
            <a:r>
              <a:rPr lang="en-US" sz="3800" b="1" dirty="0" smtClean="0">
                <a:solidFill>
                  <a:schemeClr val="bg1"/>
                </a:solidFill>
                <a:latin typeface="+mn-lt"/>
              </a:rPr>
              <a:t>Law </a:t>
            </a:r>
            <a:endParaRPr lang="en-US" sz="3800" dirty="0">
              <a:solidFill>
                <a:schemeClr val="bg1"/>
              </a:solidFill>
              <a:latin typeface="+mn-lt"/>
            </a:endParaRPr>
          </a:p>
        </p:txBody>
      </p:sp>
    </p:spTree>
    <p:extLst>
      <p:ext uri="{BB962C8B-B14F-4D97-AF65-F5344CB8AC3E}">
        <p14:creationId xmlns:p14="http://schemas.microsoft.com/office/powerpoint/2010/main" val="1146239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909" y="1425943"/>
            <a:ext cx="4978403" cy="5408837"/>
          </a:xfrm>
        </p:spPr>
        <p:txBody>
          <a:bodyPr>
            <a:noAutofit/>
          </a:bodyPr>
          <a:lstStyle/>
          <a:p>
            <a:pPr marL="0" indent="0">
              <a:spcBef>
                <a:spcPts val="0"/>
              </a:spcBef>
              <a:spcAft>
                <a:spcPts val="1200"/>
              </a:spcAft>
              <a:buNone/>
            </a:pPr>
            <a:r>
              <a:rPr lang="en-US" sz="2400" b="1" dirty="0" smtClean="0">
                <a:solidFill>
                  <a:srgbClr val="00B050"/>
                </a:solidFill>
              </a:rPr>
              <a:t>DOs </a:t>
            </a:r>
            <a:r>
              <a:rPr lang="en-US" sz="2400" b="1" dirty="0">
                <a:solidFill>
                  <a:srgbClr val="00B050"/>
                </a:solidFill>
              </a:rPr>
              <a:t>(Section 10 &amp; Rule 8</a:t>
            </a:r>
            <a:r>
              <a:rPr lang="en-US" sz="2400" b="1" dirty="0" smtClean="0">
                <a:solidFill>
                  <a:srgbClr val="00B050"/>
                </a:solidFill>
              </a:rPr>
              <a:t>)</a:t>
            </a:r>
            <a:endParaRPr lang="en-IN" sz="2400" dirty="0">
              <a:solidFill>
                <a:srgbClr val="00B050"/>
              </a:solidFill>
            </a:endParaRPr>
          </a:p>
          <a:p>
            <a:pPr>
              <a:spcBef>
                <a:spcPts val="0"/>
              </a:spcBef>
              <a:spcAft>
                <a:spcPts val="1200"/>
              </a:spcAft>
              <a:buFont typeface="Wingdings" panose="05000000000000000000" pitchFamily="2" charset="2"/>
              <a:buChar char="Ø"/>
            </a:pPr>
            <a:r>
              <a:rPr lang="en-US" sz="2200" dirty="0"/>
              <a:t>Child to be taken to Child Friendly Corner/room. </a:t>
            </a:r>
            <a:endParaRPr lang="en-IN" sz="2200" dirty="0"/>
          </a:p>
          <a:p>
            <a:pPr lvl="0">
              <a:spcBef>
                <a:spcPts val="0"/>
              </a:spcBef>
              <a:spcAft>
                <a:spcPts val="1200"/>
              </a:spcAft>
              <a:buFont typeface="Wingdings" panose="05000000000000000000" pitchFamily="2" charset="2"/>
              <a:buChar char="Ø"/>
            </a:pPr>
            <a:r>
              <a:rPr lang="en-US" sz="2200" dirty="0"/>
              <a:t>Child should be produced before JJB within 24 hours. </a:t>
            </a:r>
            <a:endParaRPr lang="en-IN" sz="2200" dirty="0"/>
          </a:p>
          <a:p>
            <a:pPr lvl="0">
              <a:spcBef>
                <a:spcPts val="0"/>
              </a:spcBef>
              <a:spcAft>
                <a:spcPts val="1200"/>
              </a:spcAft>
              <a:buFont typeface="Wingdings" panose="05000000000000000000" pitchFamily="2" charset="2"/>
              <a:buChar char="Ø"/>
            </a:pPr>
            <a:r>
              <a:rPr lang="en-US" sz="2200" dirty="0"/>
              <a:t>CWPO should be in plain clothes and not in uniform. </a:t>
            </a:r>
            <a:endParaRPr lang="en-IN" sz="2200" dirty="0"/>
          </a:p>
          <a:p>
            <a:pPr lvl="0">
              <a:spcBef>
                <a:spcPts val="0"/>
              </a:spcBef>
              <a:spcAft>
                <a:spcPts val="1200"/>
              </a:spcAft>
              <a:buFont typeface="Wingdings" panose="05000000000000000000" pitchFamily="2" charset="2"/>
              <a:buChar char="Ø"/>
            </a:pPr>
            <a:r>
              <a:rPr lang="en-US" sz="2200" dirty="0"/>
              <a:t>Use of any coercion or force on the child is prohibited. </a:t>
            </a:r>
            <a:endParaRPr lang="en-IN" sz="2200" dirty="0"/>
          </a:p>
          <a:p>
            <a:pPr lvl="0">
              <a:spcBef>
                <a:spcPts val="0"/>
              </a:spcBef>
              <a:spcAft>
                <a:spcPts val="1200"/>
              </a:spcAft>
              <a:buFont typeface="Wingdings" panose="05000000000000000000" pitchFamily="2" charset="2"/>
              <a:buChar char="Ø"/>
            </a:pPr>
            <a:r>
              <a:rPr lang="en-US" sz="2200" dirty="0"/>
              <a:t>Inform the child promptly and directly of the charges levelled against him through his parent or guardian</a:t>
            </a:r>
            <a:r>
              <a:rPr lang="en-US" sz="2200" dirty="0" smtClean="0"/>
              <a:t>.</a:t>
            </a:r>
            <a:endParaRPr lang="en-IN" sz="2200" dirty="0"/>
          </a:p>
        </p:txBody>
      </p:sp>
      <p:sp>
        <p:nvSpPr>
          <p:cNvPr id="4" name="Rectangle 3"/>
          <p:cNvSpPr/>
          <p:nvPr/>
        </p:nvSpPr>
        <p:spPr>
          <a:xfrm>
            <a:off x="0" y="0"/>
            <a:ext cx="9144000" cy="841829"/>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
        <p:nvSpPr>
          <p:cNvPr id="5" name="Title 1"/>
          <p:cNvSpPr txBox="1">
            <a:spLocks/>
          </p:cNvSpPr>
          <p:nvPr/>
        </p:nvSpPr>
        <p:spPr>
          <a:xfrm>
            <a:off x="0" y="231663"/>
            <a:ext cx="9144000" cy="3785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Procedure at Police Station</a:t>
            </a:r>
            <a:endParaRPr lang="en-US" sz="4000" dirty="0">
              <a:solidFill>
                <a:schemeClr val="bg1"/>
              </a:solidFill>
              <a:latin typeface="+mn-lt"/>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8254"/>
          <a:stretch/>
        </p:blipFill>
        <p:spPr>
          <a:xfrm>
            <a:off x="232225" y="1558835"/>
            <a:ext cx="725714" cy="90179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1" y="1355778"/>
            <a:ext cx="2602410" cy="268775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800" y="4269375"/>
            <a:ext cx="2489197" cy="2098073"/>
          </a:xfrm>
          <a:prstGeom prst="rect">
            <a:avLst/>
          </a:prstGeom>
        </p:spPr>
      </p:pic>
    </p:spTree>
    <p:extLst>
      <p:ext uri="{BB962C8B-B14F-4D97-AF65-F5344CB8AC3E}">
        <p14:creationId xmlns:p14="http://schemas.microsoft.com/office/powerpoint/2010/main" val="1563559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841829"/>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
        <p:nvSpPr>
          <p:cNvPr id="5" name="Title 1"/>
          <p:cNvSpPr txBox="1">
            <a:spLocks/>
          </p:cNvSpPr>
          <p:nvPr/>
        </p:nvSpPr>
        <p:spPr>
          <a:xfrm>
            <a:off x="0" y="231663"/>
            <a:ext cx="9144000" cy="3785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Procedure at Police Station</a:t>
            </a:r>
            <a:endParaRPr lang="en-US" sz="4000" dirty="0">
              <a:solidFill>
                <a:schemeClr val="bg1"/>
              </a:solidFill>
              <a:latin typeface="+mn-lt"/>
            </a:endParaRPr>
          </a:p>
        </p:txBody>
      </p:sp>
      <p:sp>
        <p:nvSpPr>
          <p:cNvPr id="6" name="Content Placeholder 2"/>
          <p:cNvSpPr txBox="1">
            <a:spLocks/>
          </p:cNvSpPr>
          <p:nvPr/>
        </p:nvSpPr>
        <p:spPr>
          <a:xfrm>
            <a:off x="928909" y="1425943"/>
            <a:ext cx="4978403" cy="54088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solidFill>
                  <a:srgbClr val="00B050"/>
                </a:solidFill>
              </a:rPr>
              <a:t>DOs (Section 10 &amp; Rule 8)</a:t>
            </a:r>
            <a:endParaRPr lang="en-IN" sz="2400" dirty="0">
              <a:solidFill>
                <a:srgbClr val="00B050"/>
              </a:solidFill>
            </a:endParaRPr>
          </a:p>
          <a:p>
            <a:pPr lvl="0">
              <a:spcBef>
                <a:spcPts val="0"/>
              </a:spcBef>
              <a:spcAft>
                <a:spcPts val="1200"/>
              </a:spcAft>
              <a:buFont typeface="Wingdings" panose="05000000000000000000" pitchFamily="2" charset="2"/>
              <a:buChar char="Ø"/>
            </a:pPr>
            <a:r>
              <a:rPr lang="en-US" sz="2200" dirty="0"/>
              <a:t>Copy of FIR should be provided to child or copy of the police report should be given to the parent or guardian. </a:t>
            </a:r>
            <a:endParaRPr lang="en-IN" sz="2200" dirty="0"/>
          </a:p>
          <a:p>
            <a:pPr lvl="0">
              <a:spcBef>
                <a:spcPts val="0"/>
              </a:spcBef>
              <a:spcAft>
                <a:spcPts val="1200"/>
              </a:spcAft>
              <a:buFont typeface="Wingdings" panose="05000000000000000000" pitchFamily="2" charset="2"/>
              <a:buChar char="Ø"/>
            </a:pPr>
            <a:r>
              <a:rPr lang="en-US" sz="2200" dirty="0"/>
              <a:t>Provide appropriate medical assistance, assistance of interpreter or a special educator, or any other assistance which the child may require. </a:t>
            </a:r>
          </a:p>
          <a:p>
            <a:pPr lvl="0">
              <a:spcBef>
                <a:spcPts val="0"/>
              </a:spcBef>
              <a:spcAft>
                <a:spcPts val="1200"/>
              </a:spcAft>
              <a:buFont typeface="Wingdings" panose="05000000000000000000" pitchFamily="2" charset="2"/>
              <a:buChar char="Ø"/>
            </a:pPr>
            <a:r>
              <a:rPr lang="en-US" sz="2200" dirty="0"/>
              <a:t>Inform the District Legal Services Authority (</a:t>
            </a:r>
            <a:r>
              <a:rPr lang="en-US" sz="2200" dirty="0" smtClean="0"/>
              <a:t>DLSA</a:t>
            </a:r>
            <a:r>
              <a:rPr lang="en-US" sz="2200" dirty="0"/>
              <a:t>) for providing free legal aid to the child.</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8254"/>
          <a:stretch/>
        </p:blipFill>
        <p:spPr>
          <a:xfrm>
            <a:off x="232225" y="1558835"/>
            <a:ext cx="725714" cy="90179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899" y="3018971"/>
            <a:ext cx="3072349" cy="3208963"/>
          </a:xfrm>
          <a:prstGeom prst="rect">
            <a:avLst/>
          </a:prstGeom>
        </p:spPr>
      </p:pic>
    </p:spTree>
    <p:extLst>
      <p:ext uri="{BB962C8B-B14F-4D97-AF65-F5344CB8AC3E}">
        <p14:creationId xmlns:p14="http://schemas.microsoft.com/office/powerpoint/2010/main" val="2938611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2918" y="1311277"/>
            <a:ext cx="5798456" cy="5089525"/>
          </a:xfrm>
        </p:spPr>
        <p:txBody>
          <a:bodyPr>
            <a:noAutofit/>
          </a:bodyPr>
          <a:lstStyle/>
          <a:p>
            <a:pPr marL="0" indent="0">
              <a:spcBef>
                <a:spcPts val="0"/>
              </a:spcBef>
              <a:spcAft>
                <a:spcPts val="600"/>
              </a:spcAft>
              <a:buNone/>
            </a:pPr>
            <a:r>
              <a:rPr lang="en-US" sz="2400" b="1" dirty="0" smtClean="0">
                <a:solidFill>
                  <a:srgbClr val="FF0000"/>
                </a:solidFill>
              </a:rPr>
              <a:t>Don’t (Section 10 &amp; Rule 8) </a:t>
            </a:r>
            <a:endParaRPr lang="en-IN" sz="2400" dirty="0">
              <a:solidFill>
                <a:srgbClr val="FF0000"/>
              </a:solidFill>
            </a:endParaRPr>
          </a:p>
          <a:p>
            <a:pPr lvl="0">
              <a:spcBef>
                <a:spcPts val="0"/>
              </a:spcBef>
              <a:spcAft>
                <a:spcPts val="600"/>
              </a:spcAft>
              <a:buFont typeface="Wingdings" panose="05000000000000000000" pitchFamily="2" charset="2"/>
              <a:buChar char="Ø"/>
            </a:pPr>
            <a:r>
              <a:rPr lang="en-US" sz="2200" dirty="0"/>
              <a:t>No FIR is to be registered against a CCL </a:t>
            </a:r>
            <a:r>
              <a:rPr lang="en-US" sz="2200" dirty="0" smtClean="0"/>
              <a:t/>
            </a:r>
            <a:br>
              <a:rPr lang="en-US" sz="2200" dirty="0" smtClean="0"/>
            </a:br>
            <a:r>
              <a:rPr lang="en-US" sz="2200" dirty="0" smtClean="0"/>
              <a:t>except </a:t>
            </a:r>
            <a:r>
              <a:rPr lang="en-US" sz="2200" dirty="0"/>
              <a:t>in a Heinous offence or offence committed jointly with adult. </a:t>
            </a:r>
            <a:endParaRPr lang="en-IN" sz="2200" dirty="0"/>
          </a:p>
          <a:p>
            <a:pPr lvl="0">
              <a:spcBef>
                <a:spcPts val="0"/>
              </a:spcBef>
              <a:spcAft>
                <a:spcPts val="600"/>
              </a:spcAft>
              <a:buFont typeface="Wingdings" panose="05000000000000000000" pitchFamily="2" charset="2"/>
              <a:buChar char="Ø"/>
            </a:pPr>
            <a:r>
              <a:rPr lang="en-US" sz="2200" dirty="0"/>
              <a:t>Child should not to be kept in Police </a:t>
            </a:r>
            <a:r>
              <a:rPr lang="en-US" sz="2200" dirty="0" smtClean="0"/>
              <a:t/>
            </a:r>
            <a:br>
              <a:rPr lang="en-US" sz="2200" dirty="0" smtClean="0"/>
            </a:br>
            <a:r>
              <a:rPr lang="en-US" sz="2200" dirty="0" smtClean="0"/>
              <a:t>Station </a:t>
            </a:r>
            <a:r>
              <a:rPr lang="en-US" sz="2200" dirty="0"/>
              <a:t>or lock up or an adult jail. </a:t>
            </a:r>
            <a:endParaRPr lang="en-IN" sz="2200" dirty="0"/>
          </a:p>
          <a:p>
            <a:pPr lvl="0">
              <a:spcBef>
                <a:spcPts val="0"/>
              </a:spcBef>
              <a:spcAft>
                <a:spcPts val="600"/>
              </a:spcAft>
              <a:buFont typeface="Wingdings" panose="05000000000000000000" pitchFamily="2" charset="2"/>
              <a:buChar char="Ø"/>
            </a:pPr>
            <a:r>
              <a:rPr lang="en-US" sz="2200" dirty="0"/>
              <a:t>Child will not be hand cuffed/chained/fettered. </a:t>
            </a:r>
            <a:endParaRPr lang="en-IN" sz="2200" dirty="0"/>
          </a:p>
          <a:p>
            <a:pPr lvl="0">
              <a:spcBef>
                <a:spcPts val="0"/>
              </a:spcBef>
              <a:spcAft>
                <a:spcPts val="600"/>
              </a:spcAft>
              <a:buFont typeface="Wingdings" panose="05000000000000000000" pitchFamily="2" charset="2"/>
              <a:buChar char="Ø"/>
            </a:pPr>
            <a:r>
              <a:rPr lang="en-US" sz="2200" dirty="0"/>
              <a:t>Child shall not be asked to sign </a:t>
            </a:r>
            <a:r>
              <a:rPr lang="en-US" sz="2200" dirty="0" smtClean="0"/>
              <a:t>any </a:t>
            </a:r>
            <a:r>
              <a:rPr lang="en-US" sz="2200" dirty="0"/>
              <a:t>statement. </a:t>
            </a:r>
            <a:endParaRPr lang="en-IN" sz="2200" dirty="0"/>
          </a:p>
          <a:p>
            <a:pPr lvl="0">
              <a:spcBef>
                <a:spcPts val="0"/>
              </a:spcBef>
              <a:spcAft>
                <a:spcPts val="600"/>
              </a:spcAft>
              <a:buFont typeface="Wingdings" panose="05000000000000000000" pitchFamily="2" charset="2"/>
              <a:buChar char="Ø"/>
            </a:pPr>
            <a:r>
              <a:rPr lang="en-US" sz="2200" dirty="0"/>
              <a:t>Child shall not be compelled to </a:t>
            </a:r>
            <a:r>
              <a:rPr lang="en-US" sz="2200" dirty="0" smtClean="0"/>
              <a:t>accept</a:t>
            </a:r>
            <a:br>
              <a:rPr lang="en-US" sz="2200" dirty="0" smtClean="0"/>
            </a:br>
            <a:r>
              <a:rPr lang="en-US" sz="2200" dirty="0" smtClean="0"/>
              <a:t> </a:t>
            </a:r>
            <a:r>
              <a:rPr lang="en-US" sz="2200" dirty="0"/>
              <a:t>his guilt. </a:t>
            </a:r>
            <a:endParaRPr lang="en-IN" sz="2200" dirty="0"/>
          </a:p>
          <a:p>
            <a:pPr lvl="0">
              <a:spcBef>
                <a:spcPts val="0"/>
              </a:spcBef>
              <a:spcAft>
                <a:spcPts val="600"/>
              </a:spcAft>
              <a:buFont typeface="Wingdings" panose="05000000000000000000" pitchFamily="2" charset="2"/>
              <a:buChar char="Ø"/>
            </a:pPr>
            <a:r>
              <a:rPr lang="en-US" sz="2200" dirty="0"/>
              <a:t>No joint proceedings of child in conflict </a:t>
            </a:r>
            <a:r>
              <a:rPr lang="en-US" sz="2200" dirty="0" smtClean="0"/>
              <a:t/>
            </a:r>
            <a:br>
              <a:rPr lang="en-US" sz="2200" dirty="0" smtClean="0"/>
            </a:br>
            <a:r>
              <a:rPr lang="en-US" sz="2200" dirty="0" smtClean="0"/>
              <a:t>with </a:t>
            </a:r>
            <a:r>
              <a:rPr lang="en-US" sz="2200" dirty="0"/>
              <a:t>law along with a person who is not </a:t>
            </a:r>
            <a:r>
              <a:rPr lang="en-US" sz="2200" dirty="0" smtClean="0"/>
              <a:t/>
            </a:r>
            <a:br>
              <a:rPr lang="en-US" sz="2200" dirty="0" smtClean="0"/>
            </a:br>
            <a:r>
              <a:rPr lang="en-US" sz="2200" dirty="0" smtClean="0"/>
              <a:t>a </a:t>
            </a:r>
            <a:r>
              <a:rPr lang="en-US" sz="2200" dirty="0"/>
              <a:t>child (Section 23) </a:t>
            </a:r>
            <a:endParaRPr lang="en-IN" sz="2200" dirty="0"/>
          </a:p>
        </p:txBody>
      </p:sp>
      <p:sp>
        <p:nvSpPr>
          <p:cNvPr id="4" name="Rectangle 3"/>
          <p:cNvSpPr/>
          <p:nvPr/>
        </p:nvSpPr>
        <p:spPr>
          <a:xfrm>
            <a:off x="0" y="0"/>
            <a:ext cx="9144000" cy="841829"/>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
        <p:nvSpPr>
          <p:cNvPr id="5" name="Title 1"/>
          <p:cNvSpPr txBox="1">
            <a:spLocks/>
          </p:cNvSpPr>
          <p:nvPr/>
        </p:nvSpPr>
        <p:spPr>
          <a:xfrm>
            <a:off x="0" y="231663"/>
            <a:ext cx="9144000" cy="3785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Procedure at Police Station</a:t>
            </a:r>
            <a:endParaRPr lang="en-US" sz="4000" dirty="0">
              <a:solidFill>
                <a:schemeClr val="bg1"/>
              </a:solidFill>
              <a:latin typeface="+mn-l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9365"/>
          <a:stretch/>
        </p:blipFill>
        <p:spPr>
          <a:xfrm>
            <a:off x="253998" y="1470935"/>
            <a:ext cx="986976" cy="10111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646" y="3831773"/>
            <a:ext cx="1023298" cy="293914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397" y="1357268"/>
            <a:ext cx="2354315" cy="1253345"/>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28556"/>
          <a:stretch/>
        </p:blipFill>
        <p:spPr>
          <a:xfrm>
            <a:off x="6821714" y="2622482"/>
            <a:ext cx="1314808" cy="2168112"/>
          </a:xfrm>
          <a:prstGeom prst="rect">
            <a:avLst/>
          </a:prstGeom>
        </p:spPr>
      </p:pic>
    </p:spTree>
    <p:extLst>
      <p:ext uri="{BB962C8B-B14F-4D97-AF65-F5344CB8AC3E}">
        <p14:creationId xmlns:p14="http://schemas.microsoft.com/office/powerpoint/2010/main" val="387883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841829"/>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
        <p:nvSpPr>
          <p:cNvPr id="5" name="Title 1"/>
          <p:cNvSpPr txBox="1">
            <a:spLocks/>
          </p:cNvSpPr>
          <p:nvPr/>
        </p:nvSpPr>
        <p:spPr>
          <a:xfrm>
            <a:off x="0" y="231663"/>
            <a:ext cx="9144000" cy="3785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Procedure for Juvenile Justice </a:t>
            </a:r>
            <a:r>
              <a:rPr lang="en-US" sz="4000" b="1" dirty="0" smtClean="0">
                <a:solidFill>
                  <a:schemeClr val="bg1"/>
                </a:solidFill>
                <a:latin typeface="+mn-lt"/>
              </a:rPr>
              <a:t>Board</a:t>
            </a:r>
            <a:endParaRPr lang="en-US" sz="4000" dirty="0">
              <a:solidFill>
                <a:schemeClr val="bg1"/>
              </a:solidFill>
              <a:latin typeface="+mn-lt"/>
            </a:endParaRPr>
          </a:p>
        </p:txBody>
      </p:sp>
      <p:sp>
        <p:nvSpPr>
          <p:cNvPr id="2" name="Rounded Rectangle 1"/>
          <p:cNvSpPr/>
          <p:nvPr/>
        </p:nvSpPr>
        <p:spPr>
          <a:xfrm>
            <a:off x="293916" y="1204685"/>
            <a:ext cx="3452583" cy="1603829"/>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schemeClr val="bg1"/>
                </a:solidFill>
              </a:rPr>
              <a:t>Types of Trial </a:t>
            </a:r>
            <a:endParaRPr lang="en-US" sz="2000" dirty="0">
              <a:solidFill>
                <a:schemeClr val="bg1"/>
              </a:solidFill>
            </a:endParaRPr>
          </a:p>
          <a:p>
            <a:r>
              <a:rPr lang="en-US" sz="2000" b="1" dirty="0" smtClean="0">
                <a:solidFill>
                  <a:schemeClr val="bg1"/>
                </a:solidFill>
              </a:rPr>
              <a:t>(Sections 14 &amp; 15)</a:t>
            </a:r>
            <a:endParaRPr lang="en-US" sz="2000" dirty="0">
              <a:solidFill>
                <a:schemeClr val="bg1"/>
              </a:solidFill>
            </a:endParaRPr>
          </a:p>
        </p:txBody>
      </p:sp>
      <p:sp>
        <p:nvSpPr>
          <p:cNvPr id="8" name="Rounded Rectangle 7"/>
          <p:cNvSpPr/>
          <p:nvPr/>
        </p:nvSpPr>
        <p:spPr>
          <a:xfrm>
            <a:off x="3124200" y="1204686"/>
            <a:ext cx="5690957" cy="1603828"/>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14350" indent="-514350">
              <a:spcAft>
                <a:spcPts val="600"/>
              </a:spcAft>
              <a:buFont typeface="+mj-lt"/>
              <a:buAutoNum type="romanLcPeriod"/>
            </a:pPr>
            <a:r>
              <a:rPr lang="en-US" sz="2000" dirty="0" smtClean="0">
                <a:solidFill>
                  <a:schemeClr val="tx1"/>
                </a:solidFill>
              </a:rPr>
              <a:t>Petty </a:t>
            </a:r>
            <a:r>
              <a:rPr lang="en-US" sz="2000" dirty="0">
                <a:solidFill>
                  <a:schemeClr val="tx1"/>
                </a:solidFill>
              </a:rPr>
              <a:t>offence: Summary Trial </a:t>
            </a:r>
            <a:endParaRPr lang="en-US" sz="2000" dirty="0" smtClean="0">
              <a:solidFill>
                <a:schemeClr val="tx1"/>
              </a:solidFill>
            </a:endParaRPr>
          </a:p>
          <a:p>
            <a:pPr marL="514350" indent="-514350">
              <a:spcAft>
                <a:spcPts val="600"/>
              </a:spcAft>
              <a:buFont typeface="+mj-lt"/>
              <a:buAutoNum type="romanLcPeriod"/>
            </a:pPr>
            <a:r>
              <a:rPr lang="en-US" sz="2000" dirty="0" smtClean="0">
                <a:solidFill>
                  <a:schemeClr val="tx1"/>
                </a:solidFill>
              </a:rPr>
              <a:t>Serious </a:t>
            </a:r>
            <a:r>
              <a:rPr lang="en-US" sz="2000" dirty="0">
                <a:solidFill>
                  <a:schemeClr val="tx1"/>
                </a:solidFill>
              </a:rPr>
              <a:t>offence: Trial as in Summons Case. </a:t>
            </a:r>
            <a:endParaRPr lang="en-US" sz="2000" dirty="0" smtClean="0">
              <a:solidFill>
                <a:schemeClr val="tx1"/>
              </a:solidFill>
            </a:endParaRPr>
          </a:p>
          <a:p>
            <a:pPr marL="514350" indent="-514350">
              <a:spcAft>
                <a:spcPts val="600"/>
              </a:spcAft>
              <a:buFont typeface="+mj-lt"/>
              <a:buAutoNum type="romanLcPeriod"/>
            </a:pPr>
            <a:r>
              <a:rPr lang="en-US" sz="2000" dirty="0" smtClean="0">
                <a:solidFill>
                  <a:schemeClr val="tx1"/>
                </a:solidFill>
              </a:rPr>
              <a:t>Heinous </a:t>
            </a:r>
            <a:r>
              <a:rPr lang="en-US" sz="2000" dirty="0">
                <a:solidFill>
                  <a:schemeClr val="tx1"/>
                </a:solidFill>
              </a:rPr>
              <a:t>offence: Trial as in Summons Case. </a:t>
            </a:r>
          </a:p>
        </p:txBody>
      </p:sp>
      <p:sp>
        <p:nvSpPr>
          <p:cNvPr id="11" name="Rounded Rectangle 10"/>
          <p:cNvSpPr/>
          <p:nvPr/>
        </p:nvSpPr>
        <p:spPr>
          <a:xfrm>
            <a:off x="293916" y="2982685"/>
            <a:ext cx="3452583" cy="1603829"/>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bg1"/>
                </a:solidFill>
              </a:rPr>
              <a:t>JJB while passing </a:t>
            </a:r>
            <a:br>
              <a:rPr lang="en-US" sz="2000" b="1" dirty="0">
                <a:solidFill>
                  <a:schemeClr val="bg1"/>
                </a:solidFill>
              </a:rPr>
            </a:br>
            <a:r>
              <a:rPr lang="en-US" sz="2000" b="1" dirty="0">
                <a:solidFill>
                  <a:schemeClr val="bg1"/>
                </a:solidFill>
              </a:rPr>
              <a:t>the orders shall </a:t>
            </a:r>
          </a:p>
          <a:p>
            <a:r>
              <a:rPr lang="en-US" sz="2000" b="1" dirty="0">
                <a:solidFill>
                  <a:schemeClr val="bg1"/>
                </a:solidFill>
              </a:rPr>
              <a:t>(Section 18)</a:t>
            </a:r>
          </a:p>
        </p:txBody>
      </p:sp>
      <p:sp>
        <p:nvSpPr>
          <p:cNvPr id="12" name="Rounded Rectangle 11"/>
          <p:cNvSpPr/>
          <p:nvPr/>
        </p:nvSpPr>
        <p:spPr>
          <a:xfrm>
            <a:off x="3124200" y="2982686"/>
            <a:ext cx="5690957" cy="1603828"/>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14350" indent="-514350">
              <a:spcAft>
                <a:spcPts val="600"/>
              </a:spcAft>
              <a:buFont typeface="+mj-lt"/>
              <a:buAutoNum type="romanLcPeriod"/>
            </a:pPr>
            <a:r>
              <a:rPr lang="en-US" sz="2000" dirty="0" smtClean="0">
                <a:solidFill>
                  <a:schemeClr val="tx1"/>
                </a:solidFill>
              </a:rPr>
              <a:t>Obtain </a:t>
            </a:r>
            <a:r>
              <a:rPr lang="en-US" sz="2000" dirty="0">
                <a:solidFill>
                  <a:schemeClr val="tx1"/>
                </a:solidFill>
              </a:rPr>
              <a:t>social investigation report (SIR) from Probation officer or CWO. </a:t>
            </a:r>
          </a:p>
          <a:p>
            <a:pPr marL="514350" indent="-514350">
              <a:spcAft>
                <a:spcPts val="600"/>
              </a:spcAft>
              <a:buFont typeface="+mj-lt"/>
              <a:buAutoNum type="romanLcPeriod"/>
            </a:pPr>
            <a:r>
              <a:rPr lang="en-US" sz="2000" dirty="0" smtClean="0">
                <a:solidFill>
                  <a:schemeClr val="tx1"/>
                </a:solidFill>
              </a:rPr>
              <a:t>Include </a:t>
            </a:r>
            <a:r>
              <a:rPr lang="en-US" sz="2000" dirty="0">
                <a:solidFill>
                  <a:schemeClr val="tx1"/>
                </a:solidFill>
              </a:rPr>
              <a:t>an individual care plan prepared by Probation Officer or CWO. </a:t>
            </a:r>
          </a:p>
        </p:txBody>
      </p:sp>
    </p:spTree>
    <p:extLst>
      <p:ext uri="{BB962C8B-B14F-4D97-AF65-F5344CB8AC3E}">
        <p14:creationId xmlns:p14="http://schemas.microsoft.com/office/powerpoint/2010/main" val="3935166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841829"/>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
        <p:nvSpPr>
          <p:cNvPr id="5" name="Title 1"/>
          <p:cNvSpPr txBox="1">
            <a:spLocks/>
          </p:cNvSpPr>
          <p:nvPr/>
        </p:nvSpPr>
        <p:spPr>
          <a:xfrm>
            <a:off x="0" y="231663"/>
            <a:ext cx="9144000" cy="3785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Procedure for Juvenile Justice </a:t>
            </a:r>
            <a:r>
              <a:rPr lang="en-US" sz="4000" b="1" dirty="0" smtClean="0">
                <a:solidFill>
                  <a:schemeClr val="bg1"/>
                </a:solidFill>
                <a:latin typeface="+mn-lt"/>
              </a:rPr>
              <a:t>Board</a:t>
            </a:r>
            <a:endParaRPr lang="en-US" sz="4000" dirty="0">
              <a:solidFill>
                <a:schemeClr val="bg1"/>
              </a:solidFill>
              <a:latin typeface="+mn-lt"/>
            </a:endParaRPr>
          </a:p>
        </p:txBody>
      </p:sp>
      <p:sp>
        <p:nvSpPr>
          <p:cNvPr id="2" name="Rounded Rectangle 1"/>
          <p:cNvSpPr/>
          <p:nvPr/>
        </p:nvSpPr>
        <p:spPr>
          <a:xfrm>
            <a:off x="293916" y="1204684"/>
            <a:ext cx="3452583" cy="1603829"/>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bg1"/>
                </a:solidFill>
              </a:rPr>
              <a:t>Types of orders by JJB (Section 18)</a:t>
            </a:r>
          </a:p>
        </p:txBody>
      </p:sp>
      <p:sp>
        <p:nvSpPr>
          <p:cNvPr id="4" name="Rectangle 3"/>
          <p:cNvSpPr/>
          <p:nvPr/>
        </p:nvSpPr>
        <p:spPr>
          <a:xfrm>
            <a:off x="3135086" y="1204684"/>
            <a:ext cx="5617028" cy="5312230"/>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514350" indent="-514350">
              <a:spcAft>
                <a:spcPts val="600"/>
              </a:spcAft>
              <a:buFont typeface="+mj-lt"/>
              <a:buAutoNum type="romanLcPeriod"/>
            </a:pPr>
            <a:r>
              <a:rPr lang="en-US" sz="1900" dirty="0" smtClean="0">
                <a:solidFill>
                  <a:schemeClr val="tx1"/>
                </a:solidFill>
              </a:rPr>
              <a:t>to </a:t>
            </a:r>
            <a:r>
              <a:rPr lang="en-US" sz="1900" dirty="0">
                <a:solidFill>
                  <a:schemeClr val="tx1"/>
                </a:solidFill>
              </a:rPr>
              <a:t>go home after advice or admonition; </a:t>
            </a:r>
          </a:p>
          <a:p>
            <a:pPr marL="514350" indent="-514350">
              <a:spcAft>
                <a:spcPts val="600"/>
              </a:spcAft>
              <a:buFont typeface="+mj-lt"/>
              <a:buAutoNum type="romanLcPeriod"/>
            </a:pPr>
            <a:r>
              <a:rPr lang="en-US" sz="1900" dirty="0" smtClean="0">
                <a:solidFill>
                  <a:schemeClr val="tx1"/>
                </a:solidFill>
              </a:rPr>
              <a:t>participate </a:t>
            </a:r>
            <a:r>
              <a:rPr lang="en-US" sz="1900" dirty="0">
                <a:solidFill>
                  <a:schemeClr val="tx1"/>
                </a:solidFill>
              </a:rPr>
              <a:t>in group counselling or similar activities; </a:t>
            </a:r>
          </a:p>
          <a:p>
            <a:pPr marL="514350" indent="-514350">
              <a:spcAft>
                <a:spcPts val="600"/>
              </a:spcAft>
              <a:buFont typeface="+mj-lt"/>
              <a:buAutoNum type="romanLcPeriod"/>
            </a:pPr>
            <a:r>
              <a:rPr lang="en-US" sz="1900" dirty="0" smtClean="0">
                <a:solidFill>
                  <a:schemeClr val="tx1"/>
                </a:solidFill>
              </a:rPr>
              <a:t>perform </a:t>
            </a:r>
            <a:r>
              <a:rPr lang="en-US" sz="1900" dirty="0">
                <a:solidFill>
                  <a:schemeClr val="tx1"/>
                </a:solidFill>
              </a:rPr>
              <a:t>community service; </a:t>
            </a:r>
          </a:p>
          <a:p>
            <a:pPr marL="514350" indent="-514350">
              <a:spcAft>
                <a:spcPts val="600"/>
              </a:spcAft>
              <a:buFont typeface="+mj-lt"/>
              <a:buAutoNum type="romanLcPeriod"/>
            </a:pPr>
            <a:r>
              <a:rPr lang="en-US" sz="1900" dirty="0" smtClean="0">
                <a:solidFill>
                  <a:schemeClr val="tx1"/>
                </a:solidFill>
              </a:rPr>
              <a:t>child </a:t>
            </a:r>
            <a:r>
              <a:rPr lang="en-US" sz="1900" dirty="0">
                <a:solidFill>
                  <a:schemeClr val="tx1"/>
                </a:solidFill>
              </a:rPr>
              <a:t>or parents or the guardian to pay a fine; </a:t>
            </a:r>
          </a:p>
          <a:p>
            <a:pPr marL="514350" indent="-514350">
              <a:spcAft>
                <a:spcPts val="600"/>
              </a:spcAft>
              <a:buFont typeface="+mj-lt"/>
              <a:buAutoNum type="romanLcPeriod"/>
            </a:pPr>
            <a:r>
              <a:rPr lang="en-US" sz="1900" dirty="0" smtClean="0">
                <a:solidFill>
                  <a:schemeClr val="tx1"/>
                </a:solidFill>
              </a:rPr>
              <a:t>be </a:t>
            </a:r>
            <a:r>
              <a:rPr lang="en-US" sz="1900" dirty="0">
                <a:solidFill>
                  <a:schemeClr val="tx1"/>
                </a:solidFill>
              </a:rPr>
              <a:t>released on probation of good conduct and placed under the care of </a:t>
            </a:r>
            <a:r>
              <a:rPr lang="en-US" sz="1900" dirty="0" smtClean="0">
                <a:solidFill>
                  <a:schemeClr val="tx1"/>
                </a:solidFill>
              </a:rPr>
              <a:t>parent/ </a:t>
            </a:r>
            <a:r>
              <a:rPr lang="en-US" sz="1900" dirty="0">
                <a:solidFill>
                  <a:schemeClr val="tx1"/>
                </a:solidFill>
              </a:rPr>
              <a:t>guardian /</a:t>
            </a:r>
            <a:r>
              <a:rPr lang="en-US" sz="1900" dirty="0" smtClean="0">
                <a:solidFill>
                  <a:schemeClr val="tx1"/>
                </a:solidFill>
              </a:rPr>
              <a:t> </a:t>
            </a:r>
            <a:r>
              <a:rPr lang="en-US" sz="1900" dirty="0">
                <a:solidFill>
                  <a:schemeClr val="tx1"/>
                </a:solidFill>
              </a:rPr>
              <a:t>Fit </a:t>
            </a:r>
            <a:r>
              <a:rPr lang="en-US" sz="1900" dirty="0" smtClean="0">
                <a:solidFill>
                  <a:schemeClr val="tx1"/>
                </a:solidFill>
              </a:rPr>
              <a:t>Person/ </a:t>
            </a:r>
            <a:r>
              <a:rPr lang="en-US" sz="1900" dirty="0">
                <a:solidFill>
                  <a:schemeClr val="tx1"/>
                </a:solidFill>
              </a:rPr>
              <a:t>Fit </a:t>
            </a:r>
            <a:r>
              <a:rPr lang="en-US" sz="1900" dirty="0" smtClean="0">
                <a:solidFill>
                  <a:schemeClr val="tx1"/>
                </a:solidFill>
              </a:rPr>
              <a:t>Facility/ </a:t>
            </a:r>
            <a:r>
              <a:rPr lang="en-US" sz="1900" dirty="0">
                <a:solidFill>
                  <a:schemeClr val="tx1"/>
                </a:solidFill>
              </a:rPr>
              <a:t>Fit Person executing a bond with or without surety for the good behaviour and child’s well-being for any period not exceeding 3 years; </a:t>
            </a:r>
          </a:p>
          <a:p>
            <a:pPr marL="514350" indent="-514350">
              <a:spcAft>
                <a:spcPts val="600"/>
              </a:spcAft>
              <a:buFont typeface="+mj-lt"/>
              <a:buAutoNum type="romanLcPeriod"/>
            </a:pPr>
            <a:r>
              <a:rPr lang="en-US" sz="1900" dirty="0" smtClean="0">
                <a:solidFill>
                  <a:schemeClr val="tx1"/>
                </a:solidFill>
              </a:rPr>
              <a:t>be </a:t>
            </a:r>
            <a:r>
              <a:rPr lang="en-US" sz="1900" dirty="0">
                <a:solidFill>
                  <a:schemeClr val="tx1"/>
                </a:solidFill>
              </a:rPr>
              <a:t>released on probation of good conduct and placed under the care and supervision of any Fit Facility for ensuring the good behaviour and child’s well-being for any period not exceeding 3 years</a:t>
            </a:r>
            <a:r>
              <a:rPr lang="en-US" sz="1900" dirty="0" smtClean="0">
                <a:solidFill>
                  <a:schemeClr val="tx1"/>
                </a:solidFill>
              </a:rPr>
              <a:t>;</a:t>
            </a:r>
            <a:endParaRPr lang="en-US" sz="1900" dirty="0">
              <a:solidFill>
                <a:schemeClr val="tx1"/>
              </a:solidFill>
            </a:endParaRPr>
          </a:p>
        </p:txBody>
      </p:sp>
    </p:spTree>
    <p:extLst>
      <p:ext uri="{BB962C8B-B14F-4D97-AF65-F5344CB8AC3E}">
        <p14:creationId xmlns:p14="http://schemas.microsoft.com/office/powerpoint/2010/main" val="769562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solidFill>
        <a:ln>
          <a:noFill/>
        </a:ln>
        <a:effectLst/>
      </a:spPr>
      <a:bodyPr rtlCol="0" anchor="ctr"/>
      <a:lstStyle>
        <a:defPPr marL="514350" indent="-514350">
          <a:spcAft>
            <a:spcPts val="600"/>
          </a:spcAft>
          <a:buFont typeface="+mj-lt"/>
          <a:buAutoNum type="romanLcPeriod"/>
          <a:defRPr sz="20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TotalTime>
  <Words>950</Words>
  <Application>Microsoft Office PowerPoint</Application>
  <PresentationFormat>On-screen Show (4:3)</PresentationFormat>
  <Paragraphs>81</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Juvenile Justice Board</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Quantum Clinical Trials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Juvenile Justice Board</dc:title>
  <dc:creator>Amar Nidhi</dc:creator>
  <cp:lastModifiedBy>admin</cp:lastModifiedBy>
  <cp:revision>218</cp:revision>
  <dcterms:created xsi:type="dcterms:W3CDTF">2018-03-12T16:43:59Z</dcterms:created>
  <dcterms:modified xsi:type="dcterms:W3CDTF">2019-09-17T05:40:03Z</dcterms:modified>
</cp:coreProperties>
</file>