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6" r:id="rId2"/>
    <p:sldId id="287" r:id="rId3"/>
    <p:sldId id="304"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3" r:id="rId19"/>
  </p:sldIdLst>
  <p:sldSz cx="9144000" cy="6858000" type="screen4x3"/>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0E"/>
    <a:srgbClr val="E0ECBC"/>
    <a:srgbClr val="00833E"/>
    <a:srgbClr val="FFDE81"/>
    <a:srgbClr val="77777A"/>
    <a:srgbClr val="960374"/>
    <a:srgbClr val="961E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5" autoAdjust="0"/>
    <p:restoredTop sz="89228" autoAdjust="0"/>
  </p:normalViewPr>
  <p:slideViewPr>
    <p:cSldViewPr snapToGrid="0" snapToObjects="1">
      <p:cViewPr varScale="1">
        <p:scale>
          <a:sx n="66" d="100"/>
          <a:sy n="66" d="100"/>
        </p:scale>
        <p:origin x="1692"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81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8AB635F7-D455-4533-A72B-3628C6A5EF83}" type="datetimeFigureOut">
              <a:rPr lang="en-US" smtClean="0"/>
              <a:t>9/17/2019</a:t>
            </a:fld>
            <a:endParaRPr lang="en-US"/>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4A1AE663-259C-425D-A56D-6CDFB44A6059}" type="slidenum">
              <a:rPr lang="en-US" smtClean="0"/>
              <a:t>‹#›</a:t>
            </a:fld>
            <a:endParaRPr lang="en-US"/>
          </a:p>
        </p:txBody>
      </p:sp>
    </p:spTree>
    <p:extLst>
      <p:ext uri="{BB962C8B-B14F-4D97-AF65-F5344CB8AC3E}">
        <p14:creationId xmlns:p14="http://schemas.microsoft.com/office/powerpoint/2010/main" val="21540008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C93FFFDE-2220-4854-AA6A-AC9B1364DC60}" type="datetimeFigureOut">
              <a:rPr lang="en-US" smtClean="0"/>
              <a:t>9/17/2019</a:t>
            </a:fld>
            <a:endParaRPr lang="en-US"/>
          </a:p>
        </p:txBody>
      </p:sp>
      <p:sp>
        <p:nvSpPr>
          <p:cNvPr id="4" name="Slide Image Placeholder 3"/>
          <p:cNvSpPr>
            <a:spLocks noGrp="1" noRot="1" noChangeAspect="1"/>
          </p:cNvSpPr>
          <p:nvPr>
            <p:ph type="sldImg" idx="2"/>
          </p:nvPr>
        </p:nvSpPr>
        <p:spPr>
          <a:xfrm>
            <a:off x="1169988" y="1243013"/>
            <a:ext cx="447198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5A81311C-B3C3-4230-B508-F7251C42BD9B}" type="slidenum">
              <a:rPr lang="en-US" smtClean="0"/>
              <a:t>‹#›</a:t>
            </a:fld>
            <a:endParaRPr lang="en-US"/>
          </a:p>
        </p:txBody>
      </p:sp>
    </p:spTree>
    <p:extLst>
      <p:ext uri="{BB962C8B-B14F-4D97-AF65-F5344CB8AC3E}">
        <p14:creationId xmlns:p14="http://schemas.microsoft.com/office/powerpoint/2010/main" val="294888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81311C-B3C3-4230-B508-F7251C42BD9B}" type="slidenum">
              <a:rPr lang="en-US" smtClean="0"/>
              <a:t>5</a:t>
            </a:fld>
            <a:endParaRPr lang="en-US"/>
          </a:p>
        </p:txBody>
      </p:sp>
    </p:spTree>
    <p:extLst>
      <p:ext uri="{BB962C8B-B14F-4D97-AF65-F5344CB8AC3E}">
        <p14:creationId xmlns:p14="http://schemas.microsoft.com/office/powerpoint/2010/main" val="2347209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15</a:t>
            </a:fld>
            <a:endParaRPr lang="en-US"/>
          </a:p>
        </p:txBody>
      </p:sp>
    </p:spTree>
    <p:extLst>
      <p:ext uri="{BB962C8B-B14F-4D97-AF65-F5344CB8AC3E}">
        <p14:creationId xmlns:p14="http://schemas.microsoft.com/office/powerpoint/2010/main" val="315999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16</a:t>
            </a:fld>
            <a:endParaRPr lang="en-US"/>
          </a:p>
        </p:txBody>
      </p:sp>
    </p:spTree>
    <p:extLst>
      <p:ext uri="{BB962C8B-B14F-4D97-AF65-F5344CB8AC3E}">
        <p14:creationId xmlns:p14="http://schemas.microsoft.com/office/powerpoint/2010/main" val="18649399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17</a:t>
            </a:fld>
            <a:endParaRPr lang="en-US"/>
          </a:p>
        </p:txBody>
      </p:sp>
    </p:spTree>
    <p:extLst>
      <p:ext uri="{BB962C8B-B14F-4D97-AF65-F5344CB8AC3E}">
        <p14:creationId xmlns:p14="http://schemas.microsoft.com/office/powerpoint/2010/main" val="109403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18</a:t>
            </a:fld>
            <a:endParaRPr lang="en-US"/>
          </a:p>
        </p:txBody>
      </p:sp>
    </p:spTree>
    <p:extLst>
      <p:ext uri="{BB962C8B-B14F-4D97-AF65-F5344CB8AC3E}">
        <p14:creationId xmlns:p14="http://schemas.microsoft.com/office/powerpoint/2010/main" val="2230353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A81311C-B3C3-4230-B508-F7251C42BD9B}" type="slidenum">
              <a:rPr lang="en-US" smtClean="0"/>
              <a:t>6</a:t>
            </a:fld>
            <a:endParaRPr lang="en-US"/>
          </a:p>
        </p:txBody>
      </p:sp>
    </p:spTree>
    <p:extLst>
      <p:ext uri="{BB962C8B-B14F-4D97-AF65-F5344CB8AC3E}">
        <p14:creationId xmlns:p14="http://schemas.microsoft.com/office/powerpoint/2010/main" val="194334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8</a:t>
            </a:fld>
            <a:endParaRPr lang="en-US"/>
          </a:p>
        </p:txBody>
      </p:sp>
    </p:spTree>
    <p:extLst>
      <p:ext uri="{BB962C8B-B14F-4D97-AF65-F5344CB8AC3E}">
        <p14:creationId xmlns:p14="http://schemas.microsoft.com/office/powerpoint/2010/main" val="2575065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9</a:t>
            </a:fld>
            <a:endParaRPr lang="en-US"/>
          </a:p>
        </p:txBody>
      </p:sp>
    </p:spTree>
    <p:extLst>
      <p:ext uri="{BB962C8B-B14F-4D97-AF65-F5344CB8AC3E}">
        <p14:creationId xmlns:p14="http://schemas.microsoft.com/office/powerpoint/2010/main" val="120195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10</a:t>
            </a:fld>
            <a:endParaRPr lang="en-US"/>
          </a:p>
        </p:txBody>
      </p:sp>
    </p:spTree>
    <p:extLst>
      <p:ext uri="{BB962C8B-B14F-4D97-AF65-F5344CB8AC3E}">
        <p14:creationId xmlns:p14="http://schemas.microsoft.com/office/powerpoint/2010/main" val="50289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11</a:t>
            </a:fld>
            <a:endParaRPr lang="en-US"/>
          </a:p>
        </p:txBody>
      </p:sp>
    </p:spTree>
    <p:extLst>
      <p:ext uri="{BB962C8B-B14F-4D97-AF65-F5344CB8AC3E}">
        <p14:creationId xmlns:p14="http://schemas.microsoft.com/office/powerpoint/2010/main" val="172635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12</a:t>
            </a:fld>
            <a:endParaRPr lang="en-US"/>
          </a:p>
        </p:txBody>
      </p:sp>
    </p:spTree>
    <p:extLst>
      <p:ext uri="{BB962C8B-B14F-4D97-AF65-F5344CB8AC3E}">
        <p14:creationId xmlns:p14="http://schemas.microsoft.com/office/powerpoint/2010/main" val="415012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13</a:t>
            </a:fld>
            <a:endParaRPr lang="en-US"/>
          </a:p>
        </p:txBody>
      </p:sp>
    </p:spTree>
    <p:extLst>
      <p:ext uri="{BB962C8B-B14F-4D97-AF65-F5344CB8AC3E}">
        <p14:creationId xmlns:p14="http://schemas.microsoft.com/office/powerpoint/2010/main" val="380641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81311C-B3C3-4230-B508-F7251C42BD9B}" type="slidenum">
              <a:rPr lang="en-US" smtClean="0"/>
              <a:t>14</a:t>
            </a:fld>
            <a:endParaRPr lang="en-US"/>
          </a:p>
        </p:txBody>
      </p:sp>
    </p:spTree>
    <p:extLst>
      <p:ext uri="{BB962C8B-B14F-4D97-AF65-F5344CB8AC3E}">
        <p14:creationId xmlns:p14="http://schemas.microsoft.com/office/powerpoint/2010/main" val="268515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56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1586754"/>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16700830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0"/>
            <a:ext cx="9144000" cy="1168400"/>
          </a:xfrm>
          <a:prstGeom prst="rect">
            <a:avLst/>
          </a:prstGeom>
          <a:solidFill>
            <a:srgbClr val="FFC20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a:p>
        </p:txBody>
      </p:sp>
    </p:spTree>
    <p:extLst>
      <p:ext uri="{BB962C8B-B14F-4D97-AF65-F5344CB8AC3E}">
        <p14:creationId xmlns:p14="http://schemas.microsoft.com/office/powerpoint/2010/main" val="885442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BF67F-D136-4E46-8350-3BF0FA7AC1A4}" type="datetimeFigureOut">
              <a:rPr lang="en-US" smtClean="0"/>
              <a:t>9/17/2019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C46CC-F843-8B45-A1E6-4377C5D4332D}" type="slidenum">
              <a:rPr lang="en-US" smtClean="0"/>
              <a:t>‹#›</a:t>
            </a:fld>
            <a:endParaRPr lang="en-US"/>
          </a:p>
        </p:txBody>
      </p:sp>
    </p:spTree>
    <p:extLst>
      <p:ext uri="{BB962C8B-B14F-4D97-AF65-F5344CB8AC3E}">
        <p14:creationId xmlns:p14="http://schemas.microsoft.com/office/powerpoint/2010/main" val="3970380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7999"/>
          </a:xfrm>
          <a:prstGeom prst="rect">
            <a:avLst/>
          </a:prstGeom>
          <a:solidFill>
            <a:srgbClr val="FFC20E"/>
          </a:solidFill>
          <a:ln>
            <a:solidFill>
              <a:srgbClr val="961E7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Shruti" panose="020B0502040204020203" pitchFamily="34" charset="0"/>
              <a:cs typeface="Shruti" panose="020B0502040204020203" pitchFamily="34" charset="0"/>
            </a:endParaRPr>
          </a:p>
        </p:txBody>
      </p:sp>
      <p:sp>
        <p:nvSpPr>
          <p:cNvPr id="2" name="Title 1"/>
          <p:cNvSpPr>
            <a:spLocks noGrp="1"/>
          </p:cNvSpPr>
          <p:nvPr>
            <p:ph type="ctrTitle" idx="4294967295"/>
          </p:nvPr>
        </p:nvSpPr>
        <p:spPr>
          <a:xfrm>
            <a:off x="-101600" y="576613"/>
            <a:ext cx="9245600" cy="1470025"/>
          </a:xfrm>
        </p:spPr>
        <p:txBody>
          <a:bodyPr>
            <a:normAutofit/>
          </a:bodyPr>
          <a:lstStyle/>
          <a:p>
            <a:r>
              <a:rPr lang="en-US" sz="4800" b="1" dirty="0"/>
              <a:t>Special Juvenile </a:t>
            </a:r>
            <a:r>
              <a:rPr lang="en-US" sz="4800" b="1" dirty="0" smtClean="0"/>
              <a:t>Police Unit (SJPU)</a:t>
            </a:r>
            <a:endParaRPr lang="en-US" sz="4800" b="1" dirty="0">
              <a:solidFill>
                <a:schemeClr val="bg1"/>
              </a:solidFill>
              <a:latin typeface="B Bharati GopikaTwo"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935" y="2186953"/>
            <a:ext cx="5638358" cy="3679372"/>
          </a:xfrm>
          <a:prstGeom prst="rect">
            <a:avLst/>
          </a:prstGeom>
        </p:spPr>
      </p:pic>
      <p:sp>
        <p:nvSpPr>
          <p:cNvPr id="7" name="TextBox 6"/>
          <p:cNvSpPr txBox="1"/>
          <p:nvPr/>
        </p:nvSpPr>
        <p:spPr>
          <a:xfrm flipH="1">
            <a:off x="6836484" y="2433918"/>
            <a:ext cx="2092363" cy="369332"/>
          </a:xfrm>
          <a:prstGeom prst="rect">
            <a:avLst/>
          </a:prstGeom>
          <a:noFill/>
        </p:spPr>
        <p:txBody>
          <a:bodyPr wrap="square" rtlCol="0">
            <a:spAutoFit/>
          </a:bodyPr>
          <a:lstStyle/>
          <a:p>
            <a:endParaRPr lang="en-GB" dirty="0">
              <a:latin typeface="Shruti" panose="020B0502040204020203" pitchFamily="34" charset="0"/>
              <a:cs typeface="Shruti" panose="020B0502040204020203" pitchFamily="34" charset="0"/>
            </a:endParaRPr>
          </a:p>
        </p:txBody>
      </p:sp>
      <p:grpSp>
        <p:nvGrpSpPr>
          <p:cNvPr id="8" name="Group 7"/>
          <p:cNvGrpSpPr/>
          <p:nvPr/>
        </p:nvGrpSpPr>
        <p:grpSpPr>
          <a:xfrm>
            <a:off x="0" y="6113290"/>
            <a:ext cx="9144000" cy="744710"/>
            <a:chOff x="0" y="6113290"/>
            <a:chExt cx="9144000" cy="744710"/>
          </a:xfrm>
        </p:grpSpPr>
        <p:sp>
          <p:nvSpPr>
            <p:cNvPr id="5" name="Rectangle 4"/>
            <p:cNvSpPr/>
            <p:nvPr/>
          </p:nvSpPr>
          <p:spPr>
            <a:xfrm>
              <a:off x="0" y="6113290"/>
              <a:ext cx="9144000" cy="74471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rotWithShape="1">
            <a:blip r:embed="rId3"/>
            <a:srcRect l="53163" t="81289" r="19843" b="9012"/>
            <a:stretch/>
          </p:blipFill>
          <p:spPr>
            <a:xfrm>
              <a:off x="3120571" y="6221925"/>
              <a:ext cx="3135086" cy="636075"/>
            </a:xfrm>
            <a:prstGeom prst="rect">
              <a:avLst/>
            </a:prstGeom>
          </p:spPr>
        </p:pic>
      </p:grpSp>
    </p:spTree>
    <p:extLst>
      <p:ext uri="{BB962C8B-B14F-4D97-AF65-F5344CB8AC3E}">
        <p14:creationId xmlns:p14="http://schemas.microsoft.com/office/powerpoint/2010/main" val="275945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2061028"/>
            <a:ext cx="7478486" cy="3547292"/>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4" name="TextBox 3"/>
          <p:cNvSpPr txBox="1"/>
          <p:nvPr/>
        </p:nvSpPr>
        <p:spPr>
          <a:xfrm>
            <a:off x="954312" y="2584249"/>
            <a:ext cx="7293428" cy="2769989"/>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US" sz="2200" dirty="0"/>
              <a:t>Is there any specific law in India for children like </a:t>
            </a:r>
            <a:r>
              <a:rPr lang="en-US" sz="2200" dirty="0" err="1"/>
              <a:t>Manjari</a:t>
            </a:r>
            <a:r>
              <a:rPr lang="en-US" sz="2200" dirty="0"/>
              <a:t>? </a:t>
            </a:r>
            <a:endParaRPr lang="en-GB" sz="2200" dirty="0"/>
          </a:p>
          <a:p>
            <a:pPr marL="342900" lvl="0" indent="-342900">
              <a:spcAft>
                <a:spcPts val="600"/>
              </a:spcAft>
              <a:buFont typeface="Arial" panose="020B0604020202020204" pitchFamily="34" charset="0"/>
              <a:buChar char="•"/>
            </a:pPr>
            <a:r>
              <a:rPr lang="en-US" sz="2200" dirty="0"/>
              <a:t>How does this law treat a child like </a:t>
            </a:r>
            <a:r>
              <a:rPr lang="en-US" sz="2200" dirty="0" err="1"/>
              <a:t>Manjari</a:t>
            </a:r>
            <a:r>
              <a:rPr lang="en-US" sz="2200" dirty="0"/>
              <a:t>? </a:t>
            </a:r>
            <a:endParaRPr lang="en-GB" sz="2200" dirty="0"/>
          </a:p>
          <a:p>
            <a:pPr marL="342900" lvl="0" indent="-342900">
              <a:spcAft>
                <a:spcPts val="600"/>
              </a:spcAft>
              <a:buFont typeface="Arial" panose="020B0604020202020204" pitchFamily="34" charset="0"/>
              <a:buChar char="•"/>
            </a:pPr>
            <a:r>
              <a:rPr lang="en-US" sz="2200" dirty="0"/>
              <a:t>Is </a:t>
            </a:r>
            <a:r>
              <a:rPr lang="en-US" sz="2200" dirty="0" err="1"/>
              <a:t>Manjari</a:t>
            </a:r>
            <a:r>
              <a:rPr lang="en-US" sz="2200" dirty="0"/>
              <a:t> a child offender/child? </a:t>
            </a:r>
            <a:endParaRPr lang="en-GB" sz="2200" dirty="0"/>
          </a:p>
          <a:p>
            <a:pPr marL="342900" lvl="0" indent="-342900">
              <a:spcAft>
                <a:spcPts val="600"/>
              </a:spcAft>
              <a:buFont typeface="Arial" panose="020B0604020202020204" pitchFamily="34" charset="0"/>
              <a:buChar char="•"/>
            </a:pPr>
            <a:r>
              <a:rPr lang="en-US" sz="2200" dirty="0"/>
              <a:t>Which are the two categories of children that the Juvenile Justice law deals with?</a:t>
            </a:r>
            <a:endParaRPr lang="en-GB" sz="2200" dirty="0"/>
          </a:p>
          <a:p>
            <a:pPr marL="342900" lvl="0" indent="-342900">
              <a:spcAft>
                <a:spcPts val="600"/>
              </a:spcAft>
              <a:buFont typeface="Arial" panose="020B0604020202020204" pitchFamily="34" charset="0"/>
              <a:buChar char="•"/>
            </a:pPr>
            <a:r>
              <a:rPr lang="en-US" sz="2200" dirty="0"/>
              <a:t>Who is the responsible authority in this case, what is its role and where is it located?</a:t>
            </a:r>
            <a:endParaRPr lang="en-GB" sz="2200" dirty="0"/>
          </a:p>
        </p:txBody>
      </p:sp>
      <p:sp>
        <p:nvSpPr>
          <p:cNvPr id="2" name="Rounded Rectangle 1"/>
          <p:cNvSpPr/>
          <p:nvPr/>
        </p:nvSpPr>
        <p:spPr>
          <a:xfrm>
            <a:off x="1264921" y="1683658"/>
            <a:ext cx="6461760" cy="71190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725715" y="1770745"/>
            <a:ext cx="7590971" cy="523220"/>
          </a:xfrm>
          <a:prstGeom prst="rect">
            <a:avLst/>
          </a:prstGeom>
          <a:noFill/>
        </p:spPr>
        <p:txBody>
          <a:bodyPr wrap="square" rtlCol="0">
            <a:spAutoFit/>
          </a:bodyPr>
          <a:lstStyle/>
          <a:p>
            <a:pPr algn="ctr"/>
            <a:r>
              <a:rPr lang="en-US" sz="2800" b="1" dirty="0">
                <a:solidFill>
                  <a:schemeClr val="bg1"/>
                </a:solidFill>
              </a:rPr>
              <a:t>Questions to guide the Group Discussion</a:t>
            </a:r>
            <a:endParaRPr lang="en-US" sz="2800" b="1" dirty="0">
              <a:solidFill>
                <a:schemeClr val="bg1"/>
              </a:solidFill>
              <a:latin typeface="B Bharati GopikaTwo" pitchFamily="2" charset="0"/>
            </a:endParaRPr>
          </a:p>
        </p:txBody>
      </p:sp>
    </p:spTree>
    <p:extLst>
      <p:ext uri="{BB962C8B-B14F-4D97-AF65-F5344CB8AC3E}">
        <p14:creationId xmlns:p14="http://schemas.microsoft.com/office/powerpoint/2010/main" val="2138918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5715" y="2061029"/>
            <a:ext cx="7590971" cy="3131342"/>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4" name="TextBox 3"/>
          <p:cNvSpPr txBox="1"/>
          <p:nvPr/>
        </p:nvSpPr>
        <p:spPr>
          <a:xfrm>
            <a:off x="1143000" y="2841870"/>
            <a:ext cx="6827520" cy="1785104"/>
          </a:xfrm>
          <a:prstGeom prst="rect">
            <a:avLst/>
          </a:prstGeom>
          <a:noFill/>
        </p:spPr>
        <p:txBody>
          <a:bodyPr wrap="square" rtlCol="0">
            <a:spAutoFit/>
          </a:bodyPr>
          <a:lstStyle/>
          <a:p>
            <a:r>
              <a:rPr lang="en-US" sz="2200" dirty="0"/>
              <a:t>Rani (age 14 years), </a:t>
            </a:r>
            <a:r>
              <a:rPr lang="en-US" sz="2200" dirty="0" err="1"/>
              <a:t>Sunita</a:t>
            </a:r>
            <a:r>
              <a:rPr lang="en-US" sz="2200" dirty="0"/>
              <a:t> (16 years), </a:t>
            </a:r>
            <a:r>
              <a:rPr lang="en-US" sz="2200" dirty="0" err="1"/>
              <a:t>Sundari</a:t>
            </a:r>
            <a:r>
              <a:rPr lang="en-US" sz="2200" dirty="0"/>
              <a:t> (30 years) her two kids (2 years and 8 years), </a:t>
            </a:r>
            <a:r>
              <a:rPr lang="en-US" sz="2200" dirty="0" err="1"/>
              <a:t>Meena</a:t>
            </a:r>
            <a:r>
              <a:rPr lang="en-US" sz="2200" dirty="0"/>
              <a:t> (21 years) and Deepa (45 Years) were found by the police during a raid in the red-light area at 10:00 pm, when prostitution was being carried out. </a:t>
            </a:r>
            <a:endParaRPr lang="en-US" sz="2200" dirty="0">
              <a:latin typeface="B Bharati GopikaTwo" pitchFamily="2" charset="0"/>
            </a:endParaRPr>
          </a:p>
        </p:txBody>
      </p:sp>
      <p:sp>
        <p:nvSpPr>
          <p:cNvPr id="2" name="Rounded Rectangle 1"/>
          <p:cNvSpPr/>
          <p:nvPr/>
        </p:nvSpPr>
        <p:spPr>
          <a:xfrm>
            <a:off x="3367313" y="1683658"/>
            <a:ext cx="2743201" cy="71190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67313" y="1770745"/>
            <a:ext cx="2612574" cy="523220"/>
          </a:xfrm>
          <a:prstGeom prst="rect">
            <a:avLst/>
          </a:prstGeom>
          <a:noFill/>
        </p:spPr>
        <p:txBody>
          <a:bodyPr wrap="square" rtlCol="0">
            <a:spAutoFit/>
          </a:bodyPr>
          <a:lstStyle/>
          <a:p>
            <a:pPr algn="ctr"/>
            <a:r>
              <a:rPr lang="en-US" sz="2800" b="1" dirty="0">
                <a:solidFill>
                  <a:schemeClr val="bg1"/>
                </a:solidFill>
              </a:rPr>
              <a:t>Case Study </a:t>
            </a:r>
            <a:r>
              <a:rPr lang="en-US" sz="2800" b="1" dirty="0" smtClean="0">
                <a:solidFill>
                  <a:schemeClr val="bg1"/>
                </a:solidFill>
              </a:rPr>
              <a:t>2</a:t>
            </a:r>
            <a:endParaRPr lang="en-US" sz="2800" dirty="0">
              <a:solidFill>
                <a:schemeClr val="bg1"/>
              </a:solidFill>
              <a:latin typeface="B Bharati GopikaTwo" pitchFamily="2" charset="0"/>
            </a:endParaRPr>
          </a:p>
        </p:txBody>
      </p:sp>
      <p:pic>
        <p:nvPicPr>
          <p:cNvPr id="8" name="Picture 7"/>
          <p:cNvPicPr>
            <a:picLocks noChangeAspect="1"/>
          </p:cNvPicPr>
          <p:nvPr/>
        </p:nvPicPr>
        <p:blipFill rotWithShape="1">
          <a:blip r:embed="rId3">
            <a:clrChange>
              <a:clrFrom>
                <a:srgbClr val="FFF1D9"/>
              </a:clrFrom>
              <a:clrTo>
                <a:srgbClr val="FFF1D9">
                  <a:alpha val="0"/>
                </a:srgbClr>
              </a:clrTo>
            </a:clrChange>
          </a:blip>
          <a:srcRect l="56349" t="22945" r="20635" b="41076"/>
          <a:stretch/>
        </p:blipFill>
        <p:spPr>
          <a:xfrm>
            <a:off x="6198104" y="3904926"/>
            <a:ext cx="2916868" cy="2574890"/>
          </a:xfrm>
          <a:prstGeom prst="rect">
            <a:avLst/>
          </a:prstGeom>
        </p:spPr>
      </p:pic>
    </p:spTree>
    <p:extLst>
      <p:ext uri="{BB962C8B-B14F-4D97-AF65-F5344CB8AC3E}">
        <p14:creationId xmlns:p14="http://schemas.microsoft.com/office/powerpoint/2010/main" val="4203507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5715" y="2061028"/>
            <a:ext cx="7910285" cy="4426736"/>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4" name="TextBox 3"/>
          <p:cNvSpPr txBox="1"/>
          <p:nvPr/>
        </p:nvSpPr>
        <p:spPr>
          <a:xfrm>
            <a:off x="838200" y="2579895"/>
            <a:ext cx="7632700" cy="3816429"/>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t>What should the police do in such a case? </a:t>
            </a:r>
            <a:endParaRPr lang="en-GB" sz="2200" dirty="0"/>
          </a:p>
          <a:p>
            <a:pPr marL="342900" lvl="0" indent="-342900">
              <a:buFont typeface="Arial" panose="020B0604020202020204" pitchFamily="34" charset="0"/>
              <a:buChar char="•"/>
            </a:pPr>
            <a:r>
              <a:rPr lang="en-US" sz="2200" dirty="0"/>
              <a:t>Are the persons found supposed to be rescued or should they be caught by the police?</a:t>
            </a:r>
            <a:endParaRPr lang="en-GB" sz="2200" dirty="0"/>
          </a:p>
          <a:p>
            <a:pPr marL="342900" lvl="0" indent="-342900">
              <a:buFont typeface="Arial" panose="020B0604020202020204" pitchFamily="34" charset="0"/>
              <a:buChar char="•"/>
            </a:pPr>
            <a:r>
              <a:rPr lang="en-US" sz="2200" dirty="0"/>
              <a:t>Under which law(s) can the police take action in this case? </a:t>
            </a:r>
            <a:endParaRPr lang="en-GB" sz="2200" dirty="0"/>
          </a:p>
          <a:p>
            <a:pPr marL="342900" lvl="0" indent="-342900">
              <a:buFont typeface="Arial" panose="020B0604020202020204" pitchFamily="34" charset="0"/>
              <a:buChar char="•"/>
            </a:pPr>
            <a:r>
              <a:rPr lang="en-US" sz="2200" dirty="0"/>
              <a:t>Where should the police take them after the raid? </a:t>
            </a:r>
            <a:endParaRPr lang="en-GB" sz="2200" dirty="0"/>
          </a:p>
          <a:p>
            <a:pPr marL="342900" lvl="0" indent="-342900">
              <a:buFont typeface="Arial" panose="020B0604020202020204" pitchFamily="34" charset="0"/>
              <a:buChar char="•"/>
            </a:pPr>
            <a:r>
              <a:rPr lang="en-US" sz="2200" dirty="0"/>
              <a:t>Can they be kept in a police station? </a:t>
            </a:r>
            <a:endParaRPr lang="en-GB" sz="2200" dirty="0"/>
          </a:p>
          <a:p>
            <a:pPr marL="342900" lvl="0" indent="-342900">
              <a:buFont typeface="Arial" panose="020B0604020202020204" pitchFamily="34" charset="0"/>
              <a:buChar char="•"/>
            </a:pPr>
            <a:r>
              <a:rPr lang="en-US" sz="2200" dirty="0"/>
              <a:t>Is there a need for a medical examination of the persons found/rescued/ caught during the raid? </a:t>
            </a:r>
            <a:endParaRPr lang="en-GB" sz="2200" dirty="0"/>
          </a:p>
          <a:p>
            <a:pPr marL="342900" indent="-342900">
              <a:buFont typeface="Arial" panose="020B0604020202020204" pitchFamily="34" charset="0"/>
              <a:buChar char="•"/>
            </a:pPr>
            <a:r>
              <a:rPr lang="en-US" sz="2200" dirty="0"/>
              <a:t>What kind of judicial proceedings will be required for the persons involved in a case like this and where should such persons be produced for initiating judicial proceedings?</a:t>
            </a:r>
            <a:endParaRPr lang="en-US" sz="2200" dirty="0">
              <a:latin typeface="B Bharati GopikaTwo" pitchFamily="2" charset="0"/>
            </a:endParaRPr>
          </a:p>
        </p:txBody>
      </p:sp>
      <p:sp>
        <p:nvSpPr>
          <p:cNvPr id="2" name="Rounded Rectangle 1"/>
          <p:cNvSpPr/>
          <p:nvPr/>
        </p:nvSpPr>
        <p:spPr>
          <a:xfrm>
            <a:off x="1341121" y="1683658"/>
            <a:ext cx="6492240" cy="71190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838200" y="1770745"/>
            <a:ext cx="7498079" cy="523220"/>
          </a:xfrm>
          <a:prstGeom prst="rect">
            <a:avLst/>
          </a:prstGeom>
          <a:noFill/>
        </p:spPr>
        <p:txBody>
          <a:bodyPr wrap="square" rtlCol="0">
            <a:spAutoFit/>
          </a:bodyPr>
          <a:lstStyle/>
          <a:p>
            <a:pPr algn="ctr"/>
            <a:r>
              <a:rPr lang="en-US" sz="2800" b="1" dirty="0">
                <a:solidFill>
                  <a:schemeClr val="bg1"/>
                </a:solidFill>
              </a:rPr>
              <a:t>Questions to guide the Group Discussion</a:t>
            </a:r>
            <a:endParaRPr lang="en-US" sz="2800" b="1" dirty="0">
              <a:solidFill>
                <a:schemeClr val="bg1"/>
              </a:solidFill>
              <a:latin typeface="B Bharati GopikaTwo" pitchFamily="2" charset="0"/>
            </a:endParaRPr>
          </a:p>
        </p:txBody>
      </p:sp>
    </p:spTree>
    <p:extLst>
      <p:ext uri="{BB962C8B-B14F-4D97-AF65-F5344CB8AC3E}">
        <p14:creationId xmlns:p14="http://schemas.microsoft.com/office/powerpoint/2010/main" val="977735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5715" y="2061029"/>
            <a:ext cx="7590971" cy="2206171"/>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4" name="TextBox 3"/>
          <p:cNvSpPr txBox="1"/>
          <p:nvPr/>
        </p:nvSpPr>
        <p:spPr>
          <a:xfrm>
            <a:off x="954312" y="2772935"/>
            <a:ext cx="7293428" cy="1446550"/>
          </a:xfrm>
          <a:prstGeom prst="rect">
            <a:avLst/>
          </a:prstGeom>
          <a:noFill/>
        </p:spPr>
        <p:txBody>
          <a:bodyPr wrap="square" rtlCol="0">
            <a:spAutoFit/>
          </a:bodyPr>
          <a:lstStyle/>
          <a:p>
            <a:r>
              <a:rPr lang="en-US" sz="2200" dirty="0"/>
              <a:t>Raju (10-12 Years) and </a:t>
            </a:r>
            <a:r>
              <a:rPr lang="en-US" sz="2200" dirty="0" err="1"/>
              <a:t>Mangal</a:t>
            </a:r>
            <a:r>
              <a:rPr lang="en-US" sz="2200" dirty="0"/>
              <a:t> (18-19 years) are caught by the police in a case of theft at 4.00 pm. While </a:t>
            </a:r>
            <a:r>
              <a:rPr lang="en-US" sz="2200" dirty="0" err="1"/>
              <a:t>Mangal</a:t>
            </a:r>
            <a:r>
              <a:rPr lang="en-US" sz="2200" dirty="0"/>
              <a:t> is a street child and his family lives in some other state, Raju lives with his family in a very low middle-class locality in the same area.</a:t>
            </a:r>
            <a:endParaRPr lang="en-US" sz="2200" dirty="0">
              <a:latin typeface="B Bharati GopikaTwo" pitchFamily="2" charset="0"/>
            </a:endParaRPr>
          </a:p>
        </p:txBody>
      </p:sp>
      <p:sp>
        <p:nvSpPr>
          <p:cNvPr id="2" name="Rounded Rectangle 1"/>
          <p:cNvSpPr/>
          <p:nvPr/>
        </p:nvSpPr>
        <p:spPr>
          <a:xfrm>
            <a:off x="3367313" y="1683658"/>
            <a:ext cx="2743201" cy="71190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67313" y="1770745"/>
            <a:ext cx="2612574" cy="523220"/>
          </a:xfrm>
          <a:prstGeom prst="rect">
            <a:avLst/>
          </a:prstGeom>
          <a:noFill/>
        </p:spPr>
        <p:txBody>
          <a:bodyPr wrap="square" rtlCol="0">
            <a:spAutoFit/>
          </a:bodyPr>
          <a:lstStyle/>
          <a:p>
            <a:pPr algn="ctr"/>
            <a:r>
              <a:rPr lang="en-US" sz="2800" b="1" dirty="0">
                <a:solidFill>
                  <a:schemeClr val="bg1"/>
                </a:solidFill>
              </a:rPr>
              <a:t>Case Study </a:t>
            </a:r>
            <a:r>
              <a:rPr lang="en-US" sz="2800" b="1" dirty="0" smtClean="0">
                <a:solidFill>
                  <a:schemeClr val="bg1"/>
                </a:solidFill>
              </a:rPr>
              <a:t>3</a:t>
            </a:r>
            <a:endParaRPr lang="en-US" sz="2800" dirty="0">
              <a:solidFill>
                <a:schemeClr val="bg1"/>
              </a:solidFill>
              <a:latin typeface="B Bharati GopikaTwo" pitchFamily="2" charset="0"/>
            </a:endParaRPr>
          </a:p>
        </p:txBody>
      </p:sp>
      <p:pic>
        <p:nvPicPr>
          <p:cNvPr id="7" name="Picture 6"/>
          <p:cNvPicPr>
            <a:picLocks noChangeAspect="1"/>
          </p:cNvPicPr>
          <p:nvPr/>
        </p:nvPicPr>
        <p:blipFill rotWithShape="1">
          <a:blip r:embed="rId3">
            <a:clrChange>
              <a:clrFrom>
                <a:srgbClr val="FFF1D9"/>
              </a:clrFrom>
              <a:clrTo>
                <a:srgbClr val="FFF1D9">
                  <a:alpha val="0"/>
                </a:srgbClr>
              </a:clrTo>
            </a:clrChange>
          </a:blip>
          <a:srcRect l="58095" t="27724" r="21905" b="18589"/>
          <a:stretch/>
        </p:blipFill>
        <p:spPr>
          <a:xfrm>
            <a:off x="6918960" y="4002916"/>
            <a:ext cx="1833192" cy="2778883"/>
          </a:xfrm>
          <a:prstGeom prst="rect">
            <a:avLst/>
          </a:prstGeom>
        </p:spPr>
      </p:pic>
    </p:spTree>
    <p:extLst>
      <p:ext uri="{BB962C8B-B14F-4D97-AF65-F5344CB8AC3E}">
        <p14:creationId xmlns:p14="http://schemas.microsoft.com/office/powerpoint/2010/main" val="548957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7029" y="1814287"/>
            <a:ext cx="8157028" cy="4853213"/>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4" name="TextBox 3"/>
          <p:cNvSpPr txBox="1"/>
          <p:nvPr/>
        </p:nvSpPr>
        <p:spPr>
          <a:xfrm>
            <a:off x="537029" y="2163343"/>
            <a:ext cx="8157028" cy="4401205"/>
          </a:xfrm>
          <a:prstGeom prst="rect">
            <a:avLst/>
          </a:prstGeom>
          <a:noFill/>
        </p:spPr>
        <p:txBody>
          <a:bodyPr wrap="square" rtlCol="0">
            <a:spAutoFit/>
          </a:bodyPr>
          <a:lstStyle/>
          <a:p>
            <a:pPr marL="285750" lvl="0" indent="-285750">
              <a:spcAft>
                <a:spcPts val="600"/>
              </a:spcAft>
              <a:buFont typeface="Arial" panose="020B0604020202020204" pitchFamily="34" charset="0"/>
              <a:buChar char="•"/>
            </a:pPr>
            <a:r>
              <a:rPr lang="en-US" sz="1600" dirty="0"/>
              <a:t>Are Raju and </a:t>
            </a:r>
            <a:r>
              <a:rPr lang="en-US" sz="1600" dirty="0" err="1"/>
              <a:t>Mangal</a:t>
            </a:r>
            <a:r>
              <a:rPr lang="en-US" sz="1600" dirty="0"/>
              <a:t> criminals? </a:t>
            </a:r>
            <a:endParaRPr lang="en-GB" sz="1600" dirty="0"/>
          </a:p>
          <a:p>
            <a:pPr marL="285750" lvl="0" indent="-285750">
              <a:spcAft>
                <a:spcPts val="600"/>
              </a:spcAft>
              <a:buFont typeface="Arial" panose="020B0604020202020204" pitchFamily="34" charset="0"/>
              <a:buChar char="•"/>
            </a:pPr>
            <a:r>
              <a:rPr lang="en-US" sz="1600" dirty="0"/>
              <a:t>How does the Juvenile Justice Act of 2015 define a child who is alleged to have committed an offence and why? </a:t>
            </a:r>
            <a:endParaRPr lang="en-GB" sz="1600" dirty="0"/>
          </a:p>
          <a:p>
            <a:pPr marL="285750" lvl="0" indent="-285750">
              <a:spcAft>
                <a:spcPts val="600"/>
              </a:spcAft>
              <a:buFont typeface="Arial" panose="020B0604020202020204" pitchFamily="34" charset="0"/>
              <a:buChar char="•"/>
            </a:pPr>
            <a:r>
              <a:rPr lang="en-US" sz="1600" dirty="0"/>
              <a:t>Why was there a need for a separate law instead of the </a:t>
            </a:r>
            <a:r>
              <a:rPr lang="en-US" sz="1600" dirty="0" err="1"/>
              <a:t>Cr.PC</a:t>
            </a:r>
            <a:r>
              <a:rPr lang="en-US" sz="1600" dirty="0"/>
              <a:t> to deal with children alleged to have committed an offence? </a:t>
            </a:r>
            <a:endParaRPr lang="en-GB" sz="1600" dirty="0"/>
          </a:p>
          <a:p>
            <a:pPr marL="285750" lvl="0" indent="-285750">
              <a:spcAft>
                <a:spcPts val="600"/>
              </a:spcAft>
              <a:buFont typeface="Arial" panose="020B0604020202020204" pitchFamily="34" charset="0"/>
              <a:buChar char="•"/>
            </a:pPr>
            <a:r>
              <a:rPr lang="en-US" sz="1600" dirty="0"/>
              <a:t>What is the age of criminal responsibility in India? </a:t>
            </a:r>
            <a:endParaRPr lang="en-GB" sz="1600" dirty="0"/>
          </a:p>
          <a:p>
            <a:pPr marL="285750" lvl="0" indent="-285750">
              <a:spcAft>
                <a:spcPts val="600"/>
              </a:spcAft>
              <a:buFont typeface="Arial" panose="020B0604020202020204" pitchFamily="34" charset="0"/>
              <a:buChar char="•"/>
            </a:pPr>
            <a:r>
              <a:rPr lang="en-US" sz="1600" dirty="0"/>
              <a:t>On what basis should the police ascertain the age of the person brought before them or caught by them for allegedly committing an offence? </a:t>
            </a:r>
            <a:endParaRPr lang="en-GB" sz="1600" dirty="0"/>
          </a:p>
          <a:p>
            <a:pPr marL="285750" lvl="0" indent="-285750">
              <a:spcAft>
                <a:spcPts val="600"/>
              </a:spcAft>
              <a:buFont typeface="Arial" panose="020B0604020202020204" pitchFamily="34" charset="0"/>
              <a:buChar char="•"/>
            </a:pPr>
            <a:r>
              <a:rPr lang="en-US" sz="1600" dirty="0"/>
              <a:t>Is theft a petty offence or a serious offence according to the Juvenile Justice Rules?</a:t>
            </a:r>
            <a:endParaRPr lang="en-GB" sz="1600" dirty="0"/>
          </a:p>
          <a:p>
            <a:pPr marL="285750" lvl="0" indent="-285750">
              <a:spcAft>
                <a:spcPts val="600"/>
              </a:spcAft>
              <a:buFont typeface="Arial" panose="020B0604020202020204" pitchFamily="34" charset="0"/>
              <a:buChar char="•"/>
            </a:pPr>
            <a:r>
              <a:rPr lang="en-US" sz="1600" dirty="0"/>
              <a:t>What procedures are spelt out in the law and its rules on dealing with petty offences? </a:t>
            </a:r>
            <a:endParaRPr lang="en-GB" sz="1600" dirty="0"/>
          </a:p>
          <a:p>
            <a:pPr marL="285750" lvl="0" indent="-285750">
              <a:spcAft>
                <a:spcPts val="600"/>
              </a:spcAft>
              <a:buFont typeface="Arial" panose="020B0604020202020204" pitchFamily="34" charset="0"/>
              <a:buChar char="•"/>
            </a:pPr>
            <a:r>
              <a:rPr lang="en-US" sz="1600" dirty="0"/>
              <a:t>How will the case proceed if </a:t>
            </a:r>
            <a:r>
              <a:rPr lang="en-US" sz="1600" dirty="0" err="1"/>
              <a:t>Mangal</a:t>
            </a:r>
            <a:r>
              <a:rPr lang="en-US" sz="1600" dirty="0"/>
              <a:t> turns out to be an adult? </a:t>
            </a:r>
            <a:endParaRPr lang="en-GB" sz="1600" dirty="0"/>
          </a:p>
          <a:p>
            <a:pPr marL="285750" indent="-285750">
              <a:spcAft>
                <a:spcPts val="600"/>
              </a:spcAft>
              <a:buFont typeface="Arial" panose="020B0604020202020204" pitchFamily="34" charset="0"/>
              <a:buChar char="•"/>
            </a:pPr>
            <a:r>
              <a:rPr lang="en-US" sz="1600" dirty="0"/>
              <a:t>What should the police do if </a:t>
            </a:r>
            <a:r>
              <a:rPr lang="en-US" sz="1600" dirty="0" err="1"/>
              <a:t>Mangal</a:t>
            </a:r>
            <a:r>
              <a:rPr lang="en-US" sz="1600" dirty="0"/>
              <a:t>, who is caught for a petty offence, turns out to be a minor, but does not live with his family or has no family? (Discussion should refer to matters such as information to parents, questioning the child for recovery of stolen property, apprehension, custody of the child, production before the Board, etc.)</a:t>
            </a:r>
            <a:endParaRPr lang="en-US" sz="1600" dirty="0">
              <a:latin typeface="B Bharati GopikaTwo" pitchFamily="2" charset="0"/>
            </a:endParaRPr>
          </a:p>
        </p:txBody>
      </p:sp>
      <p:sp>
        <p:nvSpPr>
          <p:cNvPr id="2" name="Rounded Rectangle 1"/>
          <p:cNvSpPr/>
          <p:nvPr/>
        </p:nvSpPr>
        <p:spPr>
          <a:xfrm>
            <a:off x="1341121" y="1436918"/>
            <a:ext cx="6492240" cy="71190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822960" y="1524005"/>
            <a:ext cx="7508239" cy="523220"/>
          </a:xfrm>
          <a:prstGeom prst="rect">
            <a:avLst/>
          </a:prstGeom>
          <a:noFill/>
        </p:spPr>
        <p:txBody>
          <a:bodyPr wrap="square" rtlCol="0">
            <a:spAutoFit/>
          </a:bodyPr>
          <a:lstStyle/>
          <a:p>
            <a:pPr algn="ctr"/>
            <a:r>
              <a:rPr lang="en-US" sz="2800" b="1" dirty="0">
                <a:solidFill>
                  <a:schemeClr val="bg1"/>
                </a:solidFill>
              </a:rPr>
              <a:t>Questions to guide the Group Discussion</a:t>
            </a:r>
            <a:endParaRPr lang="en-US" sz="2800" b="1" dirty="0">
              <a:solidFill>
                <a:schemeClr val="bg1"/>
              </a:solidFill>
              <a:latin typeface="B Bharati GopikaTwo" pitchFamily="2" charset="0"/>
            </a:endParaRPr>
          </a:p>
        </p:txBody>
      </p:sp>
    </p:spTree>
    <p:extLst>
      <p:ext uri="{BB962C8B-B14F-4D97-AF65-F5344CB8AC3E}">
        <p14:creationId xmlns:p14="http://schemas.microsoft.com/office/powerpoint/2010/main" val="1003565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5715" y="2061029"/>
            <a:ext cx="7590971" cy="2206171"/>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4" name="TextBox 3"/>
          <p:cNvSpPr txBox="1"/>
          <p:nvPr/>
        </p:nvSpPr>
        <p:spPr>
          <a:xfrm>
            <a:off x="954312" y="2772935"/>
            <a:ext cx="7293428" cy="1107996"/>
          </a:xfrm>
          <a:prstGeom prst="rect">
            <a:avLst/>
          </a:prstGeom>
          <a:noFill/>
        </p:spPr>
        <p:txBody>
          <a:bodyPr wrap="square" rtlCol="0">
            <a:spAutoFit/>
          </a:bodyPr>
          <a:lstStyle/>
          <a:p>
            <a:r>
              <a:rPr lang="en-US" sz="2200" dirty="0" err="1"/>
              <a:t>Shyam</a:t>
            </a:r>
            <a:r>
              <a:rPr lang="en-US" sz="2200" dirty="0"/>
              <a:t> Singh, 17 or 18 year old boy working at a saree store absconds after committing robbery at the store and murder of his employer. He is later caught after five years.</a:t>
            </a:r>
            <a:endParaRPr lang="en-US" sz="2200" dirty="0">
              <a:latin typeface="B Bharati GopikaTwo" pitchFamily="2" charset="0"/>
            </a:endParaRPr>
          </a:p>
        </p:txBody>
      </p:sp>
      <p:sp>
        <p:nvSpPr>
          <p:cNvPr id="2" name="Rounded Rectangle 1"/>
          <p:cNvSpPr/>
          <p:nvPr/>
        </p:nvSpPr>
        <p:spPr>
          <a:xfrm>
            <a:off x="3367313" y="1683658"/>
            <a:ext cx="2743201" cy="71190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67313" y="1770745"/>
            <a:ext cx="2612574" cy="523220"/>
          </a:xfrm>
          <a:prstGeom prst="rect">
            <a:avLst/>
          </a:prstGeom>
          <a:noFill/>
        </p:spPr>
        <p:txBody>
          <a:bodyPr wrap="square" rtlCol="0">
            <a:spAutoFit/>
          </a:bodyPr>
          <a:lstStyle/>
          <a:p>
            <a:pPr algn="ctr"/>
            <a:r>
              <a:rPr lang="en-US" sz="2800" b="1" dirty="0">
                <a:solidFill>
                  <a:schemeClr val="bg1"/>
                </a:solidFill>
              </a:rPr>
              <a:t>Case Study </a:t>
            </a:r>
            <a:r>
              <a:rPr lang="en-US" sz="2800" b="1" dirty="0" smtClean="0">
                <a:solidFill>
                  <a:schemeClr val="bg1"/>
                </a:solidFill>
              </a:rPr>
              <a:t>4</a:t>
            </a:r>
            <a:endParaRPr lang="en-US" sz="2800" dirty="0">
              <a:solidFill>
                <a:schemeClr val="bg1"/>
              </a:solidFill>
              <a:latin typeface="B Bharati GopikaTwo" pitchFamily="2" charset="0"/>
            </a:endParaRPr>
          </a:p>
        </p:txBody>
      </p:sp>
      <p:pic>
        <p:nvPicPr>
          <p:cNvPr id="8" name="Picture 7"/>
          <p:cNvPicPr>
            <a:picLocks noChangeAspect="1"/>
          </p:cNvPicPr>
          <p:nvPr/>
        </p:nvPicPr>
        <p:blipFill rotWithShape="1">
          <a:blip r:embed="rId3">
            <a:clrChange>
              <a:clrFrom>
                <a:srgbClr val="FFF1D9"/>
              </a:clrFrom>
              <a:clrTo>
                <a:srgbClr val="FFF1D9">
                  <a:alpha val="0"/>
                </a:srgbClr>
              </a:clrTo>
            </a:clrChange>
          </a:blip>
          <a:srcRect l="57143" t="32784" r="22064" b="24210"/>
          <a:stretch/>
        </p:blipFill>
        <p:spPr>
          <a:xfrm>
            <a:off x="6096893" y="3406833"/>
            <a:ext cx="2538218" cy="2964482"/>
          </a:xfrm>
          <a:prstGeom prst="rect">
            <a:avLst/>
          </a:prstGeom>
        </p:spPr>
      </p:pic>
    </p:spTree>
    <p:extLst>
      <p:ext uri="{BB962C8B-B14F-4D97-AF65-F5344CB8AC3E}">
        <p14:creationId xmlns:p14="http://schemas.microsoft.com/office/powerpoint/2010/main" val="2908774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66056" y="1901371"/>
            <a:ext cx="8084457" cy="4504040"/>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4" name="TextBox 3"/>
          <p:cNvSpPr txBox="1"/>
          <p:nvPr/>
        </p:nvSpPr>
        <p:spPr>
          <a:xfrm>
            <a:off x="696686" y="2250427"/>
            <a:ext cx="7808685" cy="4154984"/>
          </a:xfrm>
          <a:prstGeom prst="rect">
            <a:avLst/>
          </a:prstGeom>
          <a:noFill/>
        </p:spPr>
        <p:txBody>
          <a:bodyPr wrap="square" rtlCol="0">
            <a:spAutoFit/>
          </a:bodyPr>
          <a:lstStyle/>
          <a:p>
            <a:pPr marL="342900" lvl="0" indent="-342900">
              <a:buFont typeface="Arial" panose="020B0604020202020204" pitchFamily="34" charset="0"/>
              <a:buChar char="•"/>
            </a:pPr>
            <a:r>
              <a:rPr lang="en-US" sz="2200" dirty="0"/>
              <a:t>Is </a:t>
            </a:r>
            <a:r>
              <a:rPr lang="en-US" sz="2200" dirty="0" err="1"/>
              <a:t>Shyam</a:t>
            </a:r>
            <a:r>
              <a:rPr lang="en-US" sz="2200" dirty="0"/>
              <a:t> Singh a child in conflict with law even though he is caught at the age of 22 or 23 years? </a:t>
            </a:r>
            <a:endParaRPr lang="en-GB" sz="2200" dirty="0"/>
          </a:p>
          <a:p>
            <a:pPr marL="342900" lvl="0" indent="-342900">
              <a:buFont typeface="Arial" panose="020B0604020202020204" pitchFamily="34" charset="0"/>
              <a:buChar char="•"/>
            </a:pPr>
            <a:r>
              <a:rPr lang="en-US" sz="2200" dirty="0"/>
              <a:t>Will the police arrest </a:t>
            </a:r>
            <a:r>
              <a:rPr lang="en-US" sz="2200" dirty="0" err="1"/>
              <a:t>Shyam</a:t>
            </a:r>
            <a:r>
              <a:rPr lang="en-US" sz="2200" dirty="0"/>
              <a:t> Singh or apprehend him? </a:t>
            </a:r>
            <a:endParaRPr lang="en-GB" sz="2200" dirty="0"/>
          </a:p>
          <a:p>
            <a:pPr marL="342900" lvl="0" indent="-342900">
              <a:buFont typeface="Arial" panose="020B0604020202020204" pitchFamily="34" charset="0"/>
              <a:buChar char="•"/>
            </a:pPr>
            <a:r>
              <a:rPr lang="en-US" sz="2200" dirty="0"/>
              <a:t>Where will </a:t>
            </a:r>
            <a:r>
              <a:rPr lang="en-US" sz="2200" dirty="0" err="1"/>
              <a:t>Shyam</a:t>
            </a:r>
            <a:r>
              <a:rPr lang="en-US" sz="2200" dirty="0"/>
              <a:t> Singh be produced for initiating judicial proceedings? </a:t>
            </a:r>
            <a:endParaRPr lang="en-GB" sz="2200" dirty="0"/>
          </a:p>
          <a:p>
            <a:pPr marL="342900" lvl="0" indent="-342900">
              <a:buFont typeface="Arial" panose="020B0604020202020204" pitchFamily="34" charset="0"/>
              <a:buChar char="•"/>
            </a:pPr>
            <a:r>
              <a:rPr lang="en-US" sz="2200" dirty="0"/>
              <a:t>Will the police take a confession from </a:t>
            </a:r>
            <a:r>
              <a:rPr lang="en-US" sz="2200" dirty="0" err="1"/>
              <a:t>Shyam</a:t>
            </a:r>
            <a:r>
              <a:rPr lang="en-US" sz="2200" dirty="0"/>
              <a:t> Singh under section 161 and 162 </a:t>
            </a:r>
            <a:r>
              <a:rPr lang="en-US" sz="2200" dirty="0" err="1"/>
              <a:t>Cr.PC</a:t>
            </a:r>
            <a:r>
              <a:rPr lang="en-US" sz="2200" dirty="0"/>
              <a:t>? </a:t>
            </a:r>
            <a:endParaRPr lang="en-GB" sz="2200" dirty="0"/>
          </a:p>
          <a:p>
            <a:pPr marL="342900" lvl="0" indent="-342900">
              <a:buFont typeface="Arial" panose="020B0604020202020204" pitchFamily="34" charset="0"/>
              <a:buChar char="•"/>
            </a:pPr>
            <a:r>
              <a:rPr lang="en-US" sz="2200" dirty="0"/>
              <a:t>Can the police seek detention of </a:t>
            </a:r>
            <a:r>
              <a:rPr lang="en-US" sz="2200" dirty="0" err="1"/>
              <a:t>Shyam</a:t>
            </a:r>
            <a:r>
              <a:rPr lang="en-US" sz="2200" dirty="0"/>
              <a:t> Singh in police custody for interrogation? </a:t>
            </a:r>
            <a:endParaRPr lang="en-GB" sz="2200" dirty="0"/>
          </a:p>
          <a:p>
            <a:pPr marL="342900" indent="-342900">
              <a:buFont typeface="Arial" panose="020B0604020202020204" pitchFamily="34" charset="0"/>
              <a:buChar char="•"/>
            </a:pPr>
            <a:r>
              <a:rPr lang="en-US" sz="2200" dirty="0"/>
              <a:t>What will be the other police procedures followed in this case e.g. personal search memo, confiscation of stolen property and recovery document, filing of charge sheet etc.</a:t>
            </a:r>
            <a:endParaRPr lang="en-US" sz="2200" dirty="0">
              <a:latin typeface="B Bharati GopikaTwo" pitchFamily="2" charset="0"/>
            </a:endParaRPr>
          </a:p>
        </p:txBody>
      </p:sp>
      <p:sp>
        <p:nvSpPr>
          <p:cNvPr id="2" name="Rounded Rectangle 1"/>
          <p:cNvSpPr/>
          <p:nvPr/>
        </p:nvSpPr>
        <p:spPr>
          <a:xfrm>
            <a:off x="1386841" y="1524002"/>
            <a:ext cx="6522720" cy="71190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807720" y="1611089"/>
            <a:ext cx="7513320" cy="523220"/>
          </a:xfrm>
          <a:prstGeom prst="rect">
            <a:avLst/>
          </a:prstGeom>
          <a:noFill/>
        </p:spPr>
        <p:txBody>
          <a:bodyPr wrap="square" rtlCol="0">
            <a:spAutoFit/>
          </a:bodyPr>
          <a:lstStyle/>
          <a:p>
            <a:pPr algn="ctr"/>
            <a:r>
              <a:rPr lang="en-US" sz="2800" b="1" dirty="0">
                <a:solidFill>
                  <a:schemeClr val="bg1"/>
                </a:solidFill>
              </a:rPr>
              <a:t> Questions to guide the Group Discussion</a:t>
            </a:r>
            <a:endParaRPr lang="en-US" sz="2800" b="1" dirty="0">
              <a:solidFill>
                <a:schemeClr val="bg1"/>
              </a:solidFill>
              <a:latin typeface="B Bharati GopikaTwo" pitchFamily="2" charset="0"/>
            </a:endParaRPr>
          </a:p>
        </p:txBody>
      </p:sp>
    </p:spTree>
    <p:extLst>
      <p:ext uri="{BB962C8B-B14F-4D97-AF65-F5344CB8AC3E}">
        <p14:creationId xmlns:p14="http://schemas.microsoft.com/office/powerpoint/2010/main" val="2800193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70271"/>
            <a:ext cx="9143999" cy="1200329"/>
          </a:xfrm>
          <a:prstGeom prst="rect">
            <a:avLst/>
          </a:prstGeom>
          <a:noFill/>
        </p:spPr>
        <p:txBody>
          <a:bodyPr wrap="square" rtlCol="0">
            <a:spAutoFit/>
          </a:bodyPr>
          <a:lstStyle/>
          <a:p>
            <a:pPr algn="ctr"/>
            <a:r>
              <a:rPr lang="en-US" sz="3600" b="1" dirty="0"/>
              <a:t>Mandatory information in every </a:t>
            </a:r>
            <a:r>
              <a:rPr lang="en-US" sz="3600" b="1" dirty="0" smtClean="0"/>
              <a:t>police station </a:t>
            </a:r>
            <a:r>
              <a:rPr lang="en-US" sz="3600" b="1" dirty="0"/>
              <a:t>and SJPU</a:t>
            </a:r>
            <a:endParaRPr lang="en-US" sz="3600" dirty="0">
              <a:latin typeface="B Bharati GopikaTwo" pitchFamily="2" charset="0"/>
            </a:endParaRPr>
          </a:p>
        </p:txBody>
      </p:sp>
      <p:sp>
        <p:nvSpPr>
          <p:cNvPr id="7" name="TextBox 6"/>
          <p:cNvSpPr txBox="1"/>
          <p:nvPr/>
        </p:nvSpPr>
        <p:spPr>
          <a:xfrm>
            <a:off x="725715" y="1444171"/>
            <a:ext cx="7702006" cy="5586145"/>
          </a:xfrm>
          <a:prstGeom prst="rect">
            <a:avLst/>
          </a:prstGeom>
          <a:noFill/>
        </p:spPr>
        <p:txBody>
          <a:bodyPr wrap="square" rtlCol="0">
            <a:spAutoFit/>
          </a:bodyPr>
          <a:lstStyle/>
          <a:p>
            <a:r>
              <a:rPr lang="en-GB" sz="1700" dirty="0"/>
              <a:t>A complete and updated list containing the following details should be readily available with all CWPOs/SHOs and Duty Officers and at a specified place in all police stations and SJPUs and should also be available</a:t>
            </a:r>
            <a:r>
              <a:rPr lang="en-GB" sz="1700" dirty="0" smtClean="0"/>
              <a:t>:</a:t>
            </a:r>
          </a:p>
          <a:p>
            <a:pPr marL="285750" lvl="0" indent="-285750">
              <a:buFont typeface="Arial" panose="020B0604020202020204" pitchFamily="34" charset="0"/>
              <a:buChar char="•"/>
            </a:pPr>
            <a:r>
              <a:rPr lang="en-GB" sz="1700" dirty="0"/>
              <a:t>All Juvenile Justice Boards (JJBs), their place, hours and days of sitting and their respective jurisdiction;</a:t>
            </a:r>
          </a:p>
          <a:p>
            <a:pPr marL="285750" lvl="0" indent="-285750">
              <a:buFont typeface="Arial" panose="020B0604020202020204" pitchFamily="34" charset="0"/>
              <a:buChar char="•"/>
            </a:pPr>
            <a:r>
              <a:rPr lang="en-GB" sz="1700" dirty="0"/>
              <a:t>All Children’s Courts, their place and days of sitting and their respective jurisdiction;</a:t>
            </a:r>
          </a:p>
          <a:p>
            <a:pPr marL="285750" lvl="0" indent="-285750">
              <a:buFont typeface="Arial" panose="020B0604020202020204" pitchFamily="34" charset="0"/>
              <a:buChar char="•"/>
            </a:pPr>
            <a:r>
              <a:rPr lang="en-GB" sz="1700" dirty="0"/>
              <a:t>Names, addresses and phone numbers of all members of the JJBs;</a:t>
            </a:r>
          </a:p>
          <a:p>
            <a:pPr marL="285750" lvl="0" indent="-285750">
              <a:buFont typeface="Arial" panose="020B0604020202020204" pitchFamily="34" charset="0"/>
              <a:buChar char="•"/>
            </a:pPr>
            <a:r>
              <a:rPr lang="en-GB" sz="1700" dirty="0"/>
              <a:t>Names, addresses and phone numbers of the Chief Probation Officer (CPO) and all Probation Officers (POs);</a:t>
            </a:r>
          </a:p>
          <a:p>
            <a:pPr marL="285750" lvl="0" indent="-285750">
              <a:buFont typeface="Arial" panose="020B0604020202020204" pitchFamily="34" charset="0"/>
              <a:buChar char="•"/>
            </a:pPr>
            <a:r>
              <a:rPr lang="en-GB" sz="1700" dirty="0"/>
              <a:t>Names, addresses and phone numbers of Judicial Officers having charge of the State/District Legal Services Authority;</a:t>
            </a:r>
          </a:p>
          <a:p>
            <a:pPr marL="285750" lvl="0" indent="-285750">
              <a:buFont typeface="Arial" panose="020B0604020202020204" pitchFamily="34" charset="0"/>
              <a:buChar char="•"/>
            </a:pPr>
            <a:r>
              <a:rPr lang="en-GB" sz="1700" dirty="0"/>
              <a:t>All Observation Homes, their addresses, name and contact number of the person in charge the institution</a:t>
            </a:r>
          </a:p>
          <a:p>
            <a:pPr marL="285750" lvl="0" indent="-285750">
              <a:buFont typeface="Arial" panose="020B0604020202020204" pitchFamily="34" charset="0"/>
              <a:buChar char="•"/>
            </a:pPr>
            <a:r>
              <a:rPr lang="en-GB" sz="1700" dirty="0"/>
              <a:t>All Places of Safety, their addresses, name and contact number of the person in charge the of institute;</a:t>
            </a:r>
          </a:p>
          <a:p>
            <a:pPr marL="285750" lvl="0" indent="-285750">
              <a:buFont typeface="Arial" panose="020B0604020202020204" pitchFamily="34" charset="0"/>
              <a:buChar char="•"/>
            </a:pPr>
            <a:r>
              <a:rPr lang="en-GB" sz="1700" dirty="0"/>
              <a:t>Special homes – Address, phone number, name and contact number of the person in charge.</a:t>
            </a:r>
          </a:p>
          <a:p>
            <a:pPr marL="285750" lvl="0" indent="-285750">
              <a:buFont typeface="Arial" panose="020B0604020202020204" pitchFamily="34" charset="0"/>
              <a:buChar char="•"/>
            </a:pPr>
            <a:r>
              <a:rPr lang="en-GB" sz="1700" dirty="0"/>
              <a:t>Child protection officer – name, address and contact no., D.C.P.U’s officer’s name, address and contact number</a:t>
            </a:r>
          </a:p>
          <a:p>
            <a:endParaRPr lang="en-GB" sz="1700" dirty="0"/>
          </a:p>
        </p:txBody>
      </p:sp>
    </p:spTree>
    <p:extLst>
      <p:ext uri="{BB962C8B-B14F-4D97-AF65-F5344CB8AC3E}">
        <p14:creationId xmlns:p14="http://schemas.microsoft.com/office/powerpoint/2010/main" val="1677507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302495"/>
            <a:ext cx="9143999" cy="646331"/>
          </a:xfrm>
          <a:prstGeom prst="rect">
            <a:avLst/>
          </a:prstGeom>
          <a:noFill/>
        </p:spPr>
        <p:txBody>
          <a:bodyPr wrap="square" rtlCol="0">
            <a:spAutoFit/>
          </a:bodyPr>
          <a:lstStyle/>
          <a:p>
            <a:pPr algn="ctr"/>
            <a:r>
              <a:rPr lang="en-US" sz="3600" b="1" dirty="0"/>
              <a:t>Linkages of SJPU</a:t>
            </a:r>
            <a:endParaRPr lang="en-US" sz="3600" dirty="0">
              <a:latin typeface="B Bharati GopikaTwo"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401" y="1365503"/>
            <a:ext cx="6155559" cy="5307829"/>
          </a:xfrm>
          <a:prstGeom prst="rect">
            <a:avLst/>
          </a:prstGeom>
        </p:spPr>
      </p:pic>
    </p:spTree>
    <p:extLst>
      <p:ext uri="{BB962C8B-B14F-4D97-AF65-F5344CB8AC3E}">
        <p14:creationId xmlns:p14="http://schemas.microsoft.com/office/powerpoint/2010/main" val="922850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Structure and functions of SJPU</a:t>
            </a:r>
            <a:endParaRPr lang="en-US" sz="4000" dirty="0">
              <a:latin typeface="B Bharati GopikaTwo"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55" y="1432560"/>
            <a:ext cx="8355190" cy="5135880"/>
          </a:xfrm>
          <a:prstGeom prst="rect">
            <a:avLst/>
          </a:prstGeom>
        </p:spPr>
      </p:pic>
      <p:sp>
        <p:nvSpPr>
          <p:cNvPr id="9" name="TextBox 8"/>
          <p:cNvSpPr txBox="1"/>
          <p:nvPr/>
        </p:nvSpPr>
        <p:spPr>
          <a:xfrm>
            <a:off x="2305590" y="1561910"/>
            <a:ext cx="4750529" cy="2123658"/>
          </a:xfrm>
          <a:prstGeom prst="rect">
            <a:avLst/>
          </a:prstGeom>
          <a:noFill/>
        </p:spPr>
        <p:txBody>
          <a:bodyPr wrap="square" rtlCol="0">
            <a:spAutoFit/>
          </a:bodyPr>
          <a:lstStyle/>
          <a:p>
            <a:r>
              <a:rPr lang="en-US" sz="2400" b="1" dirty="0"/>
              <a:t>Definition</a:t>
            </a:r>
            <a:endParaRPr lang="en-GB" sz="2400" dirty="0"/>
          </a:p>
          <a:p>
            <a:r>
              <a:rPr lang="en-US" dirty="0"/>
              <a:t>“Special Juvenile police unit” means a unit of the police force of a district or city or, as the case may be, any other police unit like railway police, dealing with children and designated as such for handling children under section 107</a:t>
            </a:r>
            <a:r>
              <a:rPr lang="en-US" b="1" dirty="0"/>
              <a:t> </a:t>
            </a:r>
            <a:r>
              <a:rPr lang="en-US" b="1" dirty="0" smtClean="0"/>
              <a:t/>
            </a:r>
            <a:br>
              <a:rPr lang="en-US" b="1" dirty="0" smtClean="0"/>
            </a:br>
            <a:r>
              <a:rPr lang="en-US" b="1" dirty="0" smtClean="0"/>
              <a:t> </a:t>
            </a:r>
            <a:r>
              <a:rPr lang="en-US" b="1" dirty="0"/>
              <a:t>(</a:t>
            </a:r>
            <a:r>
              <a:rPr lang="en-US" b="1" i="1" dirty="0"/>
              <a:t>Section 2 (55), JJ Act, 2015)</a:t>
            </a:r>
            <a:endParaRPr lang="en-GB" dirty="0"/>
          </a:p>
        </p:txBody>
      </p:sp>
    </p:spTree>
    <p:extLst>
      <p:ext uri="{BB962C8B-B14F-4D97-AF65-F5344CB8AC3E}">
        <p14:creationId xmlns:p14="http://schemas.microsoft.com/office/powerpoint/2010/main" val="3141351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588" y="1667435"/>
            <a:ext cx="8027894" cy="4124206"/>
          </a:xfrm>
          <a:prstGeom prst="rect">
            <a:avLst/>
          </a:prstGeom>
          <a:noFill/>
        </p:spPr>
        <p:txBody>
          <a:bodyPr wrap="square" rtlCol="0">
            <a:spAutoFit/>
          </a:bodyPr>
          <a:lstStyle/>
          <a:p>
            <a:pPr>
              <a:spcAft>
                <a:spcPts val="600"/>
              </a:spcAft>
            </a:pPr>
            <a:r>
              <a:rPr lang="en-US" sz="2200" b="1" dirty="0"/>
              <a:t>Overall Functions of the SJPU (Section 10, JJ Act, 2015; Rule 86, </a:t>
            </a:r>
            <a:r>
              <a:rPr lang="en-US" sz="2200" b="1" dirty="0" smtClean="0"/>
              <a:t/>
            </a:r>
            <a:br>
              <a:rPr lang="en-US" sz="2200" b="1" dirty="0" smtClean="0"/>
            </a:br>
            <a:r>
              <a:rPr lang="en-US" sz="2200" b="1" dirty="0" smtClean="0"/>
              <a:t>JJ </a:t>
            </a:r>
            <a:r>
              <a:rPr lang="en-US" sz="2200" b="1" dirty="0"/>
              <a:t>Model Rules, 2016)</a:t>
            </a:r>
            <a:endParaRPr lang="en-GB" sz="2200" dirty="0"/>
          </a:p>
          <a:p>
            <a:pPr marL="342900" lvl="0" indent="-342900">
              <a:spcAft>
                <a:spcPts val="600"/>
              </a:spcAft>
              <a:buFont typeface="Arial" panose="020B0604020202020204" pitchFamily="34" charset="0"/>
              <a:buChar char="•"/>
            </a:pPr>
            <a:r>
              <a:rPr lang="en-US" sz="2200" dirty="0"/>
              <a:t>To coordinate all functions of police related to children.</a:t>
            </a:r>
            <a:endParaRPr lang="en-GB" sz="2200" dirty="0"/>
          </a:p>
          <a:p>
            <a:pPr marL="342900" lvl="0" indent="-342900">
              <a:spcAft>
                <a:spcPts val="600"/>
              </a:spcAft>
              <a:buFont typeface="Arial" panose="020B0604020202020204" pitchFamily="34" charset="0"/>
              <a:buChar char="•"/>
            </a:pPr>
            <a:r>
              <a:rPr lang="en-US" sz="2200" dirty="0"/>
              <a:t>As soon as a CCL is apprehended the CWPO/SJPU shall produce the child before the Juvenile Justice Board (JJB) within 24 hours and inform the parents.</a:t>
            </a:r>
            <a:endParaRPr lang="en-GB" sz="2200" dirty="0"/>
          </a:p>
          <a:p>
            <a:pPr marL="342900" lvl="0" indent="-342900">
              <a:spcAft>
                <a:spcPts val="600"/>
              </a:spcAft>
              <a:buFont typeface="Arial" panose="020B0604020202020204" pitchFamily="34" charset="0"/>
              <a:buChar char="•"/>
            </a:pPr>
            <a:r>
              <a:rPr lang="en-US" sz="2200" dirty="0"/>
              <a:t>The SJPU will work in close co-ordination with the District Child Protection Unit (DCPU), the JJB and the CWC in the matters concerning the welfare of children within its jurisdiction. </a:t>
            </a:r>
            <a:endParaRPr lang="en-GB" sz="2200" dirty="0"/>
          </a:p>
          <a:p>
            <a:pPr marL="342900" lvl="0" indent="-342900">
              <a:buFont typeface="Arial" panose="020B0604020202020204" pitchFamily="34" charset="0"/>
              <a:buChar char="•"/>
            </a:pPr>
            <a:r>
              <a:rPr lang="en-US" sz="2200" dirty="0"/>
              <a:t>The SJPU may coordinate with the District Legal Services Authority to provide legal aid to children.</a:t>
            </a:r>
            <a:endParaRPr lang="en-GB" sz="2200"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Overall Functions of the SJPU</a:t>
            </a:r>
            <a:endParaRPr lang="en-US" sz="4000" dirty="0">
              <a:latin typeface="B Bharati GopikaTwo" pitchFamily="2" charset="0"/>
            </a:endParaRPr>
          </a:p>
        </p:txBody>
      </p:sp>
    </p:spTree>
    <p:extLst>
      <p:ext uri="{BB962C8B-B14F-4D97-AF65-F5344CB8AC3E}">
        <p14:creationId xmlns:p14="http://schemas.microsoft.com/office/powerpoint/2010/main" val="3817212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Group work and discussion</a:t>
            </a:r>
            <a:endParaRPr lang="en-US" sz="4000" dirty="0">
              <a:latin typeface="B Bharati GopikaTwo" pitchFamily="2" charset="0"/>
            </a:endParaRPr>
          </a:p>
        </p:txBody>
      </p:sp>
      <p:sp>
        <p:nvSpPr>
          <p:cNvPr id="2" name="TextBox 1"/>
          <p:cNvSpPr txBox="1"/>
          <p:nvPr/>
        </p:nvSpPr>
        <p:spPr>
          <a:xfrm>
            <a:off x="853440" y="1565365"/>
            <a:ext cx="7467600" cy="4878259"/>
          </a:xfrm>
          <a:prstGeom prst="rect">
            <a:avLst/>
          </a:prstGeom>
          <a:noFill/>
        </p:spPr>
        <p:txBody>
          <a:bodyPr wrap="square" rtlCol="0">
            <a:spAutoFit/>
          </a:bodyPr>
          <a:lstStyle/>
          <a:p>
            <a:pPr>
              <a:spcAft>
                <a:spcPts val="1200"/>
              </a:spcAft>
            </a:pPr>
            <a:r>
              <a:rPr lang="en-US" sz="2200" b="1" dirty="0" smtClean="0">
                <a:latin typeface="B Bharati GopikaTwo" pitchFamily="2" charset="0"/>
              </a:rPr>
              <a:t>«</a:t>
            </a:r>
            <a:r>
              <a:rPr lang="en-US" sz="2200" b="1" dirty="0"/>
              <a:t>Activity 1:</a:t>
            </a:r>
            <a:r>
              <a:rPr lang="en-US" sz="2200" b="1" dirty="0" smtClean="0">
                <a:latin typeface="B Bharati GopikaTwo" pitchFamily="2" charset="0"/>
              </a:rPr>
              <a:t> </a:t>
            </a:r>
            <a:r>
              <a:rPr lang="en-US" sz="2200" dirty="0"/>
              <a:t>Group work and discussion</a:t>
            </a:r>
            <a:r>
              <a:rPr lang="en-US" sz="2200" dirty="0" smtClean="0">
                <a:latin typeface="B Bharati GopikaTwo" pitchFamily="2" charset="0"/>
              </a:rPr>
              <a:t> </a:t>
            </a:r>
            <a:endParaRPr lang="en-US" sz="2200" dirty="0">
              <a:latin typeface="B Bharati GopikaTwo" pitchFamily="2" charset="0"/>
            </a:endParaRPr>
          </a:p>
          <a:p>
            <a:r>
              <a:rPr lang="en-US" sz="2200" b="1" dirty="0"/>
              <a:t>Methodology</a:t>
            </a:r>
            <a:r>
              <a:rPr lang="en-US" sz="2200" b="1" dirty="0" smtClean="0"/>
              <a:t>:</a:t>
            </a:r>
          </a:p>
          <a:p>
            <a:pPr marL="342900" indent="-342900">
              <a:buFont typeface="Arial" panose="020B0604020202020204" pitchFamily="34" charset="0"/>
              <a:buChar char="•"/>
            </a:pPr>
            <a:r>
              <a:rPr lang="en-US" sz="2200" dirty="0" smtClean="0"/>
              <a:t>Group </a:t>
            </a:r>
            <a:r>
              <a:rPr lang="en-US" sz="2200" dirty="0"/>
              <a:t>work </a:t>
            </a:r>
            <a:endParaRPr lang="en-GB" sz="2200" dirty="0"/>
          </a:p>
          <a:p>
            <a:pPr marL="342900" indent="-342900">
              <a:spcAft>
                <a:spcPts val="1200"/>
              </a:spcAft>
              <a:buFont typeface="Arial" panose="020B0604020202020204" pitchFamily="34" charset="0"/>
              <a:buChar char="•"/>
            </a:pPr>
            <a:r>
              <a:rPr lang="en-US" sz="2200" dirty="0" smtClean="0"/>
              <a:t>Exercise </a:t>
            </a:r>
            <a:r>
              <a:rPr lang="en-US" sz="2200" dirty="0"/>
              <a:t>- e.g. Administration of Simple Questionnaires</a:t>
            </a:r>
            <a:r>
              <a:rPr lang="en-US" sz="2200" dirty="0" smtClean="0"/>
              <a:t>/</a:t>
            </a:r>
            <a:br>
              <a:rPr lang="en-US" sz="2200" dirty="0" smtClean="0"/>
            </a:br>
            <a:r>
              <a:rPr lang="en-US" sz="2200" dirty="0" smtClean="0"/>
              <a:t>True-False </a:t>
            </a:r>
            <a:r>
              <a:rPr lang="en-US" sz="2200" dirty="0"/>
              <a:t>Exercise etc. </a:t>
            </a:r>
            <a:endParaRPr lang="en-GB" sz="2200" dirty="0"/>
          </a:p>
          <a:p>
            <a:r>
              <a:rPr lang="en-US" sz="2200" b="1" dirty="0" smtClean="0">
                <a:latin typeface="B Bharati GopikaTwo" pitchFamily="2" charset="0"/>
              </a:rPr>
              <a:t> </a:t>
            </a:r>
            <a:r>
              <a:rPr lang="en-US" sz="2200" b="1" dirty="0"/>
              <a:t>Group Work Objectives: </a:t>
            </a:r>
            <a:endParaRPr lang="en-GB" sz="2200" b="1" dirty="0"/>
          </a:p>
          <a:p>
            <a:pPr marL="342900" lvl="0" indent="-342900">
              <a:buFont typeface="Arial" panose="020B0604020202020204" pitchFamily="34" charset="0"/>
              <a:buChar char="•"/>
            </a:pPr>
            <a:r>
              <a:rPr lang="en-US" sz="2200" dirty="0"/>
              <a:t>To help participants understand and assess the individual's role and responsibilities. </a:t>
            </a:r>
            <a:endParaRPr lang="en-GB" sz="2200" dirty="0"/>
          </a:p>
          <a:p>
            <a:pPr marL="342900" lvl="0" indent="-342900">
              <a:buFont typeface="Arial" panose="020B0604020202020204" pitchFamily="34" charset="0"/>
              <a:buChar char="•"/>
            </a:pPr>
            <a:r>
              <a:rPr lang="en-US" sz="2200" dirty="0"/>
              <a:t>To help participants understand that their first step can decide the future of the case. </a:t>
            </a:r>
            <a:endParaRPr lang="en-GB" sz="2200" dirty="0"/>
          </a:p>
          <a:p>
            <a:pPr marL="342900" lvl="0" indent="-342900">
              <a:buFont typeface="Arial" panose="020B0604020202020204" pitchFamily="34" charset="0"/>
              <a:buChar char="•"/>
            </a:pPr>
            <a:r>
              <a:rPr lang="en-US" sz="2200" dirty="0"/>
              <a:t>To help participants understand steps in dealing with a child in a specific difficult situation and circumstance. </a:t>
            </a:r>
            <a:endParaRPr lang="en-GB" sz="2200" dirty="0"/>
          </a:p>
          <a:p>
            <a:pPr>
              <a:spcAft>
                <a:spcPts val="1200"/>
              </a:spcAft>
            </a:pPr>
            <a:endParaRPr lang="en-US" sz="2200" dirty="0">
              <a:latin typeface="B Bharati GopikaTwo" pitchFamily="2" charset="0"/>
            </a:endParaRPr>
          </a:p>
        </p:txBody>
      </p:sp>
    </p:spTree>
    <p:extLst>
      <p:ext uri="{BB962C8B-B14F-4D97-AF65-F5344CB8AC3E}">
        <p14:creationId xmlns:p14="http://schemas.microsoft.com/office/powerpoint/2010/main" val="3979555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2" name="TextBox 1"/>
          <p:cNvSpPr txBox="1"/>
          <p:nvPr/>
        </p:nvSpPr>
        <p:spPr>
          <a:xfrm>
            <a:off x="834569" y="1543932"/>
            <a:ext cx="7532913" cy="1107996"/>
          </a:xfrm>
          <a:prstGeom prst="rect">
            <a:avLst/>
          </a:prstGeom>
          <a:noFill/>
        </p:spPr>
        <p:txBody>
          <a:bodyPr wrap="square" rtlCol="0">
            <a:spAutoFit/>
          </a:bodyPr>
          <a:lstStyle/>
          <a:p>
            <a:r>
              <a:rPr lang="en-US" sz="2200" b="1" dirty="0"/>
              <a:t>Question for discussion in the groups</a:t>
            </a:r>
            <a:r>
              <a:rPr lang="en-US" sz="2200" dirty="0"/>
              <a:t> - What will be the role of Police in dealing with various kinds of cases? Give details of all steps taken by Police?</a:t>
            </a:r>
            <a:endParaRPr lang="en-US" sz="2200" dirty="0">
              <a:latin typeface="B Bharati GopikaTwo" pitchFamily="2" charset="0"/>
            </a:endParaRPr>
          </a:p>
        </p:txBody>
      </p:sp>
      <p:sp>
        <p:nvSpPr>
          <p:cNvPr id="5" name="Rounded Rectangle 4"/>
          <p:cNvSpPr/>
          <p:nvPr/>
        </p:nvSpPr>
        <p:spPr>
          <a:xfrm>
            <a:off x="464458" y="2661013"/>
            <a:ext cx="8345714" cy="2414817"/>
          </a:xfrm>
          <a:prstGeom prst="roundRect">
            <a:avLst/>
          </a:prstGeom>
          <a:solidFill>
            <a:srgbClr val="FFDE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834569" y="2767506"/>
            <a:ext cx="6625774" cy="2123658"/>
          </a:xfrm>
          <a:prstGeom prst="rect">
            <a:avLst/>
          </a:prstGeom>
          <a:noFill/>
        </p:spPr>
        <p:txBody>
          <a:bodyPr wrap="square" rtlCol="0">
            <a:spAutoFit/>
          </a:bodyPr>
          <a:lstStyle/>
          <a:p>
            <a:r>
              <a:rPr lang="en-US" sz="2200" dirty="0" smtClean="0"/>
              <a:t>Two </a:t>
            </a:r>
            <a:r>
              <a:rPr lang="en-US" sz="2200" dirty="0"/>
              <a:t>girls Rani (14 year old) and </a:t>
            </a:r>
            <a:r>
              <a:rPr lang="en-US" sz="2200" dirty="0" err="1"/>
              <a:t>Sunita</a:t>
            </a:r>
            <a:r>
              <a:rPr lang="en-US" sz="2200" dirty="0"/>
              <a:t> (16 year old) who were involved in prostitution were found by Police during a raid at a red light area at 5 O'clock in the evening. During the raid, police also found </a:t>
            </a:r>
            <a:r>
              <a:rPr lang="en-US" sz="2200" dirty="0" err="1"/>
              <a:t>Sundri</a:t>
            </a:r>
            <a:r>
              <a:rPr lang="en-US" sz="2200" dirty="0"/>
              <a:t> (30 year old) with two children (2 year and 8 years old), </a:t>
            </a:r>
            <a:r>
              <a:rPr lang="en-US" sz="2200" dirty="0" err="1"/>
              <a:t>Meena</a:t>
            </a:r>
            <a:r>
              <a:rPr lang="en-US" sz="2200" dirty="0"/>
              <a:t> (21 years old) and Deepa (45 year).</a:t>
            </a:r>
            <a:endParaRPr lang="en-US" sz="2200" dirty="0">
              <a:latin typeface="B Bharati GopikaTwo" pitchFamily="2" charset="0"/>
            </a:endParaRPr>
          </a:p>
        </p:txBody>
      </p:sp>
      <p:sp>
        <p:nvSpPr>
          <p:cNvPr id="6" name="TextBox 5"/>
          <p:cNvSpPr txBox="1"/>
          <p:nvPr/>
        </p:nvSpPr>
        <p:spPr>
          <a:xfrm>
            <a:off x="279763" y="2160262"/>
            <a:ext cx="870126" cy="1015663"/>
          </a:xfrm>
          <a:prstGeom prst="rect">
            <a:avLst/>
          </a:prstGeom>
          <a:noFill/>
        </p:spPr>
        <p:txBody>
          <a:bodyPr wrap="square" rtlCol="0">
            <a:spAutoFit/>
          </a:bodyPr>
          <a:lstStyle/>
          <a:p>
            <a:r>
              <a:rPr lang="en-US" sz="6000" dirty="0" smtClean="0">
                <a:solidFill>
                  <a:schemeClr val="accent6">
                    <a:lumMod val="75000"/>
                  </a:schemeClr>
                </a:solidFill>
                <a:latin typeface="+mj-lt"/>
              </a:rPr>
              <a:t>1</a:t>
            </a:r>
            <a:endParaRPr lang="en-US" sz="6000" dirty="0">
              <a:solidFill>
                <a:schemeClr val="accent6">
                  <a:lumMod val="75000"/>
                </a:schemeClr>
              </a:solidFill>
              <a:latin typeface="+mj-lt"/>
            </a:endParaRPr>
          </a:p>
        </p:txBody>
      </p:sp>
      <p:pic>
        <p:nvPicPr>
          <p:cNvPr id="7" name="Picture 6"/>
          <p:cNvPicPr>
            <a:picLocks noChangeAspect="1"/>
          </p:cNvPicPr>
          <p:nvPr/>
        </p:nvPicPr>
        <p:blipFill rotWithShape="1">
          <a:blip r:embed="rId3">
            <a:clrChange>
              <a:clrFrom>
                <a:srgbClr val="FFFFFF"/>
              </a:clrFrom>
              <a:clrTo>
                <a:srgbClr val="FFFFFF">
                  <a:alpha val="0"/>
                </a:srgbClr>
              </a:clrTo>
            </a:clrChange>
          </a:blip>
          <a:srcRect l="8730" t="49649" r="73175" b="18588"/>
          <a:stretch/>
        </p:blipFill>
        <p:spPr>
          <a:xfrm>
            <a:off x="6901118" y="2723779"/>
            <a:ext cx="2148958" cy="2130108"/>
          </a:xfrm>
          <a:prstGeom prst="rect">
            <a:avLst/>
          </a:prstGeom>
        </p:spPr>
      </p:pic>
      <p:sp>
        <p:nvSpPr>
          <p:cNvPr id="8" name="Rounded Rectangle 7"/>
          <p:cNvSpPr/>
          <p:nvPr/>
        </p:nvSpPr>
        <p:spPr>
          <a:xfrm>
            <a:off x="464458" y="5301160"/>
            <a:ext cx="8345714" cy="1085180"/>
          </a:xfrm>
          <a:prstGeom prst="roundRect">
            <a:avLst/>
          </a:prstGeom>
          <a:solidFill>
            <a:srgbClr val="FFDE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714825" y="5405539"/>
            <a:ext cx="6745517" cy="769441"/>
          </a:xfrm>
          <a:prstGeom prst="rect">
            <a:avLst/>
          </a:prstGeom>
          <a:noFill/>
        </p:spPr>
        <p:txBody>
          <a:bodyPr wrap="square" rtlCol="0">
            <a:spAutoFit/>
          </a:bodyPr>
          <a:lstStyle/>
          <a:p>
            <a:r>
              <a:rPr lang="en-US" sz="2200" dirty="0" smtClean="0"/>
              <a:t>A </a:t>
            </a:r>
            <a:r>
              <a:rPr lang="en-US" sz="2200" dirty="0"/>
              <a:t>beat officer found a new born baby in a dustbin during a visit to his beat area early in the </a:t>
            </a:r>
            <a:r>
              <a:rPr lang="en-US" sz="2200" dirty="0" smtClean="0"/>
              <a:t>morning. </a:t>
            </a:r>
            <a:endParaRPr lang="en-GB" sz="2200" dirty="0"/>
          </a:p>
        </p:txBody>
      </p:sp>
      <p:sp>
        <p:nvSpPr>
          <p:cNvPr id="10" name="TextBox 9"/>
          <p:cNvSpPr txBox="1"/>
          <p:nvPr/>
        </p:nvSpPr>
        <p:spPr>
          <a:xfrm>
            <a:off x="199938" y="4788042"/>
            <a:ext cx="870126" cy="1015663"/>
          </a:xfrm>
          <a:prstGeom prst="rect">
            <a:avLst/>
          </a:prstGeom>
          <a:noFill/>
        </p:spPr>
        <p:txBody>
          <a:bodyPr wrap="square" rtlCol="0">
            <a:spAutoFit/>
          </a:bodyPr>
          <a:lstStyle/>
          <a:p>
            <a:r>
              <a:rPr lang="en-US" sz="6000" dirty="0" smtClean="0">
                <a:solidFill>
                  <a:schemeClr val="accent6">
                    <a:lumMod val="75000"/>
                  </a:schemeClr>
                </a:solidFill>
                <a:latin typeface="+mj-lt"/>
              </a:rPr>
              <a:t>2</a:t>
            </a:r>
            <a:endParaRPr lang="en-US" sz="6000" dirty="0">
              <a:solidFill>
                <a:schemeClr val="accent6">
                  <a:lumMod val="75000"/>
                </a:schemeClr>
              </a:solidFill>
              <a:latin typeface="+mj-lt"/>
            </a:endParaRPr>
          </a:p>
        </p:txBody>
      </p:sp>
      <p:pic>
        <p:nvPicPr>
          <p:cNvPr id="12" name="Picture 11"/>
          <p:cNvPicPr>
            <a:picLocks noChangeAspect="1"/>
          </p:cNvPicPr>
          <p:nvPr/>
        </p:nvPicPr>
        <p:blipFill rotWithShape="1">
          <a:blip r:embed="rId4">
            <a:clrChange>
              <a:clrFrom>
                <a:srgbClr val="FFFFFF"/>
              </a:clrFrom>
              <a:clrTo>
                <a:srgbClr val="FFFFFF">
                  <a:alpha val="0"/>
                </a:srgbClr>
              </a:clrTo>
            </a:clrChange>
          </a:blip>
          <a:srcRect l="58889" t="26601" r="21270" b="39951"/>
          <a:stretch/>
        </p:blipFill>
        <p:spPr>
          <a:xfrm>
            <a:off x="7124840" y="4918849"/>
            <a:ext cx="2055443" cy="1956782"/>
          </a:xfrm>
          <a:prstGeom prst="rect">
            <a:avLst/>
          </a:prstGeom>
        </p:spPr>
      </p:pic>
    </p:spTree>
    <p:extLst>
      <p:ext uri="{BB962C8B-B14F-4D97-AF65-F5344CB8AC3E}">
        <p14:creationId xmlns:p14="http://schemas.microsoft.com/office/powerpoint/2010/main" val="4179989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9" name="Rounded Rectangle 8"/>
          <p:cNvSpPr/>
          <p:nvPr/>
        </p:nvSpPr>
        <p:spPr>
          <a:xfrm>
            <a:off x="428175" y="1715348"/>
            <a:ext cx="8345714" cy="1427452"/>
          </a:xfrm>
          <a:prstGeom prst="roundRect">
            <a:avLst/>
          </a:prstGeom>
          <a:solidFill>
            <a:srgbClr val="FFDE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98286" y="1730400"/>
            <a:ext cx="6625774" cy="1446550"/>
          </a:xfrm>
          <a:prstGeom prst="rect">
            <a:avLst/>
          </a:prstGeom>
          <a:noFill/>
        </p:spPr>
        <p:txBody>
          <a:bodyPr wrap="square" rtlCol="0">
            <a:spAutoFit/>
          </a:bodyPr>
          <a:lstStyle/>
          <a:p>
            <a:r>
              <a:rPr lang="en-US" sz="2200" dirty="0" smtClean="0"/>
              <a:t>A </a:t>
            </a:r>
            <a:r>
              <a:rPr lang="en-US" sz="2200" dirty="0"/>
              <a:t>common man calls up Police station and gives specific complaints about a domestic child </a:t>
            </a:r>
            <a:r>
              <a:rPr lang="en-US" sz="2200" dirty="0" err="1"/>
              <a:t>labour</a:t>
            </a:r>
            <a:r>
              <a:rPr lang="en-US" sz="2200" dirty="0"/>
              <a:t> of 12 years of age being mercilessly beaten up at a particular address. But he does not want to disclose his identity.</a:t>
            </a:r>
            <a:endParaRPr lang="en-US" sz="2200" dirty="0">
              <a:latin typeface="B Bharati GopikaTwo" pitchFamily="2" charset="0"/>
            </a:endParaRPr>
          </a:p>
        </p:txBody>
      </p:sp>
      <p:sp>
        <p:nvSpPr>
          <p:cNvPr id="11" name="TextBox 10"/>
          <p:cNvSpPr txBox="1"/>
          <p:nvPr/>
        </p:nvSpPr>
        <p:spPr>
          <a:xfrm>
            <a:off x="243480" y="1214596"/>
            <a:ext cx="870126" cy="1015663"/>
          </a:xfrm>
          <a:prstGeom prst="rect">
            <a:avLst/>
          </a:prstGeom>
          <a:noFill/>
        </p:spPr>
        <p:txBody>
          <a:bodyPr wrap="square" rtlCol="0">
            <a:spAutoFit/>
          </a:bodyPr>
          <a:lstStyle/>
          <a:p>
            <a:r>
              <a:rPr lang="en-US" sz="6000" dirty="0" smtClean="0">
                <a:solidFill>
                  <a:schemeClr val="accent6">
                    <a:lumMod val="75000"/>
                  </a:schemeClr>
                </a:solidFill>
                <a:latin typeface="+mj-lt"/>
              </a:rPr>
              <a:t>3</a:t>
            </a:r>
            <a:endParaRPr lang="en-US" sz="6000" dirty="0">
              <a:solidFill>
                <a:schemeClr val="accent6">
                  <a:lumMod val="75000"/>
                </a:schemeClr>
              </a:solidFill>
              <a:latin typeface="+mj-lt"/>
            </a:endParaRPr>
          </a:p>
        </p:txBody>
      </p:sp>
      <p:sp>
        <p:nvSpPr>
          <p:cNvPr id="13" name="Rounded Rectangle 12"/>
          <p:cNvSpPr/>
          <p:nvPr/>
        </p:nvSpPr>
        <p:spPr>
          <a:xfrm>
            <a:off x="428169" y="3431972"/>
            <a:ext cx="8345714" cy="2859427"/>
          </a:xfrm>
          <a:prstGeom prst="roundRect">
            <a:avLst/>
          </a:prstGeom>
          <a:solidFill>
            <a:srgbClr val="FFDE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8537" y="3460152"/>
            <a:ext cx="6625774" cy="2800767"/>
          </a:xfrm>
          <a:prstGeom prst="rect">
            <a:avLst/>
          </a:prstGeom>
          <a:noFill/>
        </p:spPr>
        <p:txBody>
          <a:bodyPr wrap="square" rtlCol="0">
            <a:spAutoFit/>
          </a:bodyPr>
          <a:lstStyle/>
          <a:p>
            <a:r>
              <a:rPr lang="en-US" sz="2200" dirty="0" smtClean="0"/>
              <a:t>14-year-old </a:t>
            </a:r>
            <a:r>
              <a:rPr lang="en-US" sz="2200" dirty="0" err="1"/>
              <a:t>Kumari</a:t>
            </a:r>
            <a:r>
              <a:rPr lang="en-US" sz="2200" dirty="0"/>
              <a:t> from Vadodara is married off by her father to a 40 year old man from Ahmedabad. The father received </a:t>
            </a:r>
            <a:r>
              <a:rPr lang="en-US" sz="2200" dirty="0" err="1"/>
              <a:t>Rs</a:t>
            </a:r>
            <a:r>
              <a:rPr lang="en-US" sz="2200" dirty="0"/>
              <a:t>. 20,000 for giving away the daughter in marriage. </a:t>
            </a:r>
            <a:r>
              <a:rPr lang="en-US" sz="2200" dirty="0" err="1"/>
              <a:t>Lala</a:t>
            </a:r>
            <a:r>
              <a:rPr lang="en-US" sz="2200" dirty="0"/>
              <a:t>, a friend of the father helps facilitate the transportation and receives money from the bridegroom for this service. After marriage, </a:t>
            </a:r>
            <a:r>
              <a:rPr lang="en-US" sz="2200" dirty="0" err="1"/>
              <a:t>Kumari</a:t>
            </a:r>
            <a:r>
              <a:rPr lang="en-US" sz="2200" dirty="0"/>
              <a:t> never gets to visit her parents and all ties are cut off. She continues to live in </a:t>
            </a:r>
            <a:r>
              <a:rPr lang="en-US" sz="2200" dirty="0" err="1"/>
              <a:t>Valsad</a:t>
            </a:r>
            <a:r>
              <a:rPr lang="en-US" sz="2200" dirty="0"/>
              <a:t> with her husband.</a:t>
            </a:r>
            <a:endParaRPr lang="en-US" sz="2200" dirty="0">
              <a:latin typeface="B Bharati GopikaTwo" pitchFamily="2" charset="0"/>
            </a:endParaRPr>
          </a:p>
        </p:txBody>
      </p:sp>
      <p:sp>
        <p:nvSpPr>
          <p:cNvPr id="15" name="TextBox 14"/>
          <p:cNvSpPr txBox="1"/>
          <p:nvPr/>
        </p:nvSpPr>
        <p:spPr>
          <a:xfrm>
            <a:off x="163649" y="2979815"/>
            <a:ext cx="870126" cy="1015663"/>
          </a:xfrm>
          <a:prstGeom prst="rect">
            <a:avLst/>
          </a:prstGeom>
          <a:noFill/>
        </p:spPr>
        <p:txBody>
          <a:bodyPr wrap="square" rtlCol="0">
            <a:spAutoFit/>
          </a:bodyPr>
          <a:lstStyle/>
          <a:p>
            <a:r>
              <a:rPr lang="en-US" sz="6000" dirty="0" smtClean="0">
                <a:solidFill>
                  <a:schemeClr val="accent6">
                    <a:lumMod val="75000"/>
                  </a:schemeClr>
                </a:solidFill>
                <a:latin typeface="+mj-lt"/>
              </a:rPr>
              <a:t>4</a:t>
            </a:r>
            <a:endParaRPr lang="en-US" sz="6000" dirty="0">
              <a:solidFill>
                <a:schemeClr val="accent6">
                  <a:lumMod val="75000"/>
                </a:schemeClr>
              </a:solidFill>
              <a:latin typeface="+mj-lt"/>
            </a:endParaRPr>
          </a:p>
        </p:txBody>
      </p:sp>
      <p:pic>
        <p:nvPicPr>
          <p:cNvPr id="17" name="Picture 16"/>
          <p:cNvPicPr>
            <a:picLocks noChangeAspect="1"/>
          </p:cNvPicPr>
          <p:nvPr/>
        </p:nvPicPr>
        <p:blipFill rotWithShape="1">
          <a:blip r:embed="rId3">
            <a:clrChange>
              <a:clrFrom>
                <a:srgbClr val="FFFFFF"/>
              </a:clrFrom>
              <a:clrTo>
                <a:srgbClr val="FFFFFF">
                  <a:alpha val="0"/>
                </a:srgbClr>
              </a:clrTo>
            </a:clrChange>
          </a:blip>
          <a:srcRect l="8571" t="27724" r="72540" b="37984"/>
          <a:stretch/>
        </p:blipFill>
        <p:spPr>
          <a:xfrm>
            <a:off x="7087772" y="1287547"/>
            <a:ext cx="2085254" cy="2137824"/>
          </a:xfrm>
          <a:prstGeom prst="rect">
            <a:avLst/>
          </a:prstGeom>
        </p:spPr>
      </p:pic>
      <p:pic>
        <p:nvPicPr>
          <p:cNvPr id="18" name="Picture 17"/>
          <p:cNvPicPr>
            <a:picLocks noChangeAspect="1"/>
          </p:cNvPicPr>
          <p:nvPr/>
        </p:nvPicPr>
        <p:blipFill rotWithShape="1">
          <a:blip r:embed="rId4">
            <a:clrChange>
              <a:clrFrom>
                <a:srgbClr val="FFFFFF"/>
              </a:clrFrom>
              <a:clrTo>
                <a:srgbClr val="FFFFFF">
                  <a:alpha val="0"/>
                </a:srgbClr>
              </a:clrTo>
            </a:clrChange>
          </a:blip>
          <a:srcRect l="60635" t="41497" r="20794" b="25335"/>
          <a:stretch/>
        </p:blipFill>
        <p:spPr>
          <a:xfrm>
            <a:off x="6827154" y="3704233"/>
            <a:ext cx="2423887" cy="2444602"/>
          </a:xfrm>
          <a:prstGeom prst="rect">
            <a:avLst/>
          </a:prstGeom>
        </p:spPr>
      </p:pic>
    </p:spTree>
    <p:extLst>
      <p:ext uri="{BB962C8B-B14F-4D97-AF65-F5344CB8AC3E}">
        <p14:creationId xmlns:p14="http://schemas.microsoft.com/office/powerpoint/2010/main" val="3620065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9" name="Rounded Rectangle 8"/>
          <p:cNvSpPr/>
          <p:nvPr/>
        </p:nvSpPr>
        <p:spPr>
          <a:xfrm>
            <a:off x="428175" y="1512152"/>
            <a:ext cx="8345714" cy="2316446"/>
          </a:xfrm>
          <a:prstGeom prst="roundRect">
            <a:avLst/>
          </a:prstGeom>
          <a:solidFill>
            <a:srgbClr val="FFDE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817483" y="1554640"/>
            <a:ext cx="6561510" cy="2308324"/>
          </a:xfrm>
          <a:prstGeom prst="rect">
            <a:avLst/>
          </a:prstGeom>
          <a:noFill/>
        </p:spPr>
        <p:txBody>
          <a:bodyPr wrap="square" rtlCol="0">
            <a:spAutoFit/>
          </a:bodyPr>
          <a:lstStyle/>
          <a:p>
            <a:r>
              <a:rPr lang="en-US" b="1" dirty="0"/>
              <a:t>Case 5-</a:t>
            </a:r>
            <a:r>
              <a:rPr lang="en-US" dirty="0"/>
              <a:t> 2-month-old Yamuna was the 7th child born to an impoverished family in </a:t>
            </a:r>
            <a:r>
              <a:rPr lang="en-US" dirty="0" err="1"/>
              <a:t>Banaskantha</a:t>
            </a:r>
            <a:r>
              <a:rPr lang="en-US" dirty="0"/>
              <a:t>, Gujarat. A childless couple </a:t>
            </a:r>
            <a:r>
              <a:rPr lang="en-US" dirty="0" err="1"/>
              <a:t>Kishan</a:t>
            </a:r>
            <a:r>
              <a:rPr lang="en-US" dirty="0"/>
              <a:t> and </a:t>
            </a:r>
            <a:r>
              <a:rPr lang="en-US" dirty="0" err="1"/>
              <a:t>Sejal</a:t>
            </a:r>
            <a:r>
              <a:rPr lang="en-US" dirty="0"/>
              <a:t> from Ahmedabad wanted to adopt a healthy baby and approached Hari a native from the same village. Hari used to run an orphanage and facilitated the adoption of orphans to interested family. Hari paid Yamuna's family a sum of rupees two thousand and then sold her to </a:t>
            </a:r>
            <a:r>
              <a:rPr lang="en-US" dirty="0" err="1"/>
              <a:t>Kishan</a:t>
            </a:r>
            <a:r>
              <a:rPr lang="en-US" dirty="0"/>
              <a:t> and </a:t>
            </a:r>
            <a:r>
              <a:rPr lang="en-US" dirty="0" err="1"/>
              <a:t>Sejal</a:t>
            </a:r>
            <a:r>
              <a:rPr lang="en-US" dirty="0"/>
              <a:t> for a sum of rupees twenty thousand.</a:t>
            </a:r>
            <a:endParaRPr lang="en-US" dirty="0">
              <a:latin typeface="B Bharati GopikaTwo" pitchFamily="2" charset="0"/>
            </a:endParaRPr>
          </a:p>
        </p:txBody>
      </p:sp>
      <p:sp>
        <p:nvSpPr>
          <p:cNvPr id="11" name="TextBox 10"/>
          <p:cNvSpPr txBox="1"/>
          <p:nvPr/>
        </p:nvSpPr>
        <p:spPr>
          <a:xfrm>
            <a:off x="243480" y="1041880"/>
            <a:ext cx="870126" cy="1015663"/>
          </a:xfrm>
          <a:prstGeom prst="rect">
            <a:avLst/>
          </a:prstGeom>
          <a:noFill/>
        </p:spPr>
        <p:txBody>
          <a:bodyPr wrap="square" rtlCol="0">
            <a:spAutoFit/>
          </a:bodyPr>
          <a:lstStyle/>
          <a:p>
            <a:r>
              <a:rPr lang="en-US" sz="6000" dirty="0">
                <a:solidFill>
                  <a:schemeClr val="accent6">
                    <a:lumMod val="75000"/>
                  </a:schemeClr>
                </a:solidFill>
                <a:latin typeface="+mj-lt"/>
              </a:rPr>
              <a:t>5</a:t>
            </a:r>
          </a:p>
        </p:txBody>
      </p:sp>
      <p:sp>
        <p:nvSpPr>
          <p:cNvPr id="13" name="Rounded Rectangle 12"/>
          <p:cNvSpPr/>
          <p:nvPr/>
        </p:nvSpPr>
        <p:spPr>
          <a:xfrm>
            <a:off x="428169" y="4053167"/>
            <a:ext cx="8345714" cy="2560267"/>
          </a:xfrm>
          <a:prstGeom prst="roundRect">
            <a:avLst/>
          </a:prstGeom>
          <a:solidFill>
            <a:srgbClr val="FFDE8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861241" y="4083647"/>
            <a:ext cx="6411689" cy="2585323"/>
          </a:xfrm>
          <a:prstGeom prst="rect">
            <a:avLst/>
          </a:prstGeom>
          <a:noFill/>
        </p:spPr>
        <p:txBody>
          <a:bodyPr wrap="square" rtlCol="0">
            <a:spAutoFit/>
          </a:bodyPr>
          <a:lstStyle/>
          <a:p>
            <a:r>
              <a:rPr lang="en-US" b="1" dirty="0"/>
              <a:t>Case 6</a:t>
            </a:r>
            <a:r>
              <a:rPr lang="en-US" dirty="0"/>
              <a:t>- </a:t>
            </a:r>
            <a:r>
              <a:rPr lang="en-US" dirty="0" err="1"/>
              <a:t>Sarita</a:t>
            </a:r>
            <a:r>
              <a:rPr lang="en-US" dirty="0"/>
              <a:t>, 15 years of age, is working as a full time domestic worker in Gujarat. She hails from a village in Jharkhand. She was offered this job by a placement/recruitment agency in Gujarat, which has its branches in Jharkhand as well. She has not been paid any salary since she joined work and whenever she asks for the money due to her, she is severely beaten up by her employer. Moreover, her employers do not allow to her leave the house nor write to her family. Though she wants to return home, she is forced to stay back.</a:t>
            </a:r>
            <a:endParaRPr lang="en-US" dirty="0">
              <a:latin typeface="B Bharati GopikaTwo" pitchFamily="2" charset="0"/>
            </a:endParaRPr>
          </a:p>
        </p:txBody>
      </p:sp>
      <p:sp>
        <p:nvSpPr>
          <p:cNvPr id="15" name="TextBox 14"/>
          <p:cNvSpPr txBox="1"/>
          <p:nvPr/>
        </p:nvSpPr>
        <p:spPr>
          <a:xfrm>
            <a:off x="287022" y="3626673"/>
            <a:ext cx="870126" cy="1015663"/>
          </a:xfrm>
          <a:prstGeom prst="rect">
            <a:avLst/>
          </a:prstGeom>
          <a:noFill/>
        </p:spPr>
        <p:txBody>
          <a:bodyPr wrap="square" rtlCol="0">
            <a:spAutoFit/>
          </a:bodyPr>
          <a:lstStyle/>
          <a:p>
            <a:r>
              <a:rPr lang="en-US" sz="6000" dirty="0" smtClean="0">
                <a:solidFill>
                  <a:schemeClr val="accent6">
                    <a:lumMod val="75000"/>
                  </a:schemeClr>
                </a:solidFill>
                <a:latin typeface="+mj-lt"/>
              </a:rPr>
              <a:t>6</a:t>
            </a:r>
            <a:endParaRPr lang="en-US" sz="6000" dirty="0">
              <a:solidFill>
                <a:schemeClr val="accent6">
                  <a:lumMod val="75000"/>
                </a:schemeClr>
              </a:solidFill>
              <a:latin typeface="+mj-lt"/>
            </a:endParaRPr>
          </a:p>
        </p:txBody>
      </p:sp>
      <p:pic>
        <p:nvPicPr>
          <p:cNvPr id="2" name="Picture 1"/>
          <p:cNvPicPr>
            <a:picLocks noChangeAspect="1"/>
          </p:cNvPicPr>
          <p:nvPr/>
        </p:nvPicPr>
        <p:blipFill rotWithShape="1">
          <a:blip r:embed="rId2">
            <a:clrChange>
              <a:clrFrom>
                <a:srgbClr val="FFFFFF"/>
              </a:clrFrom>
              <a:clrTo>
                <a:srgbClr val="FFFFFF">
                  <a:alpha val="0"/>
                </a:srgbClr>
              </a:clrTo>
            </a:clrChange>
          </a:blip>
          <a:srcRect l="60000" t="60330" r="20476" b="7627"/>
          <a:stretch/>
        </p:blipFill>
        <p:spPr>
          <a:xfrm>
            <a:off x="6836868" y="4219261"/>
            <a:ext cx="2373078" cy="2199438"/>
          </a:xfrm>
          <a:prstGeom prst="rect">
            <a:avLst/>
          </a:prstGeom>
        </p:spPr>
      </p:pic>
      <p:pic>
        <p:nvPicPr>
          <p:cNvPr id="12" name="Picture 11"/>
          <p:cNvPicPr>
            <a:picLocks noChangeAspect="1"/>
          </p:cNvPicPr>
          <p:nvPr/>
        </p:nvPicPr>
        <p:blipFill rotWithShape="1">
          <a:blip r:embed="rId2">
            <a:clrChange>
              <a:clrFrom>
                <a:srgbClr val="FFFFFF"/>
              </a:clrFrom>
              <a:clrTo>
                <a:srgbClr val="FFFFFF">
                  <a:alpha val="0"/>
                </a:srgbClr>
              </a:clrTo>
            </a:clrChange>
          </a:blip>
          <a:srcRect l="9251" t="33591" r="72972" b="32960"/>
          <a:stretch/>
        </p:blipFill>
        <p:spPr>
          <a:xfrm>
            <a:off x="7200464" y="1781895"/>
            <a:ext cx="1842906" cy="1958090"/>
          </a:xfrm>
          <a:prstGeom prst="rect">
            <a:avLst/>
          </a:prstGeom>
        </p:spPr>
      </p:pic>
    </p:spTree>
    <p:extLst>
      <p:ext uri="{BB962C8B-B14F-4D97-AF65-F5344CB8AC3E}">
        <p14:creationId xmlns:p14="http://schemas.microsoft.com/office/powerpoint/2010/main" val="380453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Activity: True or False rapid fire Exercise</a:t>
            </a:r>
            <a:endParaRPr lang="en-US" sz="4000" dirty="0">
              <a:latin typeface="B Bharati GopikaTwo" pitchFamily="2" charset="0"/>
            </a:endParaRPr>
          </a:p>
        </p:txBody>
      </p:sp>
      <p:sp>
        <p:nvSpPr>
          <p:cNvPr id="4" name="TextBox 3"/>
          <p:cNvSpPr txBox="1"/>
          <p:nvPr/>
        </p:nvSpPr>
        <p:spPr>
          <a:xfrm>
            <a:off x="481691" y="1415142"/>
            <a:ext cx="8238670" cy="5386090"/>
          </a:xfrm>
          <a:prstGeom prst="rect">
            <a:avLst/>
          </a:prstGeom>
          <a:noFill/>
        </p:spPr>
        <p:txBody>
          <a:bodyPr wrap="square" rtlCol="0">
            <a:spAutoFit/>
          </a:bodyPr>
          <a:lstStyle/>
          <a:p>
            <a:r>
              <a:rPr lang="en-US" sz="2000" b="1" dirty="0"/>
              <a:t>Statements</a:t>
            </a:r>
            <a:r>
              <a:rPr lang="en-US" sz="2000" b="1" dirty="0" smtClean="0"/>
              <a:t>:</a:t>
            </a:r>
          </a:p>
          <a:p>
            <a:pPr marL="285750" lvl="0" indent="-285750">
              <a:buFont typeface="Arial" panose="020B0604020202020204" pitchFamily="34" charset="0"/>
              <a:buChar char="•"/>
            </a:pPr>
            <a:r>
              <a:rPr lang="en-US" dirty="0"/>
              <a:t>14 years is the age of child as per the Juvenile </a:t>
            </a:r>
            <a:r>
              <a:rPr lang="en-US" dirty="0" err="1"/>
              <a:t>Labour</a:t>
            </a:r>
            <a:r>
              <a:rPr lang="en-US" dirty="0"/>
              <a:t> Act. </a:t>
            </a:r>
            <a:r>
              <a:rPr lang="en-US" dirty="0" smtClean="0"/>
              <a:t>True/False </a:t>
            </a:r>
            <a:endParaRPr lang="en-GB" dirty="0"/>
          </a:p>
          <a:p>
            <a:pPr marL="285750" lvl="0" indent="-285750">
              <a:buFont typeface="Arial" panose="020B0604020202020204" pitchFamily="34" charset="0"/>
              <a:buChar char="•"/>
            </a:pPr>
            <a:r>
              <a:rPr lang="en-US" dirty="0"/>
              <a:t>It is mandatory to produce a Child in Need of Care and Production before the Child Welfare Committee. </a:t>
            </a:r>
            <a:r>
              <a:rPr lang="en-US" dirty="0" smtClean="0"/>
              <a:t>True/False </a:t>
            </a:r>
            <a:endParaRPr lang="en-GB" dirty="0"/>
          </a:p>
          <a:p>
            <a:pPr marL="285750" lvl="0" indent="-285750">
              <a:buFont typeface="Arial" panose="020B0604020202020204" pitchFamily="34" charset="0"/>
              <a:buChar char="•"/>
            </a:pPr>
            <a:r>
              <a:rPr lang="en-US" dirty="0"/>
              <a:t>14 years is the age of child as per Juvenile Justice Care and Protection of Children) Act, 2015. </a:t>
            </a:r>
            <a:r>
              <a:rPr lang="en-US" dirty="0" smtClean="0"/>
              <a:t>True/False </a:t>
            </a:r>
            <a:endParaRPr lang="en-GB" dirty="0"/>
          </a:p>
          <a:p>
            <a:pPr marL="285750" lvl="0" indent="-285750">
              <a:buFont typeface="Arial" panose="020B0604020202020204" pitchFamily="34" charset="0"/>
              <a:buChar char="•"/>
            </a:pPr>
            <a:r>
              <a:rPr lang="en-US" dirty="0"/>
              <a:t>After rescue of the child </a:t>
            </a:r>
            <a:r>
              <a:rPr lang="en-US" dirty="0" err="1"/>
              <a:t>labour</a:t>
            </a:r>
            <a:r>
              <a:rPr lang="en-US" dirty="0"/>
              <a:t>, child is supposed to be produced before Juvenile Justice Board. </a:t>
            </a:r>
            <a:r>
              <a:rPr lang="en-US" dirty="0" smtClean="0"/>
              <a:t>True/False </a:t>
            </a:r>
            <a:endParaRPr lang="en-GB" dirty="0"/>
          </a:p>
          <a:p>
            <a:pPr marL="285750" lvl="0" indent="-285750">
              <a:buFont typeface="Arial" panose="020B0604020202020204" pitchFamily="34" charset="0"/>
              <a:buChar char="•"/>
            </a:pPr>
            <a:r>
              <a:rPr lang="en-US" dirty="0"/>
              <a:t>1098 is the toll free no. of child line. True/False </a:t>
            </a:r>
            <a:endParaRPr lang="en-GB" dirty="0"/>
          </a:p>
          <a:p>
            <a:pPr marL="285750" lvl="0" indent="-285750">
              <a:buFont typeface="Arial" panose="020B0604020202020204" pitchFamily="34" charset="0"/>
              <a:buChar char="•"/>
            </a:pPr>
            <a:r>
              <a:rPr lang="en-US" dirty="0"/>
              <a:t>Bonded </a:t>
            </a:r>
            <a:r>
              <a:rPr lang="en-US" dirty="0" err="1"/>
              <a:t>labour</a:t>
            </a:r>
            <a:r>
              <a:rPr lang="en-US" dirty="0"/>
              <a:t> and child </a:t>
            </a:r>
            <a:r>
              <a:rPr lang="en-US" dirty="0" err="1"/>
              <a:t>labour</a:t>
            </a:r>
            <a:r>
              <a:rPr lang="en-US" dirty="0"/>
              <a:t> have the same meaning. True/ False </a:t>
            </a:r>
            <a:endParaRPr lang="en-GB" dirty="0"/>
          </a:p>
          <a:p>
            <a:pPr marL="285750" lvl="0" indent="-285750">
              <a:buFont typeface="Arial" panose="020B0604020202020204" pitchFamily="34" charset="0"/>
              <a:buChar char="•"/>
            </a:pPr>
            <a:r>
              <a:rPr lang="en-US" dirty="0"/>
              <a:t>Bonded </a:t>
            </a:r>
            <a:r>
              <a:rPr lang="en-US" dirty="0" err="1"/>
              <a:t>Labour</a:t>
            </a:r>
            <a:r>
              <a:rPr lang="en-US" dirty="0"/>
              <a:t> is a cognizable offence. </a:t>
            </a:r>
            <a:r>
              <a:rPr lang="en-US" dirty="0" smtClean="0"/>
              <a:t>True/False </a:t>
            </a:r>
            <a:endParaRPr lang="en-GB" dirty="0"/>
          </a:p>
          <a:p>
            <a:pPr marL="285750" lvl="0" indent="-285750">
              <a:buFont typeface="Arial" panose="020B0604020202020204" pitchFamily="34" charset="0"/>
              <a:buChar char="•"/>
            </a:pPr>
            <a:r>
              <a:rPr lang="en-US" dirty="0"/>
              <a:t>It is mandatory to produce every child before the Child Welfare Committee. True/False </a:t>
            </a:r>
            <a:endParaRPr lang="en-GB" dirty="0"/>
          </a:p>
          <a:p>
            <a:pPr marL="285750" lvl="0" indent="-285750">
              <a:buFont typeface="Arial" panose="020B0604020202020204" pitchFamily="34" charset="0"/>
              <a:buChar char="•"/>
            </a:pPr>
            <a:r>
              <a:rPr lang="en-US" dirty="0"/>
              <a:t>Children home and Observation Home both are meant for Child in Need of Care and Protection. </a:t>
            </a:r>
            <a:r>
              <a:rPr lang="en-US" dirty="0" smtClean="0"/>
              <a:t>True/False </a:t>
            </a:r>
            <a:endParaRPr lang="en-GB" dirty="0"/>
          </a:p>
          <a:p>
            <a:pPr marL="285750" lvl="0" indent="-285750">
              <a:buFont typeface="Arial" panose="020B0604020202020204" pitchFamily="34" charset="0"/>
              <a:buChar char="•"/>
            </a:pPr>
            <a:r>
              <a:rPr lang="en-US" dirty="0"/>
              <a:t>If police finds a new born child in a dustbin, he can give the child to any good family which is willing to bring up the child. True/False </a:t>
            </a:r>
            <a:endParaRPr lang="en-GB" dirty="0"/>
          </a:p>
          <a:p>
            <a:pPr marL="285750" lvl="0" indent="-285750">
              <a:buFont typeface="Arial" panose="020B0604020202020204" pitchFamily="34" charset="0"/>
              <a:buChar char="•"/>
            </a:pPr>
            <a:r>
              <a:rPr lang="en-US" dirty="0"/>
              <a:t>Police has no role in dealing with the issue of child </a:t>
            </a:r>
            <a:r>
              <a:rPr lang="en-US" dirty="0" err="1"/>
              <a:t>labour</a:t>
            </a:r>
            <a:r>
              <a:rPr lang="en-US" dirty="0"/>
              <a:t>. True/False </a:t>
            </a:r>
            <a:endParaRPr lang="en-GB" dirty="0"/>
          </a:p>
          <a:p>
            <a:pPr marL="285750" lvl="0" indent="-285750">
              <a:buFont typeface="Arial" panose="020B0604020202020204" pitchFamily="34" charset="0"/>
              <a:buChar char="•"/>
            </a:pPr>
            <a:r>
              <a:rPr lang="en-US" dirty="0"/>
              <a:t>Police cannot make any complaint against those employing child </a:t>
            </a:r>
            <a:r>
              <a:rPr lang="en-US" dirty="0" err="1"/>
              <a:t>labour</a:t>
            </a:r>
            <a:r>
              <a:rPr lang="en-US" dirty="0"/>
              <a:t>. </a:t>
            </a:r>
            <a:r>
              <a:rPr lang="en-US" dirty="0" smtClean="0"/>
              <a:t>True/False</a:t>
            </a:r>
            <a:endParaRPr lang="en-GB" dirty="0"/>
          </a:p>
        </p:txBody>
      </p:sp>
    </p:spTree>
    <p:extLst>
      <p:ext uri="{BB962C8B-B14F-4D97-AF65-F5344CB8AC3E}">
        <p14:creationId xmlns:p14="http://schemas.microsoft.com/office/powerpoint/2010/main" val="1362875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5715" y="2061028"/>
            <a:ext cx="7590971" cy="3608251"/>
          </a:xfrm>
          <a:prstGeom prst="rect">
            <a:avLst/>
          </a:prstGeom>
          <a:noFill/>
          <a:ln w="28575">
            <a:solidFill>
              <a:schemeClr val="accent6">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29027" y="303223"/>
            <a:ext cx="9143999" cy="707886"/>
          </a:xfrm>
          <a:prstGeom prst="rect">
            <a:avLst/>
          </a:prstGeom>
          <a:noFill/>
        </p:spPr>
        <p:txBody>
          <a:bodyPr wrap="square" rtlCol="0">
            <a:spAutoFit/>
          </a:bodyPr>
          <a:lstStyle/>
          <a:p>
            <a:pPr algn="ctr"/>
            <a:r>
              <a:rPr lang="en-US" sz="4000" b="1" dirty="0"/>
              <a:t>Case Studies for group work</a:t>
            </a:r>
            <a:endParaRPr lang="en-US" sz="4000" dirty="0">
              <a:latin typeface="B Bharati GopikaTwo" pitchFamily="2" charset="0"/>
            </a:endParaRPr>
          </a:p>
        </p:txBody>
      </p:sp>
      <p:sp>
        <p:nvSpPr>
          <p:cNvPr id="4" name="TextBox 3"/>
          <p:cNvSpPr txBox="1"/>
          <p:nvPr/>
        </p:nvSpPr>
        <p:spPr>
          <a:xfrm>
            <a:off x="870858" y="2413117"/>
            <a:ext cx="7387771" cy="3139321"/>
          </a:xfrm>
          <a:prstGeom prst="rect">
            <a:avLst/>
          </a:prstGeom>
          <a:noFill/>
        </p:spPr>
        <p:txBody>
          <a:bodyPr wrap="square" rtlCol="0">
            <a:spAutoFit/>
          </a:bodyPr>
          <a:lstStyle/>
          <a:p>
            <a:r>
              <a:rPr lang="en-US" sz="2200" dirty="0" err="1"/>
              <a:t>Manjari</a:t>
            </a:r>
            <a:r>
              <a:rPr lang="en-US" sz="2200" dirty="0"/>
              <a:t> is a six year old girl, living in a resettlement colony in a Metro City like Delhi. She works as a rag-picker and helps her family with that money. </a:t>
            </a:r>
            <a:r>
              <a:rPr lang="en-US" sz="2200" dirty="0" err="1"/>
              <a:t>Manjari's</a:t>
            </a:r>
            <a:r>
              <a:rPr lang="en-US" sz="2200" dirty="0"/>
              <a:t> father is alcoholic. One day, her father beat her up and threw her out of the house demanding money for alcohol. Fearful, </a:t>
            </a:r>
            <a:r>
              <a:rPr lang="en-US" sz="2200" dirty="0" err="1"/>
              <a:t>Manjari</a:t>
            </a:r>
            <a:r>
              <a:rPr lang="en-US" sz="2200" dirty="0"/>
              <a:t> could only think of stealing as a source of managing some quick money. Unfortunately she was caught by the guard outside the house that she entered to steal. The police was called and she was handed over to them.</a:t>
            </a:r>
            <a:endParaRPr lang="en-US" sz="2200" dirty="0">
              <a:latin typeface="B Bharati GopikaTwo" pitchFamily="2" charset="0"/>
            </a:endParaRPr>
          </a:p>
        </p:txBody>
      </p:sp>
      <p:sp>
        <p:nvSpPr>
          <p:cNvPr id="2" name="Rounded Rectangle 1"/>
          <p:cNvSpPr/>
          <p:nvPr/>
        </p:nvSpPr>
        <p:spPr>
          <a:xfrm>
            <a:off x="3367313" y="1683658"/>
            <a:ext cx="2743201" cy="711906"/>
          </a:xfrm>
          <a:prstGeom prst="round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67313" y="1770745"/>
            <a:ext cx="2612574" cy="523220"/>
          </a:xfrm>
          <a:prstGeom prst="rect">
            <a:avLst/>
          </a:prstGeom>
          <a:noFill/>
        </p:spPr>
        <p:txBody>
          <a:bodyPr wrap="square" rtlCol="0">
            <a:spAutoFit/>
          </a:bodyPr>
          <a:lstStyle/>
          <a:p>
            <a:pPr algn="ctr"/>
            <a:r>
              <a:rPr lang="en-US" sz="2800" b="1" dirty="0">
                <a:solidFill>
                  <a:schemeClr val="bg1"/>
                </a:solidFill>
              </a:rPr>
              <a:t>Case Study 1</a:t>
            </a:r>
            <a:endParaRPr lang="en-US" sz="2800" dirty="0">
              <a:solidFill>
                <a:schemeClr val="bg1"/>
              </a:solidFill>
              <a:latin typeface="B Bharati GopikaTwo" pitchFamily="2" charset="0"/>
            </a:endParaRPr>
          </a:p>
        </p:txBody>
      </p:sp>
      <p:pic>
        <p:nvPicPr>
          <p:cNvPr id="7" name="Picture 6"/>
          <p:cNvPicPr>
            <a:picLocks noChangeAspect="1"/>
          </p:cNvPicPr>
          <p:nvPr/>
        </p:nvPicPr>
        <p:blipFill rotWithShape="1">
          <a:blip r:embed="rId3">
            <a:clrChange>
              <a:clrFrom>
                <a:srgbClr val="FFF1D9"/>
              </a:clrFrom>
              <a:clrTo>
                <a:srgbClr val="FFF1D9">
                  <a:alpha val="0"/>
                </a:srgbClr>
              </a:clrTo>
            </a:clrChange>
          </a:blip>
          <a:srcRect l="58095" t="38404" r="20158" b="12124"/>
          <a:stretch/>
        </p:blipFill>
        <p:spPr>
          <a:xfrm>
            <a:off x="7105980" y="4513943"/>
            <a:ext cx="2038020" cy="2618184"/>
          </a:xfrm>
          <a:prstGeom prst="rect">
            <a:avLst/>
          </a:prstGeom>
        </p:spPr>
      </p:pic>
    </p:spTree>
    <p:extLst>
      <p:ext uri="{BB962C8B-B14F-4D97-AF65-F5344CB8AC3E}">
        <p14:creationId xmlns:p14="http://schemas.microsoft.com/office/powerpoint/2010/main" val="264243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DE81"/>
        </a:solidFill>
        <a:ln>
          <a:noFill/>
        </a:ln>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4271</TotalTime>
  <Words>1812</Words>
  <Application>Microsoft Office PowerPoint</Application>
  <PresentationFormat>On-screen Show (4:3)</PresentationFormat>
  <Paragraphs>121</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 Bharati GopikaTwo</vt:lpstr>
      <vt:lpstr>Calibri</vt:lpstr>
      <vt:lpstr>Shruti</vt:lpstr>
      <vt:lpstr>Office Theme</vt:lpstr>
      <vt:lpstr>Special Juvenile Police Unit (SJPU)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Quantum Clinical Trials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PPT-DCPU</dc:title>
  <dc:creator>Amar Nidhi</dc:creator>
  <cp:lastModifiedBy>admin</cp:lastModifiedBy>
  <cp:revision>375</cp:revision>
  <cp:lastPrinted>2018-06-10T06:44:21Z</cp:lastPrinted>
  <dcterms:created xsi:type="dcterms:W3CDTF">2018-03-19T09:27:48Z</dcterms:created>
  <dcterms:modified xsi:type="dcterms:W3CDTF">2019-09-17T06:23:03Z</dcterms:modified>
</cp:coreProperties>
</file>