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7" r:id="rId3"/>
    <p:sldId id="291" r:id="rId4"/>
    <p:sldId id="293" r:id="rId5"/>
    <p:sldId id="294" r:id="rId6"/>
    <p:sldId id="297" r:id="rId7"/>
    <p:sldId id="325" r:id="rId8"/>
    <p:sldId id="324" r:id="rId9"/>
    <p:sldId id="306" r:id="rId10"/>
    <p:sldId id="310" r:id="rId11"/>
    <p:sldId id="258" r:id="rId12"/>
    <p:sldId id="268" r:id="rId13"/>
    <p:sldId id="283" r:id="rId14"/>
    <p:sldId id="271" r:id="rId15"/>
    <p:sldId id="278" r:id="rId16"/>
    <p:sldId id="320" r:id="rId17"/>
    <p:sldId id="321" r:id="rId18"/>
    <p:sldId id="275" r:id="rId19"/>
    <p:sldId id="322" r:id="rId20"/>
    <p:sldId id="276" r:id="rId21"/>
    <p:sldId id="277" r:id="rId22"/>
    <p:sldId id="32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0E"/>
    <a:srgbClr val="00833E"/>
    <a:srgbClr val="FFDE81"/>
    <a:srgbClr val="E0ECBC"/>
    <a:srgbClr val="77777A"/>
    <a:srgbClr val="960374"/>
    <a:srgbClr val="961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8" autoAdjust="0"/>
  </p:normalViewPr>
  <p:slideViewPr>
    <p:cSldViewPr snapToGrid="0" snapToObjects="1">
      <p:cViewPr>
        <p:scale>
          <a:sx n="75" d="100"/>
          <a:sy n="75" d="100"/>
        </p:scale>
        <p:origin x="2556"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FFFDE-2220-4854-AA6A-AC9B1364DC60}" type="datetimeFigureOut">
              <a:rPr lang="en-US" smtClean="0"/>
              <a:t>9/26/2019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1311C-B3C3-4230-B508-F7251C42BD9B}" type="slidenum">
              <a:rPr lang="en-US" smtClean="0"/>
              <a:t>‹#›</a:t>
            </a:fld>
            <a:endParaRPr lang="en-US"/>
          </a:p>
        </p:txBody>
      </p:sp>
    </p:spTree>
    <p:extLst>
      <p:ext uri="{BB962C8B-B14F-4D97-AF65-F5344CB8AC3E}">
        <p14:creationId xmlns:p14="http://schemas.microsoft.com/office/powerpoint/2010/main" val="29488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The word group is replaced</a:t>
            </a:r>
            <a:r>
              <a:rPr lang="en-US" b="1" baseline="0" dirty="0" smtClean="0">
                <a:solidFill>
                  <a:srgbClr val="FF0000"/>
                </a:solidFill>
              </a:rPr>
              <a:t> by </a:t>
            </a:r>
            <a:r>
              <a:rPr lang="en-US" b="1" baseline="0" dirty="0" err="1" smtClean="0">
                <a:solidFill>
                  <a:srgbClr val="FF0000"/>
                </a:solidFill>
              </a:rPr>
              <a:t>dcpu</a:t>
            </a:r>
            <a:r>
              <a:rPr lang="en-US" b="1" baseline="0" dirty="0" smtClean="0">
                <a:solidFill>
                  <a:srgbClr val="FF0000"/>
                </a:solidFill>
              </a:rPr>
              <a:t> in </a:t>
            </a:r>
            <a:r>
              <a:rPr lang="en-US" b="1" baseline="0" dirty="0" err="1" smtClean="0">
                <a:solidFill>
                  <a:srgbClr val="FF0000"/>
                </a:solidFill>
              </a:rPr>
              <a:t>guj</a:t>
            </a:r>
            <a:r>
              <a:rPr lang="en-US" b="1" baseline="0" dirty="0" smtClean="0">
                <a:solidFill>
                  <a:srgbClr val="FF0000"/>
                </a:solidFill>
              </a:rPr>
              <a:t>. Ppt.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5A81311C-B3C3-4230-B508-F7251C42BD9B}" type="slidenum">
              <a:rPr lang="en-US" smtClean="0"/>
              <a:t>3</a:t>
            </a:fld>
            <a:endParaRPr lang="en-US"/>
          </a:p>
        </p:txBody>
      </p:sp>
    </p:spTree>
    <p:extLst>
      <p:ext uri="{BB962C8B-B14F-4D97-AF65-F5344CB8AC3E}">
        <p14:creationId xmlns:p14="http://schemas.microsoft.com/office/powerpoint/2010/main" val="283737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A81311C-B3C3-4230-B508-F7251C42BD9B}" type="slidenum">
              <a:rPr lang="en-US" smtClean="0"/>
              <a:t>4</a:t>
            </a:fld>
            <a:endParaRPr lang="en-US"/>
          </a:p>
        </p:txBody>
      </p:sp>
    </p:spTree>
    <p:extLst>
      <p:ext uri="{BB962C8B-B14F-4D97-AF65-F5344CB8AC3E}">
        <p14:creationId xmlns:p14="http://schemas.microsoft.com/office/powerpoint/2010/main" val="367744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5</a:t>
            </a:fld>
            <a:endParaRPr lang="en-US"/>
          </a:p>
        </p:txBody>
      </p:sp>
    </p:spTree>
    <p:extLst>
      <p:ext uri="{BB962C8B-B14F-4D97-AF65-F5344CB8AC3E}">
        <p14:creationId xmlns:p14="http://schemas.microsoft.com/office/powerpoint/2010/main" val="373858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5A81311C-B3C3-4230-B508-F7251C42BD9B}" type="slidenum">
              <a:rPr lang="en-US" smtClean="0"/>
              <a:t>6</a:t>
            </a:fld>
            <a:endParaRPr lang="en-US"/>
          </a:p>
        </p:txBody>
      </p:sp>
    </p:spTree>
    <p:extLst>
      <p:ext uri="{BB962C8B-B14F-4D97-AF65-F5344CB8AC3E}">
        <p14:creationId xmlns:p14="http://schemas.microsoft.com/office/powerpoint/2010/main" val="156073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5A81311C-B3C3-4230-B508-F7251C42BD9B}" type="slidenum">
              <a:rPr lang="en-US" smtClean="0"/>
              <a:t>10</a:t>
            </a:fld>
            <a:endParaRPr lang="en-US"/>
          </a:p>
        </p:txBody>
      </p:sp>
    </p:spTree>
    <p:extLst>
      <p:ext uri="{BB962C8B-B14F-4D97-AF65-F5344CB8AC3E}">
        <p14:creationId xmlns:p14="http://schemas.microsoft.com/office/powerpoint/2010/main" val="227917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12</a:t>
            </a:fld>
            <a:endParaRPr lang="en-US"/>
          </a:p>
        </p:txBody>
      </p:sp>
    </p:spTree>
    <p:extLst>
      <p:ext uri="{BB962C8B-B14F-4D97-AF65-F5344CB8AC3E}">
        <p14:creationId xmlns:p14="http://schemas.microsoft.com/office/powerpoint/2010/main" val="248070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A81311C-B3C3-4230-B508-F7251C42BD9B}" type="slidenum">
              <a:rPr lang="en-US" smtClean="0"/>
              <a:t>13</a:t>
            </a:fld>
            <a:endParaRPr lang="en-US"/>
          </a:p>
        </p:txBody>
      </p:sp>
    </p:spTree>
    <p:extLst>
      <p:ext uri="{BB962C8B-B14F-4D97-AF65-F5344CB8AC3E}">
        <p14:creationId xmlns:p14="http://schemas.microsoft.com/office/powerpoint/2010/main" val="76130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smtClean="0"/>
              <a:t>Illustration to be replaced with</a:t>
            </a:r>
            <a:r>
              <a:rPr lang="en-IN" b="1" baseline="0" dirty="0" smtClean="0"/>
              <a:t> One made in Introduction to child rights module</a:t>
            </a:r>
          </a:p>
          <a:p>
            <a:endParaRPr lang="en-IN" b="1" dirty="0"/>
          </a:p>
        </p:txBody>
      </p:sp>
      <p:sp>
        <p:nvSpPr>
          <p:cNvPr id="4" name="Slide Number Placeholder 3"/>
          <p:cNvSpPr>
            <a:spLocks noGrp="1"/>
          </p:cNvSpPr>
          <p:nvPr>
            <p:ph type="sldNum" sz="quarter" idx="10"/>
          </p:nvPr>
        </p:nvSpPr>
        <p:spPr/>
        <p:txBody>
          <a:bodyPr/>
          <a:lstStyle/>
          <a:p>
            <a:fld id="{5A81311C-B3C3-4230-B508-F7251C42BD9B}" type="slidenum">
              <a:rPr lang="en-US" smtClean="0"/>
              <a:t>15</a:t>
            </a:fld>
            <a:endParaRPr lang="en-US"/>
          </a:p>
        </p:txBody>
      </p:sp>
    </p:spTree>
    <p:extLst>
      <p:ext uri="{BB962C8B-B14F-4D97-AF65-F5344CB8AC3E}">
        <p14:creationId xmlns:p14="http://schemas.microsoft.com/office/powerpoint/2010/main" val="106454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56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86754"/>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16700830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904166"/>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88544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BF67F-D136-4E46-8350-3BF0FA7AC1A4}" type="datetimeFigureOut">
              <a:rPr lang="en-US" smtClean="0"/>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6CC-F843-8B45-A1E6-4377C5D4332D}" type="slidenum">
              <a:rPr lang="en-US" smtClean="0"/>
              <a:t>‹#›</a:t>
            </a:fld>
            <a:endParaRPr lang="en-US"/>
          </a:p>
        </p:txBody>
      </p:sp>
    </p:spTree>
    <p:extLst>
      <p:ext uri="{BB962C8B-B14F-4D97-AF65-F5344CB8AC3E}">
        <p14:creationId xmlns:p14="http://schemas.microsoft.com/office/powerpoint/2010/main" val="397038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95"/>
            <a:ext cx="9144000" cy="6857999"/>
          </a:xfrm>
          <a:prstGeom prst="rect">
            <a:avLst/>
          </a:prstGeom>
          <a:solidFill>
            <a:srgbClr val="FFC20E"/>
          </a:solidFill>
          <a:ln>
            <a:solidFill>
              <a:srgbClr val="961E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685800" y="112155"/>
            <a:ext cx="7772400" cy="1470025"/>
          </a:xfrm>
        </p:spPr>
        <p:txBody>
          <a:bodyPr>
            <a:normAutofit/>
          </a:bodyPr>
          <a:lstStyle/>
          <a:p>
            <a:r>
              <a:rPr lang="en-US" sz="6000" b="1" dirty="0" smtClean="0"/>
              <a:t>DCPU</a:t>
            </a:r>
            <a:endParaRPr lang="en-US" sz="6000" b="1" dirty="0"/>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842247" y="1613121"/>
            <a:ext cx="5453557" cy="4842414"/>
          </a:xfrm>
          <a:prstGeom prst="rect">
            <a:avLst/>
          </a:prstGeom>
        </p:spPr>
      </p:pic>
      <p:grpSp>
        <p:nvGrpSpPr>
          <p:cNvPr id="6" name="Group 5"/>
          <p:cNvGrpSpPr/>
          <p:nvPr/>
        </p:nvGrpSpPr>
        <p:grpSpPr>
          <a:xfrm>
            <a:off x="0" y="6113290"/>
            <a:ext cx="9144000" cy="744710"/>
            <a:chOff x="0" y="6113290"/>
            <a:chExt cx="9144000" cy="744710"/>
          </a:xfrm>
        </p:grpSpPr>
        <p:sp>
          <p:nvSpPr>
            <p:cNvPr id="7" name="Rectangle 6"/>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27594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2238"/>
            <a:ext cx="9144000" cy="62071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Officials of DCPU</a:t>
            </a:r>
            <a:endParaRPr lang="en-US" sz="4000" b="1" dirty="0"/>
          </a:p>
        </p:txBody>
      </p:sp>
      <p:sp>
        <p:nvSpPr>
          <p:cNvPr id="6" name="Rectangle 5"/>
          <p:cNvSpPr/>
          <p:nvPr/>
        </p:nvSpPr>
        <p:spPr>
          <a:xfrm>
            <a:off x="822778" y="1523999"/>
            <a:ext cx="7522936" cy="4122057"/>
          </a:xfrm>
          <a:prstGeom prst="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1002846" y="1951717"/>
            <a:ext cx="7162800" cy="31505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Ø"/>
            </a:pPr>
            <a:r>
              <a:rPr lang="en-US" sz="2400" b="1" dirty="0" smtClean="0"/>
              <a:t>District Child Protection Officer- Chairperson</a:t>
            </a:r>
          </a:p>
          <a:p>
            <a:pPr>
              <a:spcBef>
                <a:spcPts val="0"/>
              </a:spcBef>
              <a:spcAft>
                <a:spcPts val="1200"/>
              </a:spcAft>
              <a:buFont typeface="Wingdings" panose="05000000000000000000" pitchFamily="2" charset="2"/>
              <a:buChar char="Ø"/>
            </a:pPr>
            <a:r>
              <a:rPr lang="en-US" sz="2400" b="1" dirty="0" smtClean="0"/>
              <a:t>Protection Officer (Non-Institutional Care)- Member</a:t>
            </a:r>
          </a:p>
          <a:p>
            <a:pPr>
              <a:spcBef>
                <a:spcPts val="0"/>
              </a:spcBef>
              <a:spcAft>
                <a:spcPts val="1200"/>
              </a:spcAft>
              <a:buFont typeface="Wingdings" panose="05000000000000000000" pitchFamily="2" charset="2"/>
              <a:buChar char="Ø"/>
            </a:pPr>
            <a:r>
              <a:rPr lang="en-US" sz="2400" b="1" dirty="0" smtClean="0"/>
              <a:t>Chairperson/, Child Welfare Committee- Member</a:t>
            </a:r>
          </a:p>
          <a:p>
            <a:pPr>
              <a:spcBef>
                <a:spcPts val="0"/>
              </a:spcBef>
              <a:spcAft>
                <a:spcPts val="1200"/>
              </a:spcAft>
              <a:buFont typeface="Wingdings" panose="05000000000000000000" pitchFamily="2" charset="2"/>
              <a:buChar char="Ø"/>
            </a:pPr>
            <a:r>
              <a:rPr lang="en-US" sz="2400" b="1" dirty="0" smtClean="0"/>
              <a:t>Representative of SAA- Member</a:t>
            </a:r>
          </a:p>
          <a:p>
            <a:pPr>
              <a:spcBef>
                <a:spcPts val="0"/>
              </a:spcBef>
              <a:spcAft>
                <a:spcPts val="1200"/>
              </a:spcAft>
              <a:buFont typeface="Wingdings" panose="05000000000000000000" pitchFamily="2" charset="2"/>
              <a:buChar char="Ø"/>
            </a:pPr>
            <a:r>
              <a:rPr lang="en-US" sz="2400" b="1" dirty="0" smtClean="0"/>
              <a:t>Representative of a Voluntary </a:t>
            </a:r>
            <a:r>
              <a:rPr lang="en-US" sz="2400" b="1" dirty="0" err="1" smtClean="0"/>
              <a:t>Organisation</a:t>
            </a:r>
            <a:r>
              <a:rPr lang="en-US" sz="2400" b="1" dirty="0" smtClean="0"/>
              <a:t> working in the area of Child Protection Member</a:t>
            </a:r>
          </a:p>
        </p:txBody>
      </p:sp>
    </p:spTree>
    <p:extLst>
      <p:ext uri="{BB962C8B-B14F-4D97-AF65-F5344CB8AC3E}">
        <p14:creationId xmlns:p14="http://schemas.microsoft.com/office/powerpoint/2010/main" val="111445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223483"/>
            <a:ext cx="9144000" cy="457200"/>
          </a:xfrm>
        </p:spPr>
        <p:txBody>
          <a:bodyPr>
            <a:noAutofit/>
          </a:bodyPr>
          <a:lstStyle/>
          <a:p>
            <a:pPr>
              <a:spcBef>
                <a:spcPts val="600"/>
              </a:spcBef>
              <a:spcAft>
                <a:spcPts val="1200"/>
              </a:spcAft>
            </a:pPr>
            <a:r>
              <a:rPr lang="en-US" sz="4000" b="1" dirty="0" smtClean="0"/>
              <a:t>Five </a:t>
            </a:r>
            <a:r>
              <a:rPr lang="en-US" sz="4000" b="1" dirty="0"/>
              <a:t>G</a:t>
            </a:r>
            <a:r>
              <a:rPr lang="en-US" sz="4000" b="1" dirty="0" smtClean="0"/>
              <a:t>roups</a:t>
            </a:r>
            <a:endParaRPr lang="en-US" sz="2000" dirty="0"/>
          </a:p>
        </p:txBody>
      </p:sp>
      <p:sp>
        <p:nvSpPr>
          <p:cNvPr id="4" name="Rectangle 3"/>
          <p:cNvSpPr/>
          <p:nvPr/>
        </p:nvSpPr>
        <p:spPr>
          <a:xfrm>
            <a:off x="2059210" y="1567543"/>
            <a:ext cx="5779690" cy="809393"/>
          </a:xfrm>
          <a:prstGeom prst="rect">
            <a:avLst/>
          </a:prstGeom>
          <a:solidFill>
            <a:srgbClr val="FFDE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20530" y="1618296"/>
            <a:ext cx="5065361" cy="707886"/>
          </a:xfrm>
          <a:prstGeom prst="rect">
            <a:avLst/>
          </a:prstGeom>
        </p:spPr>
        <p:txBody>
          <a:bodyPr wrap="none">
            <a:spAutoFit/>
          </a:bodyPr>
          <a:lstStyle/>
          <a:p>
            <a:pPr lvl="0">
              <a:spcAft>
                <a:spcPts val="600"/>
              </a:spcAft>
            </a:pPr>
            <a:r>
              <a:rPr lang="en-US" sz="4000" b="1" dirty="0" smtClean="0">
                <a:solidFill>
                  <a:srgbClr val="C00000"/>
                </a:solidFill>
              </a:rPr>
              <a:t>1</a:t>
            </a:r>
            <a:r>
              <a:rPr lang="en-US" sz="2200" b="1" dirty="0" smtClean="0"/>
              <a:t> DCPO </a:t>
            </a:r>
            <a:r>
              <a:rPr lang="en-US" sz="2200" b="1" dirty="0"/>
              <a:t>(District Child Protection Officer)</a:t>
            </a:r>
          </a:p>
        </p:txBody>
      </p:sp>
      <p:sp>
        <p:nvSpPr>
          <p:cNvPr id="11" name="Rectangle 10"/>
          <p:cNvSpPr/>
          <p:nvPr/>
        </p:nvSpPr>
        <p:spPr>
          <a:xfrm>
            <a:off x="2059210" y="2505157"/>
            <a:ext cx="5779690" cy="809393"/>
          </a:xfrm>
          <a:prstGeom prst="rect">
            <a:avLst/>
          </a:prstGeom>
          <a:solidFill>
            <a:srgbClr val="FFDE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20530" y="2555910"/>
            <a:ext cx="4791248" cy="707886"/>
          </a:xfrm>
          <a:prstGeom prst="rect">
            <a:avLst/>
          </a:prstGeom>
        </p:spPr>
        <p:txBody>
          <a:bodyPr wrap="none">
            <a:spAutoFit/>
          </a:bodyPr>
          <a:lstStyle/>
          <a:p>
            <a:pPr lvl="0">
              <a:spcAft>
                <a:spcPts val="600"/>
              </a:spcAft>
            </a:pPr>
            <a:r>
              <a:rPr lang="en-US" sz="4000" b="1" dirty="0" smtClean="0">
                <a:solidFill>
                  <a:srgbClr val="C00000"/>
                </a:solidFill>
              </a:rPr>
              <a:t>2</a:t>
            </a:r>
            <a:r>
              <a:rPr lang="en-US" sz="2200" b="1" dirty="0" smtClean="0"/>
              <a:t> </a:t>
            </a:r>
            <a:r>
              <a:rPr lang="en-US" sz="2200" b="1" dirty="0"/>
              <a:t>Protection officer (Institutional </a:t>
            </a:r>
            <a:r>
              <a:rPr lang="en-US" sz="2200" b="1" dirty="0" smtClean="0"/>
              <a:t>Care</a:t>
            </a:r>
            <a:r>
              <a:rPr lang="en-US" sz="2200" b="1" dirty="0"/>
              <a:t>)</a:t>
            </a:r>
          </a:p>
        </p:txBody>
      </p:sp>
      <p:sp>
        <p:nvSpPr>
          <p:cNvPr id="13" name="Rectangle 12"/>
          <p:cNvSpPr/>
          <p:nvPr/>
        </p:nvSpPr>
        <p:spPr>
          <a:xfrm>
            <a:off x="2059210" y="3442771"/>
            <a:ext cx="5779690" cy="809393"/>
          </a:xfrm>
          <a:prstGeom prst="rect">
            <a:avLst/>
          </a:prstGeom>
          <a:solidFill>
            <a:srgbClr val="FFDE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0530" y="3493524"/>
            <a:ext cx="5522217" cy="707886"/>
          </a:xfrm>
          <a:prstGeom prst="rect">
            <a:avLst/>
          </a:prstGeom>
        </p:spPr>
        <p:txBody>
          <a:bodyPr wrap="none">
            <a:spAutoFit/>
          </a:bodyPr>
          <a:lstStyle/>
          <a:p>
            <a:pPr lvl="0">
              <a:spcAft>
                <a:spcPts val="600"/>
              </a:spcAft>
            </a:pPr>
            <a:r>
              <a:rPr lang="en-US" sz="4000" b="1" dirty="0" smtClean="0">
                <a:solidFill>
                  <a:srgbClr val="C00000"/>
                </a:solidFill>
              </a:rPr>
              <a:t>3</a:t>
            </a:r>
            <a:r>
              <a:rPr lang="en-US" sz="2200" b="1" dirty="0" smtClean="0"/>
              <a:t> Protection </a:t>
            </a:r>
            <a:r>
              <a:rPr lang="en-US" sz="2200" b="1" dirty="0"/>
              <a:t>officer (Non Institutional </a:t>
            </a:r>
            <a:r>
              <a:rPr lang="en-US" sz="2200" b="1" dirty="0" smtClean="0"/>
              <a:t>Care</a:t>
            </a:r>
            <a:r>
              <a:rPr lang="en-US" sz="2200" b="1" dirty="0"/>
              <a:t>)</a:t>
            </a:r>
          </a:p>
        </p:txBody>
      </p:sp>
      <p:sp>
        <p:nvSpPr>
          <p:cNvPr id="15" name="Rectangle 14"/>
          <p:cNvSpPr/>
          <p:nvPr/>
        </p:nvSpPr>
        <p:spPr>
          <a:xfrm>
            <a:off x="2059210" y="4390481"/>
            <a:ext cx="5779690" cy="809393"/>
          </a:xfrm>
          <a:prstGeom prst="rect">
            <a:avLst/>
          </a:prstGeom>
          <a:solidFill>
            <a:srgbClr val="FFDE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320530" y="4441234"/>
            <a:ext cx="3718006" cy="707886"/>
          </a:xfrm>
          <a:prstGeom prst="rect">
            <a:avLst/>
          </a:prstGeom>
        </p:spPr>
        <p:txBody>
          <a:bodyPr wrap="none">
            <a:spAutoFit/>
          </a:bodyPr>
          <a:lstStyle/>
          <a:p>
            <a:pPr lvl="0">
              <a:spcAft>
                <a:spcPts val="600"/>
              </a:spcAft>
            </a:pPr>
            <a:r>
              <a:rPr lang="en-US" sz="4000" b="1" dirty="0" smtClean="0">
                <a:solidFill>
                  <a:srgbClr val="C00000"/>
                </a:solidFill>
              </a:rPr>
              <a:t>4</a:t>
            </a:r>
            <a:r>
              <a:rPr lang="en-US" sz="2200" b="1" dirty="0" smtClean="0"/>
              <a:t> </a:t>
            </a:r>
            <a:r>
              <a:rPr lang="en-US" sz="2200" b="1" dirty="0"/>
              <a:t>Legal cum probation officer</a:t>
            </a:r>
          </a:p>
        </p:txBody>
      </p:sp>
      <p:sp>
        <p:nvSpPr>
          <p:cNvPr id="17" name="Rectangle 16"/>
          <p:cNvSpPr/>
          <p:nvPr/>
        </p:nvSpPr>
        <p:spPr>
          <a:xfrm>
            <a:off x="2059210" y="5316329"/>
            <a:ext cx="5779690" cy="809393"/>
          </a:xfrm>
          <a:prstGeom prst="rect">
            <a:avLst/>
          </a:prstGeom>
          <a:solidFill>
            <a:srgbClr val="FFDE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320530" y="5367082"/>
            <a:ext cx="5518370" cy="707886"/>
          </a:xfrm>
          <a:prstGeom prst="rect">
            <a:avLst/>
          </a:prstGeom>
        </p:spPr>
        <p:txBody>
          <a:bodyPr wrap="none">
            <a:spAutoFit/>
          </a:bodyPr>
          <a:lstStyle/>
          <a:p>
            <a:pPr lvl="0">
              <a:spcAft>
                <a:spcPts val="600"/>
              </a:spcAft>
            </a:pPr>
            <a:r>
              <a:rPr lang="en-US" sz="4000" b="1" dirty="0" smtClean="0">
                <a:solidFill>
                  <a:srgbClr val="C00000"/>
                </a:solidFill>
              </a:rPr>
              <a:t>5</a:t>
            </a:r>
            <a:r>
              <a:rPr lang="en-US" sz="2200" b="1" dirty="0" smtClean="0"/>
              <a:t> </a:t>
            </a:r>
            <a:r>
              <a:rPr lang="en-US" sz="2200" b="1" dirty="0"/>
              <a:t>Counselor, Social Worker, Outreach worker</a:t>
            </a:r>
          </a:p>
        </p:txBody>
      </p:sp>
      <p:pic>
        <p:nvPicPr>
          <p:cNvPr id="19" name="Picture 18"/>
          <p:cNvPicPr/>
          <p:nvPr/>
        </p:nvPicPr>
        <p:blipFill rotWithShape="1">
          <a:blip r:embed="rId2"/>
          <a:srcRect l="4150" t="67853" r="80059" b="7738"/>
          <a:stretch/>
        </p:blipFill>
        <p:spPr bwMode="auto">
          <a:xfrm>
            <a:off x="1237370" y="1616614"/>
            <a:ext cx="736600" cy="711251"/>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2"/>
          <a:srcRect l="24297" t="67853" r="61799" b="7738"/>
          <a:stretch/>
        </p:blipFill>
        <p:spPr bwMode="auto">
          <a:xfrm>
            <a:off x="1325390" y="2505156"/>
            <a:ext cx="648580" cy="711251"/>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2"/>
          <a:srcRect l="42539" t="67853" r="43712" b="7738"/>
          <a:stretch/>
        </p:blipFill>
        <p:spPr bwMode="auto">
          <a:xfrm>
            <a:off x="1332620" y="3452867"/>
            <a:ext cx="641350" cy="711251"/>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2"/>
          <a:srcRect l="60916" t="67853" r="25385" b="7738"/>
          <a:stretch/>
        </p:blipFill>
        <p:spPr bwMode="auto">
          <a:xfrm>
            <a:off x="1334915" y="4437869"/>
            <a:ext cx="639055" cy="711251"/>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2"/>
          <a:srcRect l="79839" t="67853" r="4813" b="7738"/>
          <a:stretch/>
        </p:blipFill>
        <p:spPr bwMode="auto">
          <a:xfrm>
            <a:off x="1265627" y="5280706"/>
            <a:ext cx="715963" cy="711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787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002"/>
          <a:stretch/>
        </p:blipFill>
        <p:spPr>
          <a:xfrm>
            <a:off x="1788067" y="1787675"/>
            <a:ext cx="5351287" cy="4790925"/>
          </a:xfrm>
          <a:prstGeom prst="rect">
            <a:avLst/>
          </a:prstGeom>
        </p:spPr>
      </p:pic>
      <p:sp>
        <p:nvSpPr>
          <p:cNvPr id="8" name="Rectangle 7"/>
          <p:cNvSpPr/>
          <p:nvPr/>
        </p:nvSpPr>
        <p:spPr>
          <a:xfrm>
            <a:off x="3870941" y="2302541"/>
            <a:ext cx="1267578" cy="276999"/>
          </a:xfrm>
          <a:prstGeom prst="rect">
            <a:avLst/>
          </a:prstGeom>
        </p:spPr>
        <p:txBody>
          <a:bodyPr wrap="square">
            <a:spAutoFit/>
          </a:bodyPr>
          <a:lstStyle/>
          <a:p>
            <a:pPr lvl="0" algn="ctr"/>
            <a:r>
              <a:rPr lang="en-US" sz="1200" dirty="0" smtClean="0"/>
              <a:t>Education Officer  </a:t>
            </a:r>
            <a:endParaRPr lang="en-IN" sz="1200" dirty="0"/>
          </a:p>
        </p:txBody>
      </p:sp>
      <p:sp>
        <p:nvSpPr>
          <p:cNvPr id="9" name="Rectangle 8"/>
          <p:cNvSpPr/>
          <p:nvPr/>
        </p:nvSpPr>
        <p:spPr>
          <a:xfrm>
            <a:off x="5718039" y="2741949"/>
            <a:ext cx="1658102" cy="461665"/>
          </a:xfrm>
          <a:prstGeom prst="rect">
            <a:avLst/>
          </a:prstGeom>
        </p:spPr>
        <p:txBody>
          <a:bodyPr wrap="square">
            <a:spAutoFit/>
          </a:bodyPr>
          <a:lstStyle/>
          <a:p>
            <a:pPr lvl="0"/>
            <a:r>
              <a:rPr lang="en-US" sz="1200" dirty="0"/>
              <a:t>Child Development Project Officer (CDPO)  </a:t>
            </a:r>
            <a:endParaRPr lang="en-IN" sz="1200" dirty="0"/>
          </a:p>
        </p:txBody>
      </p:sp>
      <p:sp>
        <p:nvSpPr>
          <p:cNvPr id="10" name="Rectangle 9"/>
          <p:cNvSpPr/>
          <p:nvPr/>
        </p:nvSpPr>
        <p:spPr>
          <a:xfrm>
            <a:off x="6381920" y="3966976"/>
            <a:ext cx="1126946" cy="461665"/>
          </a:xfrm>
          <a:prstGeom prst="rect">
            <a:avLst/>
          </a:prstGeom>
        </p:spPr>
        <p:txBody>
          <a:bodyPr wrap="square">
            <a:spAutoFit/>
          </a:bodyPr>
          <a:lstStyle/>
          <a:p>
            <a:pPr lvl="0"/>
            <a:r>
              <a:rPr lang="en-US" sz="1200" dirty="0"/>
              <a:t>Chief Medical Officer (CMO) </a:t>
            </a:r>
            <a:endParaRPr lang="en-IN" sz="1200" dirty="0"/>
          </a:p>
        </p:txBody>
      </p:sp>
      <p:sp>
        <p:nvSpPr>
          <p:cNvPr id="11" name="Rectangle 10"/>
          <p:cNvSpPr/>
          <p:nvPr/>
        </p:nvSpPr>
        <p:spPr>
          <a:xfrm>
            <a:off x="6149679" y="5557185"/>
            <a:ext cx="1629528" cy="276999"/>
          </a:xfrm>
          <a:prstGeom prst="rect">
            <a:avLst/>
          </a:prstGeom>
        </p:spPr>
        <p:txBody>
          <a:bodyPr wrap="square">
            <a:spAutoFit/>
          </a:bodyPr>
          <a:lstStyle/>
          <a:p>
            <a:pPr lvl="0"/>
            <a:r>
              <a:rPr lang="en-US" sz="1200" dirty="0"/>
              <a:t>Municipal Authorities</a:t>
            </a:r>
            <a:endParaRPr lang="en-IN" sz="1200" dirty="0"/>
          </a:p>
        </p:txBody>
      </p:sp>
      <p:sp>
        <p:nvSpPr>
          <p:cNvPr id="12" name="Rectangle 11"/>
          <p:cNvSpPr/>
          <p:nvPr/>
        </p:nvSpPr>
        <p:spPr>
          <a:xfrm>
            <a:off x="6075066" y="6155035"/>
            <a:ext cx="1791453" cy="461665"/>
          </a:xfrm>
          <a:prstGeom prst="rect">
            <a:avLst/>
          </a:prstGeom>
        </p:spPr>
        <p:txBody>
          <a:bodyPr wrap="square">
            <a:spAutoFit/>
          </a:bodyPr>
          <a:lstStyle/>
          <a:p>
            <a:pPr lvl="0"/>
            <a:r>
              <a:rPr lang="en-US" sz="1200" dirty="0"/>
              <a:t>Members of </a:t>
            </a:r>
            <a:r>
              <a:rPr lang="en-US" sz="1200" dirty="0" err="1"/>
              <a:t>Zila</a:t>
            </a:r>
            <a:r>
              <a:rPr lang="en-US" sz="1200" dirty="0"/>
              <a:t> </a:t>
            </a:r>
            <a:r>
              <a:rPr lang="en-US" sz="1200" dirty="0" err="1"/>
              <a:t>Parishad</a:t>
            </a:r>
            <a:r>
              <a:rPr lang="en-US" sz="1200" dirty="0"/>
              <a:t> and other local bodies</a:t>
            </a:r>
            <a:endParaRPr lang="en-IN" sz="1200" dirty="0"/>
          </a:p>
        </p:txBody>
      </p:sp>
      <p:sp>
        <p:nvSpPr>
          <p:cNvPr id="13" name="Rectangle 12"/>
          <p:cNvSpPr/>
          <p:nvPr/>
        </p:nvSpPr>
        <p:spPr>
          <a:xfrm>
            <a:off x="1647574" y="6288940"/>
            <a:ext cx="1791453" cy="276999"/>
          </a:xfrm>
          <a:prstGeom prst="rect">
            <a:avLst/>
          </a:prstGeom>
        </p:spPr>
        <p:txBody>
          <a:bodyPr wrap="square">
            <a:spAutoFit/>
          </a:bodyPr>
          <a:lstStyle/>
          <a:p>
            <a:pPr lvl="0"/>
            <a:r>
              <a:rPr lang="en-US" sz="1200" dirty="0"/>
              <a:t>Superintendent of Police </a:t>
            </a:r>
            <a:endParaRPr lang="en-IN" sz="1200" dirty="0"/>
          </a:p>
        </p:txBody>
      </p:sp>
      <p:sp>
        <p:nvSpPr>
          <p:cNvPr id="14" name="Rectangle 13"/>
          <p:cNvSpPr/>
          <p:nvPr/>
        </p:nvSpPr>
        <p:spPr>
          <a:xfrm>
            <a:off x="1551280" y="4959746"/>
            <a:ext cx="1058029" cy="276999"/>
          </a:xfrm>
          <a:prstGeom prst="rect">
            <a:avLst/>
          </a:prstGeom>
        </p:spPr>
        <p:txBody>
          <a:bodyPr wrap="square">
            <a:spAutoFit/>
          </a:bodyPr>
          <a:lstStyle/>
          <a:p>
            <a:pPr lvl="0"/>
            <a:r>
              <a:rPr lang="en-US" sz="1200" dirty="0"/>
              <a:t>District Judge</a:t>
            </a:r>
            <a:endParaRPr lang="en-IN" sz="1200" dirty="0"/>
          </a:p>
        </p:txBody>
      </p:sp>
      <p:sp>
        <p:nvSpPr>
          <p:cNvPr id="15" name="Rectangle 14"/>
          <p:cNvSpPr/>
          <p:nvPr/>
        </p:nvSpPr>
        <p:spPr>
          <a:xfrm>
            <a:off x="1382277" y="3745563"/>
            <a:ext cx="1443792" cy="276999"/>
          </a:xfrm>
          <a:prstGeom prst="rect">
            <a:avLst/>
          </a:prstGeom>
        </p:spPr>
        <p:txBody>
          <a:bodyPr wrap="square">
            <a:spAutoFit/>
          </a:bodyPr>
          <a:lstStyle/>
          <a:p>
            <a:pPr lvl="0"/>
            <a:r>
              <a:rPr lang="en-US" sz="1200" dirty="0"/>
              <a:t>District Magistrate  </a:t>
            </a:r>
            <a:endParaRPr lang="en-IN" sz="1200" dirty="0"/>
          </a:p>
        </p:txBody>
      </p:sp>
      <p:sp>
        <p:nvSpPr>
          <p:cNvPr id="17" name="Rectangle 16"/>
          <p:cNvSpPr/>
          <p:nvPr/>
        </p:nvSpPr>
        <p:spPr>
          <a:xfrm>
            <a:off x="1788067" y="2703004"/>
            <a:ext cx="1662868" cy="461665"/>
          </a:xfrm>
          <a:prstGeom prst="rect">
            <a:avLst/>
          </a:prstGeom>
        </p:spPr>
        <p:txBody>
          <a:bodyPr wrap="square">
            <a:spAutoFit/>
          </a:bodyPr>
          <a:lstStyle/>
          <a:p>
            <a:r>
              <a:rPr lang="en-US" sz="1200" dirty="0"/>
              <a:t>District </a:t>
            </a:r>
            <a:r>
              <a:rPr lang="en-US" sz="1200" dirty="0" err="1"/>
              <a:t>Labour</a:t>
            </a:r>
            <a:r>
              <a:rPr lang="en-US" sz="1200" dirty="0"/>
              <a:t> Officer</a:t>
            </a:r>
            <a:endParaRPr lang="en-IN" sz="1200" dirty="0"/>
          </a:p>
          <a:p>
            <a:pPr lvl="0"/>
            <a:endParaRPr lang="en-IN" sz="1200" dirty="0"/>
          </a:p>
        </p:txBody>
      </p:sp>
      <p:sp>
        <p:nvSpPr>
          <p:cNvPr id="18" name="Rectangle 17"/>
          <p:cNvSpPr/>
          <p:nvPr/>
        </p:nvSpPr>
        <p:spPr>
          <a:xfrm>
            <a:off x="3920989" y="3890546"/>
            <a:ext cx="1151594" cy="1107996"/>
          </a:xfrm>
          <a:prstGeom prst="rect">
            <a:avLst/>
          </a:prstGeom>
        </p:spPr>
        <p:txBody>
          <a:bodyPr wrap="square">
            <a:spAutoFit/>
          </a:bodyPr>
          <a:lstStyle/>
          <a:p>
            <a:pPr algn="ctr"/>
            <a:r>
              <a:rPr lang="en-US" sz="1100" b="1" dirty="0"/>
              <a:t>Line departments/officers with which the DCPO coordinates and networks   </a:t>
            </a:r>
            <a:endParaRPr lang="en-IN" sz="1100" dirty="0"/>
          </a:p>
        </p:txBody>
      </p:sp>
      <p:sp>
        <p:nvSpPr>
          <p:cNvPr id="3" name="Rectangle 2"/>
          <p:cNvSpPr/>
          <p:nvPr/>
        </p:nvSpPr>
        <p:spPr>
          <a:xfrm>
            <a:off x="0" y="-2053"/>
            <a:ext cx="9144000" cy="1554272"/>
          </a:xfrm>
          <a:prstGeom prst="rect">
            <a:avLst/>
          </a:prstGeom>
        </p:spPr>
        <p:txBody>
          <a:bodyPr wrap="square">
            <a:spAutoFit/>
          </a:bodyPr>
          <a:lstStyle/>
          <a:p>
            <a:pPr algn="ctr">
              <a:spcAft>
                <a:spcPts val="600"/>
              </a:spcAft>
            </a:pPr>
            <a:r>
              <a:rPr lang="en-US" sz="3600" b="1" dirty="0"/>
              <a:t>Which </a:t>
            </a:r>
            <a:r>
              <a:rPr lang="en-US" sz="3600" b="1" dirty="0" smtClean="0"/>
              <a:t>departments/officials DCPO </a:t>
            </a:r>
            <a:r>
              <a:rPr lang="en-US" sz="3600" b="1" dirty="0"/>
              <a:t>needs </a:t>
            </a:r>
            <a:r>
              <a:rPr lang="en-US" sz="3600" b="1" dirty="0" smtClean="0"/>
              <a:t/>
            </a:r>
            <a:br>
              <a:rPr lang="en-US" sz="3600" b="1" dirty="0" smtClean="0"/>
            </a:br>
            <a:r>
              <a:rPr lang="en-US" sz="3600" b="1" dirty="0" smtClean="0"/>
              <a:t>to </a:t>
            </a:r>
            <a:r>
              <a:rPr lang="en-US" sz="3600" b="1" dirty="0"/>
              <a:t>coordinate with and </a:t>
            </a:r>
            <a:r>
              <a:rPr lang="en-US" sz="3600" b="1" dirty="0" smtClean="0"/>
              <a:t>network?</a:t>
            </a:r>
          </a:p>
          <a:p>
            <a:pPr algn="ctr">
              <a:spcAft>
                <a:spcPts val="600"/>
              </a:spcAft>
            </a:pPr>
            <a:r>
              <a:rPr lang="en-US" b="1" dirty="0" smtClean="0"/>
              <a:t>Listen </a:t>
            </a:r>
            <a:r>
              <a:rPr lang="en-US" b="1" dirty="0"/>
              <a:t>to the responses and </a:t>
            </a:r>
            <a:r>
              <a:rPr lang="en-US" b="1" dirty="0" smtClean="0"/>
              <a:t>summarize </a:t>
            </a:r>
            <a:r>
              <a:rPr lang="en-US" b="1" dirty="0"/>
              <a:t>as per the table </a:t>
            </a:r>
            <a:r>
              <a:rPr lang="en-US" b="1" dirty="0" smtClean="0"/>
              <a:t>below</a:t>
            </a:r>
            <a:endParaRPr lang="en-US" dirty="0"/>
          </a:p>
        </p:txBody>
      </p:sp>
    </p:spTree>
    <p:extLst>
      <p:ext uri="{BB962C8B-B14F-4D97-AF65-F5344CB8AC3E}">
        <p14:creationId xmlns:p14="http://schemas.microsoft.com/office/powerpoint/2010/main" val="411725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endParaRPr lang="en-US"/>
          </a:p>
        </p:txBody>
      </p:sp>
      <p:sp>
        <p:nvSpPr>
          <p:cNvPr id="4" name="Rectangle 3"/>
          <p:cNvSpPr/>
          <p:nvPr/>
        </p:nvSpPr>
        <p:spPr>
          <a:xfrm>
            <a:off x="0" y="0"/>
            <a:ext cx="9144000" cy="1586754"/>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27" y="2877532"/>
            <a:ext cx="8043473" cy="962062"/>
          </a:xfrm>
          <a:prstGeom prst="rect">
            <a:avLst/>
          </a:prstGeom>
        </p:spPr>
      </p:pic>
      <p:sp>
        <p:nvSpPr>
          <p:cNvPr id="9" name="Rectangle 8"/>
          <p:cNvSpPr/>
          <p:nvPr/>
        </p:nvSpPr>
        <p:spPr>
          <a:xfrm>
            <a:off x="385328" y="4016261"/>
            <a:ext cx="1388486" cy="2031325"/>
          </a:xfrm>
          <a:prstGeom prst="rect">
            <a:avLst/>
          </a:prstGeom>
        </p:spPr>
        <p:txBody>
          <a:bodyPr wrap="square">
            <a:spAutoFit/>
          </a:bodyPr>
          <a:lstStyle/>
          <a:p>
            <a:pPr lvl="0" algn="ctr"/>
            <a:r>
              <a:rPr lang="en-US" sz="1400" dirty="0"/>
              <a:t>Other authorities at district level who have direct or indirect impact on child protection programs</a:t>
            </a:r>
            <a:r>
              <a:rPr lang="en-US" sz="1400" dirty="0" smtClean="0"/>
              <a:t>/</a:t>
            </a:r>
            <a:br>
              <a:rPr lang="en-US" sz="1400" dirty="0" smtClean="0"/>
            </a:br>
            <a:r>
              <a:rPr lang="en-US" sz="1400" dirty="0" smtClean="0"/>
              <a:t>services</a:t>
            </a:r>
            <a:r>
              <a:rPr lang="en-US" sz="1400" dirty="0"/>
              <a:t>.  </a:t>
            </a:r>
            <a:endParaRPr lang="en-IN" sz="1400" dirty="0"/>
          </a:p>
        </p:txBody>
      </p:sp>
      <p:sp>
        <p:nvSpPr>
          <p:cNvPr id="10" name="Rectangle 9"/>
          <p:cNvSpPr/>
          <p:nvPr/>
        </p:nvSpPr>
        <p:spPr>
          <a:xfrm>
            <a:off x="1993063" y="4016261"/>
            <a:ext cx="1041959" cy="738664"/>
          </a:xfrm>
          <a:prstGeom prst="rect">
            <a:avLst/>
          </a:prstGeom>
        </p:spPr>
        <p:txBody>
          <a:bodyPr wrap="square">
            <a:spAutoFit/>
          </a:bodyPr>
          <a:lstStyle/>
          <a:p>
            <a:pPr lvl="0" algn="ctr"/>
            <a:r>
              <a:rPr lang="en-US" sz="1400" dirty="0"/>
              <a:t>Voluntary Organizations</a:t>
            </a:r>
            <a:endParaRPr lang="en-IN" sz="1400" dirty="0"/>
          </a:p>
        </p:txBody>
      </p:sp>
      <p:sp>
        <p:nvSpPr>
          <p:cNvPr id="11" name="Rectangle 10"/>
          <p:cNvSpPr/>
          <p:nvPr/>
        </p:nvSpPr>
        <p:spPr>
          <a:xfrm>
            <a:off x="7796630" y="4016261"/>
            <a:ext cx="891267" cy="523220"/>
          </a:xfrm>
          <a:prstGeom prst="rect">
            <a:avLst/>
          </a:prstGeom>
        </p:spPr>
        <p:txBody>
          <a:bodyPr wrap="square">
            <a:spAutoFit/>
          </a:bodyPr>
          <a:lstStyle/>
          <a:p>
            <a:pPr lvl="0" algn="ctr"/>
            <a:r>
              <a:rPr lang="en-US" sz="1400" dirty="0" smtClean="0"/>
              <a:t>ChildLine </a:t>
            </a:r>
            <a:br>
              <a:rPr lang="en-US" sz="1400" dirty="0" smtClean="0"/>
            </a:br>
            <a:r>
              <a:rPr lang="en-US" sz="1400" dirty="0" smtClean="0"/>
              <a:t>Services  </a:t>
            </a:r>
            <a:endParaRPr lang="en-IN" sz="1400" dirty="0"/>
          </a:p>
        </p:txBody>
      </p:sp>
      <p:sp>
        <p:nvSpPr>
          <p:cNvPr id="12" name="Rectangle 11"/>
          <p:cNvSpPr/>
          <p:nvPr/>
        </p:nvSpPr>
        <p:spPr>
          <a:xfrm>
            <a:off x="6134100" y="4016261"/>
            <a:ext cx="1252310" cy="523220"/>
          </a:xfrm>
          <a:prstGeom prst="rect">
            <a:avLst/>
          </a:prstGeom>
        </p:spPr>
        <p:txBody>
          <a:bodyPr wrap="square">
            <a:spAutoFit/>
          </a:bodyPr>
          <a:lstStyle/>
          <a:p>
            <a:pPr lvl="0" algn="ctr"/>
            <a:r>
              <a:rPr lang="en-US" sz="1400" dirty="0"/>
              <a:t>Juvenile </a:t>
            </a:r>
            <a:r>
              <a:rPr lang="en-US" sz="1400" dirty="0" smtClean="0"/>
              <a:t/>
            </a:r>
            <a:br>
              <a:rPr lang="en-US" sz="1400" dirty="0" smtClean="0"/>
            </a:br>
            <a:r>
              <a:rPr lang="en-US" sz="1400" dirty="0" smtClean="0"/>
              <a:t>Justice </a:t>
            </a:r>
            <a:r>
              <a:rPr lang="en-US" sz="1400" dirty="0"/>
              <a:t>Board  </a:t>
            </a:r>
            <a:endParaRPr lang="en-IN" sz="1400" dirty="0"/>
          </a:p>
        </p:txBody>
      </p:sp>
      <p:sp>
        <p:nvSpPr>
          <p:cNvPr id="13" name="Rectangle 12"/>
          <p:cNvSpPr/>
          <p:nvPr/>
        </p:nvSpPr>
        <p:spPr>
          <a:xfrm>
            <a:off x="4876800" y="4016261"/>
            <a:ext cx="961380" cy="738664"/>
          </a:xfrm>
          <a:prstGeom prst="rect">
            <a:avLst/>
          </a:prstGeom>
        </p:spPr>
        <p:txBody>
          <a:bodyPr wrap="square">
            <a:spAutoFit/>
          </a:bodyPr>
          <a:lstStyle/>
          <a:p>
            <a:pPr lvl="0" algn="ctr"/>
            <a:r>
              <a:rPr lang="en-US" sz="1400" dirty="0"/>
              <a:t>Hospitals</a:t>
            </a:r>
            <a:r>
              <a:rPr lang="en-US" sz="1400" dirty="0" smtClean="0"/>
              <a:t>/</a:t>
            </a:r>
            <a:br>
              <a:rPr lang="en-US" sz="1400" dirty="0" smtClean="0"/>
            </a:br>
            <a:r>
              <a:rPr lang="en-US" sz="1400" dirty="0" smtClean="0"/>
              <a:t>Nursing </a:t>
            </a:r>
            <a:r>
              <a:rPr lang="en-US" sz="1400" dirty="0"/>
              <a:t>Homes</a:t>
            </a:r>
            <a:endParaRPr lang="en-IN" sz="1400" dirty="0"/>
          </a:p>
        </p:txBody>
      </p:sp>
      <p:sp>
        <p:nvSpPr>
          <p:cNvPr id="14" name="Rectangle 13"/>
          <p:cNvSpPr/>
          <p:nvPr/>
        </p:nvSpPr>
        <p:spPr>
          <a:xfrm>
            <a:off x="3374275" y="4016261"/>
            <a:ext cx="1046948" cy="738664"/>
          </a:xfrm>
          <a:prstGeom prst="rect">
            <a:avLst/>
          </a:prstGeom>
        </p:spPr>
        <p:txBody>
          <a:bodyPr wrap="square">
            <a:spAutoFit/>
          </a:bodyPr>
          <a:lstStyle/>
          <a:p>
            <a:pPr lvl="0" algn="ctr"/>
            <a:r>
              <a:rPr lang="en-US" sz="1400" dirty="0"/>
              <a:t>Child Welfare Committee</a:t>
            </a:r>
            <a:endParaRPr lang="en-IN" sz="1400" dirty="0"/>
          </a:p>
        </p:txBody>
      </p:sp>
      <p:sp>
        <p:nvSpPr>
          <p:cNvPr id="15" name="Rectangle 14"/>
          <p:cNvSpPr/>
          <p:nvPr/>
        </p:nvSpPr>
        <p:spPr>
          <a:xfrm>
            <a:off x="0" y="-2053"/>
            <a:ext cx="9144000" cy="1200329"/>
          </a:xfrm>
          <a:prstGeom prst="rect">
            <a:avLst/>
          </a:prstGeom>
        </p:spPr>
        <p:txBody>
          <a:bodyPr wrap="square">
            <a:spAutoFit/>
          </a:bodyPr>
          <a:lstStyle/>
          <a:p>
            <a:pPr algn="ctr">
              <a:spcAft>
                <a:spcPts val="600"/>
              </a:spcAft>
            </a:pPr>
            <a:r>
              <a:rPr lang="en-US" sz="3600" b="1" dirty="0"/>
              <a:t>Which </a:t>
            </a:r>
            <a:r>
              <a:rPr lang="en-US" sz="3600" b="1" dirty="0" smtClean="0"/>
              <a:t>departments/officials DCPO </a:t>
            </a:r>
            <a:r>
              <a:rPr lang="en-US" sz="3600" b="1" dirty="0"/>
              <a:t>needs </a:t>
            </a:r>
            <a:r>
              <a:rPr lang="en-US" sz="3600" b="1" dirty="0" smtClean="0"/>
              <a:t/>
            </a:r>
            <a:br>
              <a:rPr lang="en-US" sz="3600" b="1" dirty="0" smtClean="0"/>
            </a:br>
            <a:r>
              <a:rPr lang="en-US" sz="3600" b="1" dirty="0" smtClean="0"/>
              <a:t>to </a:t>
            </a:r>
            <a:r>
              <a:rPr lang="en-US" sz="3600" b="1" dirty="0"/>
              <a:t>coordinate with and </a:t>
            </a:r>
            <a:r>
              <a:rPr lang="en-US" sz="3600" b="1" dirty="0" smtClean="0"/>
              <a:t>network?</a:t>
            </a:r>
          </a:p>
        </p:txBody>
      </p:sp>
      <p:sp>
        <p:nvSpPr>
          <p:cNvPr id="7" name="Rectangle 6"/>
          <p:cNvSpPr/>
          <p:nvPr/>
        </p:nvSpPr>
        <p:spPr>
          <a:xfrm>
            <a:off x="-4" y="2162946"/>
            <a:ext cx="9144004" cy="461665"/>
          </a:xfrm>
          <a:prstGeom prst="rect">
            <a:avLst/>
          </a:prstGeom>
        </p:spPr>
        <p:txBody>
          <a:bodyPr wrap="square">
            <a:spAutoFit/>
          </a:bodyPr>
          <a:lstStyle/>
          <a:p>
            <a:pPr algn="ctr"/>
            <a:r>
              <a:rPr lang="en-US" sz="2400" b="1" dirty="0"/>
              <a:t>Besides, he/she also coordinates </a:t>
            </a:r>
            <a:r>
              <a:rPr lang="en-US" sz="2400" b="1" dirty="0" smtClean="0"/>
              <a:t>with</a:t>
            </a:r>
            <a:endParaRPr lang="en-IN" sz="2400" b="1" dirty="0"/>
          </a:p>
        </p:txBody>
      </p:sp>
    </p:spTree>
    <p:extLst>
      <p:ext uri="{BB962C8B-B14F-4D97-AF65-F5344CB8AC3E}">
        <p14:creationId xmlns:p14="http://schemas.microsoft.com/office/powerpoint/2010/main" val="342260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5142"/>
            <a:ext cx="9144000" cy="465591"/>
          </a:xfrm>
        </p:spPr>
        <p:txBody>
          <a:bodyPr>
            <a:noAutofit/>
          </a:bodyPr>
          <a:lstStyle/>
          <a:p>
            <a:r>
              <a:rPr lang="en-US" sz="4000" b="1" dirty="0"/>
              <a:t>Some of the </a:t>
            </a:r>
            <a:r>
              <a:rPr lang="en-US" sz="4000" b="1" dirty="0" smtClean="0"/>
              <a:t>Broader Issues could be</a:t>
            </a:r>
            <a:endParaRPr lang="en-US" sz="4000" b="1" dirty="0"/>
          </a:p>
        </p:txBody>
      </p:sp>
      <p:graphicFrame>
        <p:nvGraphicFramePr>
          <p:cNvPr id="10" name="Table 9"/>
          <p:cNvGraphicFramePr>
            <a:graphicFrameLocks noGrp="1"/>
          </p:cNvGraphicFramePr>
          <p:nvPr>
            <p:extLst>
              <p:ext uri="{D42A27DB-BD31-4B8C-83A1-F6EECF244321}">
                <p14:modId xmlns:p14="http://schemas.microsoft.com/office/powerpoint/2010/main" val="1270042521"/>
              </p:ext>
            </p:extLst>
          </p:nvPr>
        </p:nvGraphicFramePr>
        <p:xfrm>
          <a:off x="841829" y="1397000"/>
          <a:ext cx="7489371" cy="4998720"/>
        </p:xfrm>
        <a:graphic>
          <a:graphicData uri="http://schemas.openxmlformats.org/drawingml/2006/table">
            <a:tbl>
              <a:tblPr firstRow="1" bandRow="1">
                <a:tableStyleId>{5C22544A-7EE6-4342-B048-85BDC9FD1C3A}</a:tableStyleId>
              </a:tblPr>
              <a:tblGrid>
                <a:gridCol w="7489371"/>
              </a:tblGrid>
              <a:tr h="741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Convergence with other departments mentioned in ICPS scheme at the implementation level</a:t>
                      </a:r>
                      <a:endParaRPr lang="en-IN" sz="2200" b="0" dirty="0" smtClean="0">
                        <a:solidFill>
                          <a:schemeClr val="tx1"/>
                        </a:solidFill>
                      </a:endParaRPr>
                    </a:p>
                  </a:txBody>
                  <a:tcPr marL="182880" marR="182880">
                    <a:solidFill>
                      <a:srgbClr val="FFDE8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Lack of measures to strengthen family for the holistic development of the child</a:t>
                      </a:r>
                      <a:endParaRPr lang="en-IN" sz="2200" b="0" dirty="0" smtClean="0">
                        <a:solidFill>
                          <a:schemeClr val="tx1"/>
                        </a:solidFill>
                      </a:endParaRPr>
                    </a:p>
                  </a:txBody>
                  <a:tcPr marL="182880" marR="182880" anchor="ctr">
                    <a:solidFill>
                      <a:srgbClr val="FFDE8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Need for mainstreaming of ICPS with existing structures and </a:t>
                      </a:r>
                      <a:r>
                        <a:rPr lang="en-US" sz="2200" b="0" dirty="0" err="1" smtClean="0">
                          <a:solidFill>
                            <a:schemeClr val="tx1"/>
                          </a:solidFill>
                        </a:rPr>
                        <a:t>programmes</a:t>
                      </a:r>
                      <a:r>
                        <a:rPr lang="en-US" sz="2200" b="0" dirty="0" smtClean="0">
                          <a:solidFill>
                            <a:schemeClr val="tx1"/>
                          </a:solidFill>
                        </a:rPr>
                        <a:t> in the states</a:t>
                      </a:r>
                      <a:endParaRPr lang="en-IN" sz="2200" b="0" dirty="0" smtClean="0">
                        <a:solidFill>
                          <a:schemeClr val="tx1"/>
                        </a:solidFill>
                      </a:endParaRPr>
                    </a:p>
                  </a:txBody>
                  <a:tcPr marL="182880" marR="182880" anchor="ctr">
                    <a:solidFill>
                      <a:srgbClr val="FFDE8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Training of the associated personnel, both on roles and responsibilities as well as on sensitization in handling the children.</a:t>
                      </a:r>
                      <a:endParaRPr lang="en-IN" sz="2200" b="0" dirty="0" smtClean="0">
                        <a:solidFill>
                          <a:schemeClr val="tx1"/>
                        </a:solidFill>
                      </a:endParaRPr>
                    </a:p>
                  </a:txBody>
                  <a:tcPr marL="182880" marR="182880" anchor="ctr">
                    <a:solidFill>
                      <a:srgbClr val="FFDE8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Single window approach not visible</a:t>
                      </a:r>
                      <a:endParaRPr lang="en-IN" sz="2200" b="0" dirty="0" smtClean="0">
                        <a:solidFill>
                          <a:schemeClr val="tx1"/>
                        </a:solidFill>
                      </a:endParaRPr>
                    </a:p>
                  </a:txBody>
                  <a:tcPr marL="182880" marR="182880" anchor="ctr">
                    <a:solidFill>
                      <a:srgbClr val="FFDE8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Lack of sufficient prevention mechanism to reduce cases of CNCP and CCL </a:t>
                      </a:r>
                      <a:endParaRPr lang="en-IN" sz="2200" b="0" dirty="0" smtClean="0">
                        <a:solidFill>
                          <a:schemeClr val="tx1"/>
                        </a:solidFill>
                      </a:endParaRPr>
                    </a:p>
                  </a:txBody>
                  <a:tcPr marL="182880" marR="182880" anchor="ctr">
                    <a:solidFill>
                      <a:srgbClr val="FFDE81"/>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Lack of innovation in </a:t>
                      </a:r>
                      <a:r>
                        <a:rPr lang="en-US" sz="2200" b="0" dirty="0" err="1" smtClean="0">
                          <a:solidFill>
                            <a:schemeClr val="tx1"/>
                          </a:solidFill>
                        </a:rPr>
                        <a:t>programme</a:t>
                      </a:r>
                      <a:endParaRPr lang="en-IN" sz="2200" b="0" dirty="0" smtClean="0">
                        <a:solidFill>
                          <a:schemeClr val="tx1"/>
                        </a:solidFill>
                      </a:endParaRPr>
                    </a:p>
                  </a:txBody>
                  <a:tcPr marL="182880" marR="182880" anchor="ctr">
                    <a:solidFill>
                      <a:srgbClr val="FFDE81"/>
                    </a:solidFill>
                  </a:tcPr>
                </a:tc>
              </a:tr>
            </a:tbl>
          </a:graphicData>
        </a:graphic>
      </p:graphicFrame>
    </p:spTree>
    <p:extLst>
      <p:ext uri="{BB962C8B-B14F-4D97-AF65-F5344CB8AC3E}">
        <p14:creationId xmlns:p14="http://schemas.microsoft.com/office/powerpoint/2010/main" val="3631122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359543"/>
          </a:xfrm>
        </p:spPr>
        <p:txBody>
          <a:bodyPr>
            <a:noAutofit/>
          </a:bodyPr>
          <a:lstStyle/>
          <a:p>
            <a:r>
              <a:rPr lang="en-US" sz="4000" b="1" dirty="0" smtClean="0"/>
              <a:t>SEM Model</a:t>
            </a:r>
            <a:endParaRPr lang="en-US" sz="4000" b="1" dirty="0"/>
          </a:p>
        </p:txBody>
      </p:sp>
      <p:pic>
        <p:nvPicPr>
          <p:cNvPr id="6" name="Picture 5"/>
          <p:cNvPicPr>
            <a:picLocks noChangeAspect="1"/>
          </p:cNvPicPr>
          <p:nvPr/>
        </p:nvPicPr>
        <p:blipFill rotWithShape="1">
          <a:blip r:embed="rId3"/>
          <a:srcRect l="13229" t="26600" r="11563" b="10709"/>
          <a:stretch/>
        </p:blipFill>
        <p:spPr>
          <a:xfrm>
            <a:off x="9558279" y="847447"/>
            <a:ext cx="8817392" cy="47274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7" y="1556004"/>
            <a:ext cx="8518496" cy="4539996"/>
          </a:xfrm>
          <a:prstGeom prst="rect">
            <a:avLst/>
          </a:prstGeom>
        </p:spPr>
      </p:pic>
    </p:spTree>
    <p:extLst>
      <p:ext uri="{BB962C8B-B14F-4D97-AF65-F5344CB8AC3E}">
        <p14:creationId xmlns:p14="http://schemas.microsoft.com/office/powerpoint/2010/main" val="3720807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862"/>
            <a:ext cx="9144000" cy="422048"/>
          </a:xfrm>
        </p:spPr>
        <p:txBody>
          <a:bodyPr>
            <a:noAutofit/>
          </a:bodyPr>
          <a:lstStyle/>
          <a:p>
            <a:r>
              <a:rPr lang="en-US" sz="4000" b="1" dirty="0" smtClean="0"/>
              <a:t>Case Study</a:t>
            </a:r>
            <a:endParaRPr lang="en-US" sz="4000" dirty="0"/>
          </a:p>
        </p:txBody>
      </p:sp>
      <p:sp>
        <p:nvSpPr>
          <p:cNvPr id="3" name="Content Placeholder 2"/>
          <p:cNvSpPr>
            <a:spLocks noGrp="1"/>
          </p:cNvSpPr>
          <p:nvPr>
            <p:ph idx="4294967295"/>
          </p:nvPr>
        </p:nvSpPr>
        <p:spPr>
          <a:xfrm>
            <a:off x="745172" y="1645087"/>
            <a:ext cx="7956142" cy="6245942"/>
          </a:xfrm>
        </p:spPr>
        <p:txBody>
          <a:bodyPr>
            <a:noAutofit/>
          </a:bodyPr>
          <a:lstStyle/>
          <a:p>
            <a:pPr marL="0" indent="0">
              <a:spcBef>
                <a:spcPts val="0"/>
              </a:spcBef>
              <a:spcAft>
                <a:spcPts val="1200"/>
              </a:spcAft>
              <a:buNone/>
            </a:pPr>
            <a:r>
              <a:rPr lang="en-US" sz="2300" dirty="0" smtClean="0"/>
              <a:t>A </a:t>
            </a:r>
            <a:r>
              <a:rPr lang="en-US" sz="2300" dirty="0"/>
              <a:t>mother delivered twin girls in a hospital. The Father paid the hospital fee of </a:t>
            </a:r>
            <a:r>
              <a:rPr lang="en-US" sz="2300" dirty="0" err="1"/>
              <a:t>Rs</a:t>
            </a:r>
            <a:r>
              <a:rPr lang="en-US" sz="2300" dirty="0"/>
              <a:t> 90000. </a:t>
            </a:r>
            <a:r>
              <a:rPr lang="en-US" sz="2300" dirty="0" smtClean="0"/>
              <a:t>The </a:t>
            </a:r>
            <a:r>
              <a:rPr lang="en-US" sz="2300" dirty="0"/>
              <a:t>parents had a criminal history </a:t>
            </a:r>
            <a:r>
              <a:rPr lang="en-US" sz="2300" dirty="0" smtClean="0"/>
              <a:t>as </a:t>
            </a:r>
            <a:r>
              <a:rPr lang="en-US" sz="2300" dirty="0"/>
              <a:t>they had cheated many people. </a:t>
            </a:r>
            <a:r>
              <a:rPr lang="en-US" sz="2300" dirty="0" smtClean="0"/>
              <a:t>The </a:t>
            </a:r>
            <a:r>
              <a:rPr lang="en-US" sz="2300" dirty="0"/>
              <a:t>police was on look out for </a:t>
            </a:r>
            <a:r>
              <a:rPr lang="en-US" sz="2300" dirty="0" smtClean="0"/>
              <a:t>them. To </a:t>
            </a:r>
            <a:r>
              <a:rPr lang="en-US" sz="2300" dirty="0"/>
              <a:t>avoid the borrowers and the police, </a:t>
            </a:r>
            <a:r>
              <a:rPr lang="en-US" sz="2300" dirty="0" smtClean="0"/>
              <a:t>the </a:t>
            </a:r>
            <a:r>
              <a:rPr lang="en-US" sz="2300" dirty="0"/>
              <a:t>couple ran away from the </a:t>
            </a:r>
            <a:r>
              <a:rPr lang="en-US" sz="2300" dirty="0" smtClean="0"/>
              <a:t>hospital </a:t>
            </a:r>
            <a:r>
              <a:rPr lang="en-US" sz="2300" dirty="0"/>
              <a:t>leaving both the babies in the hospital </a:t>
            </a:r>
            <a:r>
              <a:rPr lang="en-US" sz="2300" dirty="0" smtClean="0"/>
              <a:t>and </a:t>
            </a:r>
            <a:r>
              <a:rPr lang="en-US" sz="2300" dirty="0"/>
              <a:t>no one to look after them</a:t>
            </a:r>
            <a:r>
              <a:rPr lang="en-US" sz="2300" dirty="0" smtClean="0"/>
              <a:t>. They had submitted false papers to hospital so no information was available about them. The hospital was looking after babies as the hospital fee had been paid. The doctor was ready to look after the babies on humanitarian ground. But the child protection unit did necessary legal paper work and custody of babies was given to special adoption agency. They are now safe and if their biological parents do not turn up in stipulated time they will be given away to adoptive couples. </a:t>
            </a:r>
            <a:endParaRPr lang="en-IN" sz="2300" dirty="0" smtClean="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5686" y="121538"/>
            <a:ext cx="1542599" cy="1542599"/>
          </a:xfrm>
          <a:prstGeom prst="rect">
            <a:avLst/>
          </a:prstGeom>
        </p:spPr>
      </p:pic>
      <p:sp>
        <p:nvSpPr>
          <p:cNvPr id="5" name="Rectangle 4"/>
          <p:cNvSpPr/>
          <p:nvPr/>
        </p:nvSpPr>
        <p:spPr>
          <a:xfrm>
            <a:off x="7284663" y="162217"/>
            <a:ext cx="524024" cy="861774"/>
          </a:xfrm>
          <a:prstGeom prst="rect">
            <a:avLst/>
          </a:prstGeom>
        </p:spPr>
        <p:txBody>
          <a:bodyPr wrap="square">
            <a:spAutoFit/>
          </a:bodyPr>
          <a:lstStyle/>
          <a:p>
            <a:r>
              <a:rPr lang="en-US" sz="5000" b="1" dirty="0">
                <a:solidFill>
                  <a:srgbClr val="00833E"/>
                </a:solidFill>
              </a:rPr>
              <a:t>1</a:t>
            </a:r>
            <a:endParaRPr lang="en-US" sz="5000" dirty="0">
              <a:solidFill>
                <a:srgbClr val="00833E"/>
              </a:solidFill>
            </a:endParaRPr>
          </a:p>
        </p:txBody>
      </p:sp>
    </p:spTree>
    <p:extLst>
      <p:ext uri="{BB962C8B-B14F-4D97-AF65-F5344CB8AC3E}">
        <p14:creationId xmlns:p14="http://schemas.microsoft.com/office/powerpoint/2010/main" val="2184763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862"/>
            <a:ext cx="9144000" cy="422048"/>
          </a:xfrm>
        </p:spPr>
        <p:txBody>
          <a:bodyPr>
            <a:noAutofit/>
          </a:bodyPr>
          <a:lstStyle/>
          <a:p>
            <a:r>
              <a:rPr lang="en-US" sz="4000" b="1" dirty="0" smtClean="0"/>
              <a:t>Case Study</a:t>
            </a:r>
            <a:endParaRPr lang="en-US" sz="4000" dirty="0"/>
          </a:p>
        </p:txBody>
      </p:sp>
      <p:sp>
        <p:nvSpPr>
          <p:cNvPr id="3" name="Content Placeholder 2"/>
          <p:cNvSpPr>
            <a:spLocks noGrp="1"/>
          </p:cNvSpPr>
          <p:nvPr>
            <p:ph idx="4294967295"/>
          </p:nvPr>
        </p:nvSpPr>
        <p:spPr>
          <a:xfrm>
            <a:off x="730658" y="1451716"/>
            <a:ext cx="7632291" cy="1005734"/>
          </a:xfrm>
        </p:spPr>
        <p:txBody>
          <a:bodyPr>
            <a:noAutofit/>
          </a:bodyPr>
          <a:lstStyle/>
          <a:p>
            <a:pPr marL="0" indent="0">
              <a:spcBef>
                <a:spcPts val="0"/>
              </a:spcBef>
              <a:spcAft>
                <a:spcPts val="1200"/>
              </a:spcAft>
              <a:buNone/>
            </a:pPr>
            <a:r>
              <a:rPr lang="en-US" sz="2400" dirty="0" smtClean="0"/>
              <a:t>Discussion points: What process should DCPU follow for the children to be eligible for adoption? </a:t>
            </a:r>
            <a:endParaRPr lang="en-IN"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26" t="4218" r="5743"/>
          <a:stretch/>
        </p:blipFill>
        <p:spPr>
          <a:xfrm>
            <a:off x="1733550" y="2514600"/>
            <a:ext cx="5793368" cy="4229100"/>
          </a:xfrm>
          <a:prstGeom prst="rect">
            <a:avLst/>
          </a:prstGeom>
        </p:spPr>
      </p:pic>
    </p:spTree>
    <p:extLst>
      <p:ext uri="{BB962C8B-B14F-4D97-AF65-F5344CB8AC3E}">
        <p14:creationId xmlns:p14="http://schemas.microsoft.com/office/powerpoint/2010/main" val="393090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2950" y="1581150"/>
            <a:ext cx="7677150" cy="4914900"/>
          </a:xfrm>
        </p:spPr>
        <p:txBody>
          <a:bodyPr>
            <a:noAutofit/>
          </a:bodyPr>
          <a:lstStyle/>
          <a:p>
            <a:pPr marL="0" indent="0">
              <a:spcBef>
                <a:spcPts val="0"/>
              </a:spcBef>
              <a:spcAft>
                <a:spcPts val="1200"/>
              </a:spcAft>
              <a:buNone/>
            </a:pPr>
            <a:r>
              <a:rPr lang="en-US" sz="2300" dirty="0" smtClean="0"/>
              <a:t>Rama </a:t>
            </a:r>
            <a:r>
              <a:rPr lang="en-US" sz="2300" dirty="0"/>
              <a:t>was a disabled 8 year old girl staying in a small town in Gujarat. Once she visited a famous temple in a city with her parents. Once there, her father told her that since she could not climb the stairs, she should continue to sit on steps while her parents went up the shrine and would return soon. When her parents did not return after a long time, she started crying. The policemen on duty noticed her and tried to search her parents. When the parents could not be found, Rama was sent to concerned child welfare committee. The district child protection unit tried finding her parents through advertisement in newspaper but got no response from anyone. The process for “free for adoption” was initiated in her case.  Today she is staying happily with her adoptive parents</a:t>
            </a:r>
            <a:r>
              <a:rPr lang="en-US" sz="2300" dirty="0" smtClean="0"/>
              <a:t>.</a:t>
            </a:r>
            <a:endParaRPr lang="en-IN" sz="2300" dirty="0"/>
          </a:p>
        </p:txBody>
      </p:sp>
      <p:sp>
        <p:nvSpPr>
          <p:cNvPr id="4" name="Title 1"/>
          <p:cNvSpPr txBox="1">
            <a:spLocks/>
          </p:cNvSpPr>
          <p:nvPr/>
        </p:nvSpPr>
        <p:spPr>
          <a:xfrm>
            <a:off x="0" y="230862"/>
            <a:ext cx="9144000" cy="42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Case Study</a:t>
            </a:r>
            <a:endParaRPr lang="en-US" sz="4000"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5686" y="121538"/>
            <a:ext cx="1542599" cy="1542599"/>
          </a:xfrm>
          <a:prstGeom prst="rect">
            <a:avLst/>
          </a:prstGeom>
        </p:spPr>
      </p:pic>
      <p:sp>
        <p:nvSpPr>
          <p:cNvPr id="6" name="Rectangle 5"/>
          <p:cNvSpPr/>
          <p:nvPr/>
        </p:nvSpPr>
        <p:spPr>
          <a:xfrm>
            <a:off x="7284663" y="162217"/>
            <a:ext cx="524024" cy="861774"/>
          </a:xfrm>
          <a:prstGeom prst="rect">
            <a:avLst/>
          </a:prstGeom>
        </p:spPr>
        <p:txBody>
          <a:bodyPr wrap="square">
            <a:spAutoFit/>
          </a:bodyPr>
          <a:lstStyle/>
          <a:p>
            <a:r>
              <a:rPr lang="en-US" sz="5000" b="1" dirty="0" smtClean="0">
                <a:solidFill>
                  <a:srgbClr val="00833E"/>
                </a:solidFill>
              </a:rPr>
              <a:t>2</a:t>
            </a:r>
            <a:endParaRPr lang="en-US" sz="5000" dirty="0">
              <a:solidFill>
                <a:srgbClr val="00833E"/>
              </a:solidFill>
            </a:endParaRPr>
          </a:p>
        </p:txBody>
      </p:sp>
    </p:spTree>
    <p:extLst>
      <p:ext uri="{BB962C8B-B14F-4D97-AF65-F5344CB8AC3E}">
        <p14:creationId xmlns:p14="http://schemas.microsoft.com/office/powerpoint/2010/main" val="713298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2950" y="1600200"/>
            <a:ext cx="3276600" cy="5429249"/>
          </a:xfrm>
        </p:spPr>
        <p:txBody>
          <a:bodyPr>
            <a:noAutofit/>
          </a:bodyPr>
          <a:lstStyle/>
          <a:p>
            <a:pPr marL="0" indent="0">
              <a:spcBef>
                <a:spcPts val="0"/>
              </a:spcBef>
              <a:spcAft>
                <a:spcPts val="1200"/>
              </a:spcAft>
              <a:buNone/>
            </a:pPr>
            <a:r>
              <a:rPr lang="en-US" sz="2300" dirty="0" smtClean="0"/>
              <a:t>Discussion points: What procedures were followed by the DCPU for making Rama “free for adoption”?</a:t>
            </a:r>
            <a:endParaRPr lang="en-IN" sz="2300" dirty="0"/>
          </a:p>
        </p:txBody>
      </p:sp>
      <p:sp>
        <p:nvSpPr>
          <p:cNvPr id="4" name="Title 1"/>
          <p:cNvSpPr txBox="1">
            <a:spLocks/>
          </p:cNvSpPr>
          <p:nvPr/>
        </p:nvSpPr>
        <p:spPr>
          <a:xfrm>
            <a:off x="0" y="230862"/>
            <a:ext cx="9144000" cy="42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Case Study</a:t>
            </a: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600201"/>
            <a:ext cx="3962400" cy="4706967"/>
          </a:xfrm>
          <a:prstGeom prst="rect">
            <a:avLst/>
          </a:prstGeom>
        </p:spPr>
      </p:pic>
    </p:spTree>
    <p:extLst>
      <p:ext uri="{BB962C8B-B14F-4D97-AF65-F5344CB8AC3E}">
        <p14:creationId xmlns:p14="http://schemas.microsoft.com/office/powerpoint/2010/main" val="3303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3040"/>
            <a:ext cx="9144000" cy="45107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Structure and Functionaries</a:t>
            </a:r>
            <a:endParaRPr lang="en-US" sz="4000" dirty="0"/>
          </a:p>
        </p:txBody>
      </p:sp>
      <p:sp>
        <p:nvSpPr>
          <p:cNvPr id="11" name="Pentagon 10"/>
          <p:cNvSpPr/>
          <p:nvPr/>
        </p:nvSpPr>
        <p:spPr>
          <a:xfrm>
            <a:off x="1778207" y="1576542"/>
            <a:ext cx="5726167" cy="1277007"/>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ts val="0"/>
              </a:spcBef>
              <a:spcAft>
                <a:spcPts val="1200"/>
              </a:spcAft>
            </a:pPr>
            <a:r>
              <a:rPr lang="en-US" sz="2400" dirty="0"/>
              <a:t>The District Child Protection Officer is the nodal person in the DCPU. </a:t>
            </a:r>
          </a:p>
        </p:txBody>
      </p:sp>
      <p:sp>
        <p:nvSpPr>
          <p:cNvPr id="13" name="Pentagon 12"/>
          <p:cNvSpPr/>
          <p:nvPr/>
        </p:nvSpPr>
        <p:spPr>
          <a:xfrm>
            <a:off x="1772950" y="3195140"/>
            <a:ext cx="6267460" cy="237074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spcBef>
                <a:spcPts val="0"/>
              </a:spcBef>
              <a:spcAft>
                <a:spcPts val="1200"/>
              </a:spcAft>
            </a:pPr>
            <a:r>
              <a:rPr lang="en-US" sz="2400" dirty="0"/>
              <a:t>Other key functionaries include the Protection Officer (Institutional Care), Protection Officer (Non-Institutional Care), Legal cum Probation Officer, Social Workers, Counsellors and Outreach Workers.</a:t>
            </a:r>
          </a:p>
        </p:txBody>
      </p:sp>
    </p:spTree>
    <p:extLst>
      <p:ext uri="{BB962C8B-B14F-4D97-AF65-F5344CB8AC3E}">
        <p14:creationId xmlns:p14="http://schemas.microsoft.com/office/powerpoint/2010/main" val="3141351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3900" y="1447801"/>
            <a:ext cx="7658100" cy="3467100"/>
          </a:xfrm>
        </p:spPr>
        <p:txBody>
          <a:bodyPr>
            <a:normAutofit/>
          </a:bodyPr>
          <a:lstStyle/>
          <a:p>
            <a:pPr marL="0" indent="0">
              <a:spcBef>
                <a:spcPts val="0"/>
              </a:spcBef>
              <a:spcAft>
                <a:spcPts val="1200"/>
              </a:spcAft>
              <a:buNone/>
            </a:pPr>
            <a:r>
              <a:rPr lang="en-US" sz="2300" dirty="0" smtClean="0"/>
              <a:t>In </a:t>
            </a:r>
            <a:r>
              <a:rPr lang="en-US" sz="2300" dirty="0"/>
              <a:t>a small town of Gujarat there was a poor family of 4 members. While the father, mother and elder brother </a:t>
            </a:r>
            <a:r>
              <a:rPr lang="en-US" sz="2300" dirty="0" smtClean="0"/>
              <a:t>went </a:t>
            </a:r>
            <a:r>
              <a:rPr lang="en-US" sz="2300" dirty="0"/>
              <a:t>for work whole day, the younger child Ramesh was left alone at home. Ramesh fell into bad company and started stealing for better lifestyle. Once he was caught trying to steal an expensive watch and was handed over to police. </a:t>
            </a:r>
            <a:endParaRPr lang="en-IN" sz="2300" dirty="0"/>
          </a:p>
          <a:p>
            <a:pPr marL="0" indent="0">
              <a:spcBef>
                <a:spcPts val="0"/>
              </a:spcBef>
              <a:spcAft>
                <a:spcPts val="1200"/>
              </a:spcAft>
              <a:buNone/>
            </a:pPr>
            <a:r>
              <a:rPr lang="en-US" sz="2300" dirty="0"/>
              <a:t>Discussion points: What </a:t>
            </a:r>
            <a:r>
              <a:rPr lang="en-US" sz="2300" dirty="0" smtClean="0"/>
              <a:t/>
            </a:r>
            <a:br>
              <a:rPr lang="en-US" sz="2300" dirty="0" smtClean="0"/>
            </a:br>
            <a:r>
              <a:rPr lang="en-US" sz="2300" dirty="0" smtClean="0"/>
              <a:t>procedure </a:t>
            </a:r>
            <a:r>
              <a:rPr lang="en-US" sz="2300" dirty="0"/>
              <a:t>should be followed </a:t>
            </a:r>
            <a:r>
              <a:rPr lang="en-US" sz="2300" dirty="0" smtClean="0"/>
              <a:t/>
            </a:r>
            <a:br>
              <a:rPr lang="en-US" sz="2300" dirty="0" smtClean="0"/>
            </a:br>
            <a:r>
              <a:rPr lang="en-US" sz="2300" dirty="0" smtClean="0"/>
              <a:t>in </a:t>
            </a:r>
            <a:r>
              <a:rPr lang="en-US" sz="2300" dirty="0"/>
              <a:t>Ramesh’s case</a:t>
            </a:r>
            <a:r>
              <a:rPr lang="en-US" sz="2300" dirty="0" smtClean="0"/>
              <a:t>?</a:t>
            </a:r>
            <a:endParaRPr lang="en-IN" sz="2300" dirty="0"/>
          </a:p>
        </p:txBody>
      </p:sp>
      <p:sp>
        <p:nvSpPr>
          <p:cNvPr id="4" name="Title 1"/>
          <p:cNvSpPr txBox="1">
            <a:spLocks/>
          </p:cNvSpPr>
          <p:nvPr/>
        </p:nvSpPr>
        <p:spPr>
          <a:xfrm>
            <a:off x="0" y="230862"/>
            <a:ext cx="9144000" cy="42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Case Study</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486" y="3916302"/>
            <a:ext cx="2381864" cy="2941698"/>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5686" y="121538"/>
            <a:ext cx="1542599" cy="1542599"/>
          </a:xfrm>
          <a:prstGeom prst="rect">
            <a:avLst/>
          </a:prstGeom>
        </p:spPr>
      </p:pic>
      <p:sp>
        <p:nvSpPr>
          <p:cNvPr id="7" name="Rectangle 6"/>
          <p:cNvSpPr/>
          <p:nvPr/>
        </p:nvSpPr>
        <p:spPr>
          <a:xfrm>
            <a:off x="7284663" y="162217"/>
            <a:ext cx="524024" cy="861774"/>
          </a:xfrm>
          <a:prstGeom prst="rect">
            <a:avLst/>
          </a:prstGeom>
        </p:spPr>
        <p:txBody>
          <a:bodyPr wrap="square">
            <a:spAutoFit/>
          </a:bodyPr>
          <a:lstStyle/>
          <a:p>
            <a:r>
              <a:rPr lang="en-US" sz="5000" b="1" dirty="0" smtClean="0">
                <a:solidFill>
                  <a:srgbClr val="00833E"/>
                </a:solidFill>
              </a:rPr>
              <a:t>3</a:t>
            </a:r>
            <a:endParaRPr lang="en-US" sz="5000" dirty="0">
              <a:solidFill>
                <a:srgbClr val="00833E"/>
              </a:solidFill>
            </a:endParaRPr>
          </a:p>
        </p:txBody>
      </p:sp>
    </p:spTree>
    <p:extLst>
      <p:ext uri="{BB962C8B-B14F-4D97-AF65-F5344CB8AC3E}">
        <p14:creationId xmlns:p14="http://schemas.microsoft.com/office/powerpoint/2010/main" val="3719566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9650" y="1581150"/>
            <a:ext cx="7105650" cy="4525963"/>
          </a:xfrm>
        </p:spPr>
        <p:txBody>
          <a:bodyPr>
            <a:noAutofit/>
          </a:bodyPr>
          <a:lstStyle/>
          <a:p>
            <a:pPr marL="0" indent="0">
              <a:spcBef>
                <a:spcPts val="0"/>
              </a:spcBef>
              <a:spcAft>
                <a:spcPts val="1200"/>
              </a:spcAft>
              <a:buNone/>
            </a:pPr>
            <a:r>
              <a:rPr lang="en-US" sz="2400" dirty="0" smtClean="0"/>
              <a:t>Raju </a:t>
            </a:r>
            <a:r>
              <a:rPr lang="en-US" sz="2400" dirty="0"/>
              <a:t>is a 14 year old boy from an educated family of a big city. His father is a successful businessman and mother runs a beauty </a:t>
            </a:r>
            <a:r>
              <a:rPr lang="en-US" sz="2400" dirty="0" err="1"/>
              <a:t>parlour</a:t>
            </a:r>
            <a:r>
              <a:rPr lang="en-US" sz="2400" dirty="0"/>
              <a:t>. Each night, the parents return from work late and </a:t>
            </a:r>
            <a:r>
              <a:rPr lang="en-US" sz="2400" dirty="0" err="1"/>
              <a:t>Raju</a:t>
            </a:r>
            <a:r>
              <a:rPr lang="en-US" sz="2400" dirty="0"/>
              <a:t> is alone after he returns from school. Every day, he spends his time with his friends from the rich neighborhood. For few months, he has been taking drugs and is now addicted. The pocket money given by his parents does not suffice to buy his drugs need. He has started stealing lately. Once he Is caught and police sends him to JJB</a:t>
            </a:r>
            <a:r>
              <a:rPr lang="en-US" sz="2400" dirty="0" smtClean="0"/>
              <a:t>.</a:t>
            </a:r>
            <a:endParaRPr lang="en-IN" sz="2400" dirty="0"/>
          </a:p>
        </p:txBody>
      </p:sp>
      <p:sp>
        <p:nvSpPr>
          <p:cNvPr id="4" name="Title 1"/>
          <p:cNvSpPr txBox="1">
            <a:spLocks/>
          </p:cNvSpPr>
          <p:nvPr/>
        </p:nvSpPr>
        <p:spPr>
          <a:xfrm>
            <a:off x="0" y="230862"/>
            <a:ext cx="9144000" cy="42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Case Study</a:t>
            </a:r>
            <a:endParaRPr lang="en-US" sz="4000"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5686" y="121538"/>
            <a:ext cx="1542599" cy="1542599"/>
          </a:xfrm>
          <a:prstGeom prst="rect">
            <a:avLst/>
          </a:prstGeom>
        </p:spPr>
      </p:pic>
      <p:sp>
        <p:nvSpPr>
          <p:cNvPr id="6" name="Rectangle 5"/>
          <p:cNvSpPr/>
          <p:nvPr/>
        </p:nvSpPr>
        <p:spPr>
          <a:xfrm>
            <a:off x="7284663" y="162217"/>
            <a:ext cx="524024" cy="861774"/>
          </a:xfrm>
          <a:prstGeom prst="rect">
            <a:avLst/>
          </a:prstGeom>
        </p:spPr>
        <p:txBody>
          <a:bodyPr wrap="square">
            <a:spAutoFit/>
          </a:bodyPr>
          <a:lstStyle/>
          <a:p>
            <a:r>
              <a:rPr lang="en-US" sz="5000" b="1" dirty="0" smtClean="0">
                <a:solidFill>
                  <a:srgbClr val="00833E"/>
                </a:solidFill>
              </a:rPr>
              <a:t>4</a:t>
            </a:r>
            <a:endParaRPr lang="en-US" sz="5000" dirty="0">
              <a:solidFill>
                <a:srgbClr val="00833E"/>
              </a:solidFill>
            </a:endParaRPr>
          </a:p>
        </p:txBody>
      </p:sp>
    </p:spTree>
    <p:extLst>
      <p:ext uri="{BB962C8B-B14F-4D97-AF65-F5344CB8AC3E}">
        <p14:creationId xmlns:p14="http://schemas.microsoft.com/office/powerpoint/2010/main" val="3357393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9150" y="1581150"/>
            <a:ext cx="2895600" cy="3848099"/>
          </a:xfrm>
        </p:spPr>
        <p:txBody>
          <a:bodyPr>
            <a:noAutofit/>
          </a:bodyPr>
          <a:lstStyle/>
          <a:p>
            <a:pPr marL="0" indent="0">
              <a:spcBef>
                <a:spcPts val="0"/>
              </a:spcBef>
              <a:spcAft>
                <a:spcPts val="1200"/>
              </a:spcAft>
              <a:buNone/>
            </a:pPr>
            <a:r>
              <a:rPr lang="en-US" sz="2400" dirty="0" smtClean="0"/>
              <a:t>Discussion </a:t>
            </a:r>
            <a:r>
              <a:rPr lang="en-US" sz="2400" dirty="0"/>
              <a:t>Point: What procedures should be followed in this case</a:t>
            </a:r>
            <a:r>
              <a:rPr lang="en-US" sz="2400" dirty="0" smtClean="0"/>
              <a:t>?</a:t>
            </a:r>
            <a:endParaRPr lang="en-IN" sz="2400" dirty="0"/>
          </a:p>
        </p:txBody>
      </p:sp>
      <p:sp>
        <p:nvSpPr>
          <p:cNvPr id="4" name="Title 1"/>
          <p:cNvSpPr txBox="1">
            <a:spLocks/>
          </p:cNvSpPr>
          <p:nvPr/>
        </p:nvSpPr>
        <p:spPr>
          <a:xfrm>
            <a:off x="0" y="230862"/>
            <a:ext cx="9144000" cy="422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Case Study</a:t>
            </a: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242" y="1581150"/>
            <a:ext cx="4166616" cy="4693920"/>
          </a:xfrm>
          <a:prstGeom prst="rect">
            <a:avLst/>
          </a:prstGeom>
        </p:spPr>
      </p:pic>
    </p:spTree>
    <p:extLst>
      <p:ext uri="{BB962C8B-B14F-4D97-AF65-F5344CB8AC3E}">
        <p14:creationId xmlns:p14="http://schemas.microsoft.com/office/powerpoint/2010/main" val="390831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2238"/>
            <a:ext cx="9144000" cy="6016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 </a:t>
            </a:r>
            <a:r>
              <a:rPr lang="en-US" sz="3600" b="1" dirty="0" smtClean="0"/>
              <a:t>Group Work-DCPU Roles and Responsibilities</a:t>
            </a:r>
            <a:endParaRPr lang="en-US" sz="3600" dirty="0"/>
          </a:p>
        </p:txBody>
      </p:sp>
      <p:sp>
        <p:nvSpPr>
          <p:cNvPr id="3" name="Content Placeholder 2"/>
          <p:cNvSpPr txBox="1">
            <a:spLocks/>
          </p:cNvSpPr>
          <p:nvPr/>
        </p:nvSpPr>
        <p:spPr>
          <a:xfrm>
            <a:off x="-3430436" y="3086692"/>
            <a:ext cx="5944507" cy="4947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endParaRPr lang="en-US" sz="2400" dirty="0" smtClean="0"/>
          </a:p>
        </p:txBody>
      </p:sp>
      <p:grpSp>
        <p:nvGrpSpPr>
          <p:cNvPr id="19" name="Group 18"/>
          <p:cNvGrpSpPr/>
          <p:nvPr/>
        </p:nvGrpSpPr>
        <p:grpSpPr>
          <a:xfrm>
            <a:off x="2009585" y="1147174"/>
            <a:ext cx="5108731" cy="5058178"/>
            <a:chOff x="2561373" y="1084110"/>
            <a:chExt cx="5108731" cy="5058178"/>
          </a:xfrm>
        </p:grpSpPr>
        <p:sp>
          <p:nvSpPr>
            <p:cNvPr id="10" name="Teardrop 9"/>
            <p:cNvSpPr/>
            <p:nvPr/>
          </p:nvSpPr>
          <p:spPr>
            <a:xfrm>
              <a:off x="2561373" y="3748481"/>
              <a:ext cx="2428727" cy="2393807"/>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ardrop 10"/>
            <p:cNvSpPr/>
            <p:nvPr/>
          </p:nvSpPr>
          <p:spPr>
            <a:xfrm rot="10800000">
              <a:off x="5241377" y="1113416"/>
              <a:ext cx="2428727" cy="2393807"/>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eardrop 11"/>
            <p:cNvSpPr/>
            <p:nvPr/>
          </p:nvSpPr>
          <p:spPr>
            <a:xfrm rot="5400000">
              <a:off x="2629930" y="1106283"/>
              <a:ext cx="2433480" cy="2389134"/>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Teardrop 12"/>
            <p:cNvSpPr/>
            <p:nvPr/>
          </p:nvSpPr>
          <p:spPr>
            <a:xfrm rot="16200000">
              <a:off x="5219206" y="3705712"/>
              <a:ext cx="2433479" cy="2389135"/>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p:cNvSpPr txBox="1"/>
            <p:nvPr/>
          </p:nvSpPr>
          <p:spPr>
            <a:xfrm>
              <a:off x="2981451" y="1562454"/>
              <a:ext cx="1949424" cy="1938992"/>
            </a:xfrm>
            <a:prstGeom prst="rect">
              <a:avLst/>
            </a:prstGeom>
            <a:noFill/>
          </p:spPr>
          <p:txBody>
            <a:bodyPr wrap="square" rtlCol="0">
              <a:spAutoFit/>
            </a:bodyPr>
            <a:lstStyle/>
            <a:p>
              <a:pPr algn="ctr"/>
              <a:r>
                <a:rPr lang="en-US" sz="2000" dirty="0"/>
                <a:t>Responsibilities under Juvenile Justice (Care and Protection of Children) Model Rules, </a:t>
              </a:r>
              <a:r>
                <a:rPr lang="en-US" sz="2000" dirty="0" smtClean="0"/>
                <a:t>2016</a:t>
              </a:r>
              <a:endParaRPr lang="en-US" sz="2000" dirty="0"/>
            </a:p>
          </p:txBody>
        </p:sp>
        <p:sp>
          <p:nvSpPr>
            <p:cNvPr id="15" name="TextBox 14"/>
            <p:cNvSpPr txBox="1"/>
            <p:nvPr/>
          </p:nvSpPr>
          <p:spPr>
            <a:xfrm>
              <a:off x="5461233" y="2096844"/>
              <a:ext cx="1949424" cy="707886"/>
            </a:xfrm>
            <a:prstGeom prst="rect">
              <a:avLst/>
            </a:prstGeom>
            <a:noFill/>
          </p:spPr>
          <p:txBody>
            <a:bodyPr wrap="square" rtlCol="0">
              <a:spAutoFit/>
            </a:bodyPr>
            <a:lstStyle/>
            <a:p>
              <a:pPr algn="ctr">
                <a:spcAft>
                  <a:spcPts val="1200"/>
                </a:spcAft>
              </a:pPr>
              <a:r>
                <a:rPr lang="en-US" sz="2000" dirty="0"/>
                <a:t>Functions under ICPS</a:t>
              </a:r>
            </a:p>
          </p:txBody>
        </p:sp>
        <p:sp>
          <p:nvSpPr>
            <p:cNvPr id="16" name="TextBox 15"/>
            <p:cNvSpPr txBox="1"/>
            <p:nvPr/>
          </p:nvSpPr>
          <p:spPr>
            <a:xfrm>
              <a:off x="2903012" y="4426755"/>
              <a:ext cx="1949424" cy="1015663"/>
            </a:xfrm>
            <a:prstGeom prst="rect">
              <a:avLst/>
            </a:prstGeom>
            <a:noFill/>
          </p:spPr>
          <p:txBody>
            <a:bodyPr wrap="square" rtlCol="0">
              <a:spAutoFit/>
            </a:bodyPr>
            <a:lstStyle/>
            <a:p>
              <a:pPr algn="ctr">
                <a:spcAft>
                  <a:spcPts val="1200"/>
                </a:spcAft>
              </a:pPr>
              <a:r>
                <a:rPr lang="en-US" sz="2000" dirty="0"/>
                <a:t>Responsibilities under POCSO Rules, 2012 </a:t>
              </a:r>
            </a:p>
          </p:txBody>
        </p:sp>
        <p:sp>
          <p:nvSpPr>
            <p:cNvPr id="17" name="TextBox 16"/>
            <p:cNvSpPr txBox="1"/>
            <p:nvPr/>
          </p:nvSpPr>
          <p:spPr>
            <a:xfrm>
              <a:off x="5429701" y="4235128"/>
              <a:ext cx="1949424" cy="1323439"/>
            </a:xfrm>
            <a:prstGeom prst="rect">
              <a:avLst/>
            </a:prstGeom>
            <a:noFill/>
          </p:spPr>
          <p:txBody>
            <a:bodyPr wrap="square" rtlCol="0">
              <a:spAutoFit/>
            </a:bodyPr>
            <a:lstStyle/>
            <a:p>
              <a:pPr algn="ctr">
                <a:spcAft>
                  <a:spcPts val="1200"/>
                </a:spcAft>
              </a:pPr>
              <a:r>
                <a:rPr lang="en-US" sz="2000" dirty="0" smtClean="0"/>
                <a:t>DCPU’s </a:t>
              </a:r>
              <a:r>
                <a:rPr lang="en-US" sz="2000" dirty="0"/>
                <a:t>nodal role in non-institutional care for children</a:t>
              </a:r>
            </a:p>
          </p:txBody>
        </p:sp>
      </p:grpSp>
    </p:spTree>
    <p:extLst>
      <p:ext uri="{BB962C8B-B14F-4D97-AF65-F5344CB8AC3E}">
        <p14:creationId xmlns:p14="http://schemas.microsoft.com/office/powerpoint/2010/main" val="389673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4298"/>
            <a:ext cx="91440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Responsibilities under Juvenile Justice</a:t>
            </a:r>
          </a:p>
          <a:p>
            <a:r>
              <a:rPr lang="en-US" sz="3200" b="1" dirty="0" smtClean="0"/>
              <a:t>(Care and Protection of Children) Model Rules, 2016</a:t>
            </a:r>
            <a:endParaRPr lang="en-US" sz="3200" dirty="0"/>
          </a:p>
        </p:txBody>
      </p:sp>
      <p:sp>
        <p:nvSpPr>
          <p:cNvPr id="4" name="Rounded Rectangle 3"/>
          <p:cNvSpPr/>
          <p:nvPr/>
        </p:nvSpPr>
        <p:spPr>
          <a:xfrm>
            <a:off x="1584438" y="1953443"/>
            <a:ext cx="5959366" cy="9459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t>Conduct review of the child placed in the place of safety every year and forward the report to the Children’s Court</a:t>
            </a:r>
          </a:p>
        </p:txBody>
      </p:sp>
      <p:sp>
        <p:nvSpPr>
          <p:cNvPr id="5" name="Rounded Rectangle 4"/>
          <p:cNvSpPr/>
          <p:nvPr/>
        </p:nvSpPr>
        <p:spPr>
          <a:xfrm>
            <a:off x="1584438" y="3051774"/>
            <a:ext cx="5959366" cy="9459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spcBef>
                <a:spcPts val="0"/>
              </a:spcBef>
              <a:spcAft>
                <a:spcPts val="1200"/>
              </a:spcAft>
            </a:pPr>
            <a:r>
              <a:rPr lang="en-US" sz="2000" dirty="0"/>
              <a:t>Submit a monthly report to the State Child Protection Society (SCPS). </a:t>
            </a:r>
          </a:p>
        </p:txBody>
      </p:sp>
      <p:sp>
        <p:nvSpPr>
          <p:cNvPr id="6" name="Rounded Rectangle 5"/>
          <p:cNvSpPr/>
          <p:nvPr/>
        </p:nvSpPr>
        <p:spPr>
          <a:xfrm>
            <a:off x="1584438" y="4153384"/>
            <a:ext cx="5959366" cy="9459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spcBef>
                <a:spcPts val="0"/>
              </a:spcBef>
              <a:spcAft>
                <a:spcPts val="1200"/>
              </a:spcAft>
            </a:pPr>
            <a:r>
              <a:rPr lang="en-US" sz="2000" dirty="0"/>
              <a:t>Notify the State Government about a vacancy in JJB, CWC six months before such a vacancy arises. </a:t>
            </a:r>
          </a:p>
        </p:txBody>
      </p:sp>
      <p:sp>
        <p:nvSpPr>
          <p:cNvPr id="7" name="Rounded Rectangle 6"/>
          <p:cNvSpPr/>
          <p:nvPr/>
        </p:nvSpPr>
        <p:spPr>
          <a:xfrm>
            <a:off x="1584438" y="5265504"/>
            <a:ext cx="5959366" cy="9459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t>Review reports submitted by Inspection Committees and resolve </a:t>
            </a:r>
            <a:r>
              <a:rPr lang="en-US" sz="2000" dirty="0" smtClean="0">
                <a:solidFill>
                  <a:schemeClr val="tx1"/>
                </a:solidFill>
              </a:rPr>
              <a:t>the</a:t>
            </a:r>
            <a:r>
              <a:rPr lang="en-US" sz="2000" dirty="0" smtClean="0">
                <a:solidFill>
                  <a:srgbClr val="FF0000"/>
                </a:solidFill>
              </a:rPr>
              <a:t> </a:t>
            </a:r>
            <a:r>
              <a:rPr lang="en-US" sz="2000" dirty="0" smtClean="0">
                <a:solidFill>
                  <a:schemeClr val="tx1"/>
                </a:solidFill>
              </a:rPr>
              <a:t>conflicts.</a:t>
            </a:r>
            <a:endParaRPr lang="en-US" sz="2000" dirty="0">
              <a:solidFill>
                <a:schemeClr val="tx1"/>
              </a:solidFill>
            </a:endParaRPr>
          </a:p>
        </p:txBody>
      </p:sp>
    </p:spTree>
    <p:extLst>
      <p:ext uri="{BB962C8B-B14F-4D97-AF65-F5344CB8AC3E}">
        <p14:creationId xmlns:p14="http://schemas.microsoft.com/office/powerpoint/2010/main" val="1701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5822"/>
            <a:ext cx="9144000" cy="6538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Coordination and Liaising </a:t>
            </a:r>
            <a:r>
              <a:rPr lang="en-US" sz="4000" dirty="0" smtClean="0"/>
              <a:t/>
            </a:r>
            <a:br>
              <a:rPr lang="en-US" sz="4000" dirty="0" smtClean="0"/>
            </a:br>
            <a:endParaRPr lang="en-US" sz="4000" dirty="0"/>
          </a:p>
        </p:txBody>
      </p:sp>
      <p:sp>
        <p:nvSpPr>
          <p:cNvPr id="3" name="Content Placeholder 2"/>
          <p:cNvSpPr txBox="1">
            <a:spLocks/>
          </p:cNvSpPr>
          <p:nvPr/>
        </p:nvSpPr>
        <p:spPr>
          <a:xfrm>
            <a:off x="502753" y="1138372"/>
            <a:ext cx="8104220" cy="12158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dirty="0" smtClean="0"/>
              <a:t>Ensure inter-departmental coordination and liaise with the relevant departments of the State Government and State Child Protection Society (SCPS) and other DCPUs in the State.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312" y="2703057"/>
            <a:ext cx="5841103" cy="4041975"/>
          </a:xfrm>
          <a:prstGeom prst="rect">
            <a:avLst/>
          </a:prstGeom>
        </p:spPr>
      </p:pic>
    </p:spTree>
    <p:extLst>
      <p:ext uri="{BB962C8B-B14F-4D97-AF65-F5344CB8AC3E}">
        <p14:creationId xmlns:p14="http://schemas.microsoft.com/office/powerpoint/2010/main" val="51197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38378"/>
            <a:ext cx="9144000" cy="6163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Maintaining Database</a:t>
            </a:r>
            <a:endParaRPr lang="en-US" sz="4000" b="1" dirty="0"/>
          </a:p>
        </p:txBody>
      </p:sp>
      <p:sp>
        <p:nvSpPr>
          <p:cNvPr id="12" name="Rounded Rectangle 11"/>
          <p:cNvSpPr/>
          <p:nvPr/>
        </p:nvSpPr>
        <p:spPr>
          <a:xfrm>
            <a:off x="1608083" y="2042269"/>
            <a:ext cx="2038991" cy="1490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tx1"/>
                </a:solidFill>
              </a:rPr>
              <a:t>Child </a:t>
            </a:r>
            <a:r>
              <a:rPr lang="en-US" sz="2000" dirty="0">
                <a:solidFill>
                  <a:schemeClr val="tx1"/>
                </a:solidFill>
              </a:rPr>
              <a:t>C</a:t>
            </a:r>
            <a:r>
              <a:rPr lang="en-US" sz="2000" dirty="0" smtClean="0">
                <a:solidFill>
                  <a:schemeClr val="tx1"/>
                </a:solidFill>
              </a:rPr>
              <a:t>are Institutions ( CCIs)</a:t>
            </a:r>
            <a:endParaRPr lang="en-US" sz="2000" dirty="0">
              <a:solidFill>
                <a:schemeClr val="tx1"/>
              </a:solidFill>
            </a:endParaRPr>
          </a:p>
        </p:txBody>
      </p:sp>
      <p:sp>
        <p:nvSpPr>
          <p:cNvPr id="13" name="Rounded Rectangle 12"/>
          <p:cNvSpPr/>
          <p:nvPr/>
        </p:nvSpPr>
        <p:spPr>
          <a:xfrm>
            <a:off x="3736428" y="2031759"/>
            <a:ext cx="2038991" cy="1490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err="1" smtClean="0">
                <a:solidFill>
                  <a:schemeClr val="tx1"/>
                </a:solidFill>
              </a:rPr>
              <a:t>Specialised</a:t>
            </a:r>
            <a:r>
              <a:rPr lang="en-US" sz="2000" dirty="0" smtClean="0">
                <a:solidFill>
                  <a:schemeClr val="tx1"/>
                </a:solidFill>
              </a:rPr>
              <a:t> </a:t>
            </a:r>
            <a:r>
              <a:rPr lang="en-US" sz="2000" dirty="0">
                <a:solidFill>
                  <a:schemeClr val="tx1"/>
                </a:solidFill>
              </a:rPr>
              <a:t>adoption agencies (SAA)</a:t>
            </a:r>
          </a:p>
        </p:txBody>
      </p:sp>
      <p:sp>
        <p:nvSpPr>
          <p:cNvPr id="14" name="Rounded Rectangle 13"/>
          <p:cNvSpPr/>
          <p:nvPr/>
        </p:nvSpPr>
        <p:spPr>
          <a:xfrm>
            <a:off x="5864773" y="2010737"/>
            <a:ext cx="2038991" cy="1490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tx1"/>
                </a:solidFill>
              </a:rPr>
              <a:t>Open </a:t>
            </a:r>
            <a:r>
              <a:rPr lang="en-US" sz="2000" dirty="0">
                <a:solidFill>
                  <a:schemeClr val="tx1"/>
                </a:solidFill>
              </a:rPr>
              <a:t>shelter</a:t>
            </a:r>
          </a:p>
        </p:txBody>
      </p:sp>
      <p:sp>
        <p:nvSpPr>
          <p:cNvPr id="18" name="Rounded Rectangle 17"/>
          <p:cNvSpPr/>
          <p:nvPr/>
        </p:nvSpPr>
        <p:spPr>
          <a:xfrm>
            <a:off x="1602826" y="3913112"/>
            <a:ext cx="2038991" cy="1490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tx1"/>
                </a:solidFill>
              </a:rPr>
              <a:t>Registered </a:t>
            </a:r>
            <a:r>
              <a:rPr lang="en-US" sz="2000" dirty="0">
                <a:solidFill>
                  <a:schemeClr val="tx1"/>
                </a:solidFill>
              </a:rPr>
              <a:t>foster parents</a:t>
            </a:r>
          </a:p>
        </p:txBody>
      </p:sp>
      <p:sp>
        <p:nvSpPr>
          <p:cNvPr id="19" name="Rounded Rectangle 18"/>
          <p:cNvSpPr/>
          <p:nvPr/>
        </p:nvSpPr>
        <p:spPr>
          <a:xfrm>
            <a:off x="3731171" y="3902602"/>
            <a:ext cx="2038991" cy="1490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tx1"/>
                </a:solidFill>
              </a:rPr>
              <a:t>After </a:t>
            </a:r>
            <a:r>
              <a:rPr lang="en-US" sz="2000" dirty="0">
                <a:solidFill>
                  <a:schemeClr val="tx1"/>
                </a:solidFill>
              </a:rPr>
              <a:t>care </a:t>
            </a:r>
            <a:r>
              <a:rPr lang="en-US" sz="2000" dirty="0" err="1">
                <a:solidFill>
                  <a:schemeClr val="tx1"/>
                </a:solidFill>
              </a:rPr>
              <a:t>organisations</a:t>
            </a:r>
            <a:r>
              <a:rPr lang="en-US" sz="2000" dirty="0">
                <a:solidFill>
                  <a:schemeClr val="tx1"/>
                </a:solidFill>
              </a:rPr>
              <a:t> and institutions</a:t>
            </a:r>
          </a:p>
        </p:txBody>
      </p:sp>
      <p:sp>
        <p:nvSpPr>
          <p:cNvPr id="20" name="Rounded Rectangle 19"/>
          <p:cNvSpPr/>
          <p:nvPr/>
        </p:nvSpPr>
        <p:spPr>
          <a:xfrm>
            <a:off x="5859516" y="3881580"/>
            <a:ext cx="2038991" cy="1490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schemeClr val="tx1"/>
                </a:solidFill>
              </a:rPr>
              <a:t>Fit </a:t>
            </a:r>
            <a:r>
              <a:rPr lang="en-US" sz="2000" dirty="0">
                <a:solidFill>
                  <a:schemeClr val="tx1"/>
                </a:solidFill>
              </a:rPr>
              <a:t>persons and fit facilities</a:t>
            </a:r>
          </a:p>
        </p:txBody>
      </p:sp>
    </p:spTree>
    <p:extLst>
      <p:ext uri="{BB962C8B-B14F-4D97-AF65-F5344CB8AC3E}">
        <p14:creationId xmlns:p14="http://schemas.microsoft.com/office/powerpoint/2010/main" val="338655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38378"/>
            <a:ext cx="9144000" cy="6163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Maintaining Database</a:t>
            </a:r>
            <a:endParaRPr lang="en-US" sz="4000" b="1" dirty="0"/>
          </a:p>
        </p:txBody>
      </p:sp>
      <p:sp>
        <p:nvSpPr>
          <p:cNvPr id="3" name="Rounded Rectangle 2"/>
          <p:cNvSpPr/>
          <p:nvPr/>
        </p:nvSpPr>
        <p:spPr>
          <a:xfrm>
            <a:off x="336331" y="1371593"/>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tx1"/>
                </a:solidFill>
              </a:rPr>
              <a:t>Medical </a:t>
            </a:r>
            <a:r>
              <a:rPr lang="en-US" b="1" dirty="0">
                <a:solidFill>
                  <a:schemeClr val="tx1"/>
                </a:solidFill>
              </a:rPr>
              <a:t>and counselling </a:t>
            </a:r>
            <a:r>
              <a:rPr lang="en-US" b="1" dirty="0" err="1">
                <a:solidFill>
                  <a:schemeClr val="tx1"/>
                </a:solidFill>
              </a:rPr>
              <a:t>centres</a:t>
            </a:r>
            <a:endParaRPr lang="en-US" b="1" dirty="0">
              <a:solidFill>
                <a:schemeClr val="tx1"/>
              </a:solidFill>
            </a:endParaRPr>
          </a:p>
        </p:txBody>
      </p:sp>
      <p:sp>
        <p:nvSpPr>
          <p:cNvPr id="14" name="Rounded Rectangle 13"/>
          <p:cNvSpPr/>
          <p:nvPr/>
        </p:nvSpPr>
        <p:spPr>
          <a:xfrm>
            <a:off x="2464676" y="1361083"/>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De-addiction </a:t>
            </a:r>
            <a:r>
              <a:rPr lang="en-US" b="1" dirty="0" err="1"/>
              <a:t>centres</a:t>
            </a:r>
            <a:endParaRPr lang="en-US" b="1" dirty="0"/>
          </a:p>
        </p:txBody>
      </p:sp>
      <p:sp>
        <p:nvSpPr>
          <p:cNvPr id="15" name="Rounded Rectangle 14"/>
          <p:cNvSpPr/>
          <p:nvPr/>
        </p:nvSpPr>
        <p:spPr>
          <a:xfrm>
            <a:off x="4593021" y="1340061"/>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Hospitals</a:t>
            </a:r>
            <a:endParaRPr lang="en-US" b="1" dirty="0"/>
          </a:p>
        </p:txBody>
      </p:sp>
      <p:sp>
        <p:nvSpPr>
          <p:cNvPr id="16" name="Rounded Rectangle 15"/>
          <p:cNvSpPr/>
          <p:nvPr/>
        </p:nvSpPr>
        <p:spPr>
          <a:xfrm>
            <a:off x="6721366" y="1350572"/>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Recreational </a:t>
            </a:r>
            <a:r>
              <a:rPr lang="en-US" b="1" dirty="0"/>
              <a:t>facilities such as performing arts</a:t>
            </a:r>
          </a:p>
        </p:txBody>
      </p:sp>
      <p:sp>
        <p:nvSpPr>
          <p:cNvPr id="17" name="Rounded Rectangle 16"/>
          <p:cNvSpPr/>
          <p:nvPr/>
        </p:nvSpPr>
        <p:spPr>
          <a:xfrm>
            <a:off x="336331" y="3069024"/>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Open </a:t>
            </a:r>
            <a:r>
              <a:rPr lang="en-US" b="1" dirty="0"/>
              <a:t>schools</a:t>
            </a:r>
          </a:p>
        </p:txBody>
      </p:sp>
      <p:sp>
        <p:nvSpPr>
          <p:cNvPr id="18" name="Rounded Rectangle 17"/>
          <p:cNvSpPr/>
          <p:nvPr/>
        </p:nvSpPr>
        <p:spPr>
          <a:xfrm>
            <a:off x="2464676" y="3069023"/>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Education </a:t>
            </a:r>
            <a:r>
              <a:rPr lang="en-US" b="1" dirty="0"/>
              <a:t>facilities</a:t>
            </a:r>
          </a:p>
        </p:txBody>
      </p:sp>
      <p:sp>
        <p:nvSpPr>
          <p:cNvPr id="19" name="Rounded Rectangle 18"/>
          <p:cNvSpPr/>
          <p:nvPr/>
        </p:nvSpPr>
        <p:spPr>
          <a:xfrm>
            <a:off x="4593021" y="3037492"/>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Apprenticeship </a:t>
            </a:r>
            <a:r>
              <a:rPr lang="en-US" b="1" dirty="0"/>
              <a:t>and vocational training </a:t>
            </a:r>
            <a:r>
              <a:rPr lang="en-US" b="1" dirty="0" err="1"/>
              <a:t>programmes</a:t>
            </a:r>
            <a:r>
              <a:rPr lang="en-US" b="1" dirty="0"/>
              <a:t> and </a:t>
            </a:r>
            <a:r>
              <a:rPr lang="en-US" b="1" dirty="0" err="1"/>
              <a:t>centres</a:t>
            </a:r>
            <a:endParaRPr lang="en-US" b="1" dirty="0"/>
          </a:p>
        </p:txBody>
      </p:sp>
      <p:sp>
        <p:nvSpPr>
          <p:cNvPr id="20" name="Rounded Rectangle 19"/>
          <p:cNvSpPr/>
          <p:nvPr/>
        </p:nvSpPr>
        <p:spPr>
          <a:xfrm>
            <a:off x="6721366" y="3037492"/>
            <a:ext cx="20389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CWC</a:t>
            </a:r>
          </a:p>
        </p:txBody>
      </p:sp>
      <p:sp>
        <p:nvSpPr>
          <p:cNvPr id="21" name="Rounded Rectangle 20"/>
          <p:cNvSpPr/>
          <p:nvPr/>
        </p:nvSpPr>
        <p:spPr>
          <a:xfrm>
            <a:off x="1592325" y="4750689"/>
            <a:ext cx="2932391"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Fine </a:t>
            </a:r>
            <a:r>
              <a:rPr lang="en-US" b="1" dirty="0"/>
              <a:t>arts and facilities for children with special needs at the district level and forward the same to JJB</a:t>
            </a:r>
          </a:p>
        </p:txBody>
      </p:sp>
      <p:sp>
        <p:nvSpPr>
          <p:cNvPr id="23" name="Rounded Rectangle 22"/>
          <p:cNvSpPr/>
          <p:nvPr/>
        </p:nvSpPr>
        <p:spPr>
          <a:xfrm>
            <a:off x="4640306" y="4719157"/>
            <a:ext cx="2921855" cy="14908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Children’s </a:t>
            </a:r>
            <a:r>
              <a:rPr lang="en-US" b="1" dirty="0"/>
              <a:t>Courts and SCPS </a:t>
            </a:r>
            <a:r>
              <a:rPr lang="en-US" b="1" dirty="0" smtClean="0"/>
              <a:t>training </a:t>
            </a:r>
            <a:r>
              <a:rPr lang="en-US" b="1" dirty="0"/>
              <a:t>programmes and </a:t>
            </a:r>
            <a:r>
              <a:rPr lang="en-US" b="1" dirty="0" err="1"/>
              <a:t>centres</a:t>
            </a:r>
            <a:endParaRPr lang="en-US" b="1" dirty="0"/>
          </a:p>
        </p:txBody>
      </p:sp>
    </p:spTree>
    <p:extLst>
      <p:ext uri="{BB962C8B-B14F-4D97-AF65-F5344CB8AC3E}">
        <p14:creationId xmlns:p14="http://schemas.microsoft.com/office/powerpoint/2010/main" val="1413013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38378"/>
            <a:ext cx="9144000" cy="6163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Maintaining Database</a:t>
            </a:r>
            <a:endParaRPr lang="en-US" sz="4000" b="1" dirty="0"/>
          </a:p>
        </p:txBody>
      </p:sp>
      <p:sp>
        <p:nvSpPr>
          <p:cNvPr id="6" name="Rounded Rectangle 5"/>
          <p:cNvSpPr/>
          <p:nvPr/>
        </p:nvSpPr>
        <p:spPr>
          <a:xfrm>
            <a:off x="1345816" y="1355827"/>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Special </a:t>
            </a:r>
            <a:r>
              <a:rPr lang="en-US" b="1" dirty="0"/>
              <a:t>educators</a:t>
            </a:r>
          </a:p>
        </p:txBody>
      </p:sp>
      <p:sp>
        <p:nvSpPr>
          <p:cNvPr id="7" name="Rounded Rectangle 6"/>
          <p:cNvSpPr/>
          <p:nvPr/>
        </p:nvSpPr>
        <p:spPr>
          <a:xfrm>
            <a:off x="3552745" y="1355827"/>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Mental </a:t>
            </a:r>
            <a:r>
              <a:rPr lang="en-US" b="1" dirty="0"/>
              <a:t>health experts</a:t>
            </a:r>
          </a:p>
        </p:txBody>
      </p:sp>
      <p:sp>
        <p:nvSpPr>
          <p:cNvPr id="8" name="Rounded Rectangle 7"/>
          <p:cNvSpPr/>
          <p:nvPr/>
        </p:nvSpPr>
        <p:spPr>
          <a:xfrm>
            <a:off x="5759675" y="1355827"/>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Translators</a:t>
            </a:r>
            <a:endParaRPr lang="en-US" b="1" dirty="0"/>
          </a:p>
        </p:txBody>
      </p:sp>
      <p:sp>
        <p:nvSpPr>
          <p:cNvPr id="9" name="Rounded Rectangle 8"/>
          <p:cNvSpPr/>
          <p:nvPr/>
        </p:nvSpPr>
        <p:spPr>
          <a:xfrm>
            <a:off x="3552745" y="4703391"/>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Interpreters</a:t>
            </a:r>
            <a:endParaRPr lang="en-US" b="1" dirty="0"/>
          </a:p>
        </p:txBody>
      </p:sp>
      <p:sp>
        <p:nvSpPr>
          <p:cNvPr id="10" name="Rounded Rectangle 9"/>
          <p:cNvSpPr/>
          <p:nvPr/>
        </p:nvSpPr>
        <p:spPr>
          <a:xfrm>
            <a:off x="1345817" y="3029609"/>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Counsellors</a:t>
            </a:r>
            <a:endParaRPr lang="en-US" b="1" dirty="0"/>
          </a:p>
        </p:txBody>
      </p:sp>
      <p:sp>
        <p:nvSpPr>
          <p:cNvPr id="11" name="Rounded Rectangle 10"/>
          <p:cNvSpPr/>
          <p:nvPr/>
        </p:nvSpPr>
        <p:spPr>
          <a:xfrm>
            <a:off x="3552745" y="3029609"/>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Psychologists </a:t>
            </a:r>
            <a:r>
              <a:rPr lang="en-US" b="1" dirty="0"/>
              <a:t>or psycho-social workers</a:t>
            </a:r>
          </a:p>
        </p:txBody>
      </p:sp>
      <p:sp>
        <p:nvSpPr>
          <p:cNvPr id="12" name="Rounded Rectangle 11"/>
          <p:cNvSpPr/>
          <p:nvPr/>
        </p:nvSpPr>
        <p:spPr>
          <a:xfrm>
            <a:off x="5759675" y="3029609"/>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CWC</a:t>
            </a:r>
          </a:p>
        </p:txBody>
      </p:sp>
      <p:sp>
        <p:nvSpPr>
          <p:cNvPr id="13" name="Rounded Rectangle 12"/>
          <p:cNvSpPr/>
          <p:nvPr/>
        </p:nvSpPr>
        <p:spPr>
          <a:xfrm>
            <a:off x="1345817" y="4703391"/>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Children’s Court</a:t>
            </a:r>
          </a:p>
        </p:txBody>
      </p:sp>
      <p:sp>
        <p:nvSpPr>
          <p:cNvPr id="16" name="Rounded Rectangle 15"/>
          <p:cNvSpPr/>
          <p:nvPr/>
        </p:nvSpPr>
        <p:spPr>
          <a:xfrm>
            <a:off x="5759675" y="4703391"/>
            <a:ext cx="2038991" cy="1490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SCPS</a:t>
            </a:r>
          </a:p>
        </p:txBody>
      </p:sp>
    </p:spTree>
    <p:extLst>
      <p:ext uri="{BB962C8B-B14F-4D97-AF65-F5344CB8AC3E}">
        <p14:creationId xmlns:p14="http://schemas.microsoft.com/office/powerpoint/2010/main" val="959655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304"/>
            <a:ext cx="9144000" cy="49908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Monitoring and Supervision</a:t>
            </a:r>
            <a:endParaRPr lang="en-US" sz="4000" dirty="0"/>
          </a:p>
        </p:txBody>
      </p:sp>
      <p:sp>
        <p:nvSpPr>
          <p:cNvPr id="4" name="Rounded Rectangle 3"/>
          <p:cNvSpPr/>
          <p:nvPr/>
        </p:nvSpPr>
        <p:spPr>
          <a:xfrm>
            <a:off x="1167706" y="2071195"/>
            <a:ext cx="3209597" cy="26959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Develop parameters and tools for effective monitoring and supervision of ICPS in the district</a:t>
            </a:r>
          </a:p>
        </p:txBody>
      </p:sp>
      <p:sp>
        <p:nvSpPr>
          <p:cNvPr id="5" name="Rounded Rectangle 4"/>
          <p:cNvSpPr/>
          <p:nvPr/>
        </p:nvSpPr>
        <p:spPr>
          <a:xfrm>
            <a:off x="4753303" y="2071195"/>
            <a:ext cx="3209597" cy="26959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Supervise and monitor all institutions/agencies providing residential facilities to children in district</a:t>
            </a:r>
          </a:p>
        </p:txBody>
      </p:sp>
    </p:spTree>
    <p:extLst>
      <p:ext uri="{BB962C8B-B14F-4D97-AF65-F5344CB8AC3E}">
        <p14:creationId xmlns:p14="http://schemas.microsoft.com/office/powerpoint/2010/main" val="324193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DE81"/>
        </a:soli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3778</TotalTime>
  <Words>1166</Words>
  <Application>Microsoft Office PowerPoint</Application>
  <PresentationFormat>On-screen Show (4:3)</PresentationFormat>
  <Paragraphs>118</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DCPU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Groups</vt:lpstr>
      <vt:lpstr>PowerPoint Presentation</vt:lpstr>
      <vt:lpstr>PowerPoint Presentation</vt:lpstr>
      <vt:lpstr>Some of the Broader Issues could be</vt:lpstr>
      <vt:lpstr>SEM Model</vt:lpstr>
      <vt:lpstr>Case Study</vt:lpstr>
      <vt:lpstr>Case Study</vt:lpstr>
      <vt:lpstr>PowerPoint Presentation</vt:lpstr>
      <vt:lpstr>PowerPoint Presentation</vt:lpstr>
      <vt:lpstr>PowerPoint Presentation</vt:lpstr>
      <vt:lpstr>PowerPoint Presentation</vt:lpstr>
      <vt:lpstr>PowerPoint Presentation</vt:lpstr>
    </vt:vector>
  </TitlesOfParts>
  <Company>Quantum Clinical Trials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PPT-DCPU</dc:title>
  <dc:creator>Amar Nidhi</dc:creator>
  <cp:lastModifiedBy>Darshan</cp:lastModifiedBy>
  <cp:revision>200</cp:revision>
  <dcterms:created xsi:type="dcterms:W3CDTF">2018-03-19T09:27:48Z</dcterms:created>
  <dcterms:modified xsi:type="dcterms:W3CDTF">2019-09-26T08:12:25Z</dcterms:modified>
</cp:coreProperties>
</file>