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24" r:id="rId3"/>
    <p:sldId id="258" r:id="rId4"/>
    <p:sldId id="266" r:id="rId5"/>
    <p:sldId id="268" r:id="rId6"/>
    <p:sldId id="271" r:id="rId7"/>
    <p:sldId id="272" r:id="rId8"/>
    <p:sldId id="273" r:id="rId9"/>
    <p:sldId id="276" r:id="rId10"/>
    <p:sldId id="328" r:id="rId11"/>
    <p:sldId id="329" r:id="rId12"/>
    <p:sldId id="280" r:id="rId13"/>
    <p:sldId id="285" r:id="rId14"/>
    <p:sldId id="341" r:id="rId15"/>
    <p:sldId id="291" r:id="rId16"/>
    <p:sldId id="298" r:id="rId17"/>
    <p:sldId id="300" r:id="rId18"/>
    <p:sldId id="308" r:id="rId19"/>
    <p:sldId id="332" r:id="rId20"/>
    <p:sldId id="315" r:id="rId21"/>
    <p:sldId id="314" r:id="rId22"/>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45"/>
    <a:srgbClr val="E31F27"/>
    <a:srgbClr val="6F8E30"/>
    <a:srgbClr val="000000"/>
    <a:srgbClr val="F36C21"/>
    <a:srgbClr val="FFEEBD"/>
    <a:srgbClr val="FFEC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37" autoAdjust="0"/>
  </p:normalViewPr>
  <p:slideViewPr>
    <p:cSldViewPr snapToGrid="0" snapToObjects="1">
      <p:cViewPr varScale="1">
        <p:scale>
          <a:sx n="109" d="100"/>
          <a:sy n="109" d="100"/>
        </p:scale>
        <p:origin x="15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BADBB-6FAF-454F-B5F9-34906686100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53977A3-5227-40A9-BCD3-CA5DF00C9BA8}">
      <dgm:prSet phldrT="[Text]" custT="1"/>
      <dgm:spPr>
        <a:solidFill>
          <a:srgbClr val="F36C21"/>
        </a:solidFill>
      </dgm:spPr>
      <dgm:t>
        <a:bodyPr/>
        <a:lstStyle/>
        <a:p>
          <a:r>
            <a:rPr lang="en-US" sz="2000" b="1" dirty="0" smtClean="0">
              <a:solidFill>
                <a:schemeClr val="bg1"/>
              </a:solidFill>
            </a:rPr>
            <a:t>National Level</a:t>
          </a:r>
          <a:endParaRPr lang="en-US" sz="2000" dirty="0">
            <a:solidFill>
              <a:schemeClr val="bg1"/>
            </a:solidFill>
          </a:endParaRPr>
        </a:p>
      </dgm:t>
    </dgm:pt>
    <dgm:pt modelId="{AA200D57-E447-4831-8B2F-495EB181E374}" type="parTrans" cxnId="{A2AF7526-1DC3-47AB-B169-1906CBA06EE9}">
      <dgm:prSet/>
      <dgm:spPr/>
      <dgm:t>
        <a:bodyPr/>
        <a:lstStyle/>
        <a:p>
          <a:endParaRPr lang="en-US" sz="1600">
            <a:solidFill>
              <a:schemeClr val="tx1"/>
            </a:solidFill>
          </a:endParaRPr>
        </a:p>
      </dgm:t>
    </dgm:pt>
    <dgm:pt modelId="{8C93599C-28C8-413F-B327-7BC8F17DB794}" type="sibTrans" cxnId="{A2AF7526-1DC3-47AB-B169-1906CBA06EE9}">
      <dgm:prSet/>
      <dgm:spPr/>
      <dgm:t>
        <a:bodyPr/>
        <a:lstStyle/>
        <a:p>
          <a:endParaRPr lang="en-US" sz="1600">
            <a:solidFill>
              <a:schemeClr val="tx1"/>
            </a:solidFill>
          </a:endParaRPr>
        </a:p>
      </dgm:t>
    </dgm:pt>
    <dgm:pt modelId="{D5038D99-C920-44DE-8ADD-C63D31B1039A}">
      <dgm:prSet phldrT="[Text]" custT="1"/>
      <dgm:spPr>
        <a:solidFill>
          <a:srgbClr val="92D050"/>
        </a:solidFill>
      </dgm:spPr>
      <dgm:t>
        <a:bodyPr/>
        <a:lstStyle/>
        <a:p>
          <a:r>
            <a:rPr lang="en-US" sz="1600" b="1" dirty="0" smtClean="0">
              <a:solidFill>
                <a:schemeClr val="tx1"/>
              </a:solidFill>
            </a:rPr>
            <a:t>Ministry of Woman </a:t>
          </a:r>
          <a:br>
            <a:rPr lang="en-US" sz="1600" b="1" dirty="0" smtClean="0">
              <a:solidFill>
                <a:schemeClr val="tx1"/>
              </a:solidFill>
            </a:rPr>
          </a:br>
          <a:r>
            <a:rPr lang="en-US" sz="1600" b="1" dirty="0" smtClean="0">
              <a:solidFill>
                <a:schemeClr val="tx1"/>
              </a:solidFill>
            </a:rPr>
            <a:t>&amp; Child Development</a:t>
          </a:r>
          <a:endParaRPr lang="en-US" sz="1600" dirty="0">
            <a:solidFill>
              <a:schemeClr val="tx1"/>
            </a:solidFill>
          </a:endParaRPr>
        </a:p>
      </dgm:t>
    </dgm:pt>
    <dgm:pt modelId="{CA49E1DB-5E54-4442-9DCE-FCED2C207BFA}" type="parTrans" cxnId="{CB3DA507-40CA-4110-A549-0F7E8FBFEE08}">
      <dgm:prSet/>
      <dgm:spPr/>
      <dgm:t>
        <a:bodyPr/>
        <a:lstStyle/>
        <a:p>
          <a:endParaRPr lang="en-US" sz="1600">
            <a:solidFill>
              <a:schemeClr val="tx1"/>
            </a:solidFill>
          </a:endParaRPr>
        </a:p>
      </dgm:t>
    </dgm:pt>
    <dgm:pt modelId="{8DF8CDE7-5FFE-464B-B4CA-56DCB10B1C62}" type="sibTrans" cxnId="{CB3DA507-40CA-4110-A549-0F7E8FBFEE08}">
      <dgm:prSet/>
      <dgm:spPr/>
      <dgm:t>
        <a:bodyPr/>
        <a:lstStyle/>
        <a:p>
          <a:endParaRPr lang="en-US" sz="1600">
            <a:solidFill>
              <a:schemeClr val="tx1"/>
            </a:solidFill>
          </a:endParaRPr>
        </a:p>
      </dgm:t>
    </dgm:pt>
    <dgm:pt modelId="{D09066FC-83E4-4BAD-8D0C-CDA3BA3B9DA5}">
      <dgm:prSet phldrT="[Text]" custT="1"/>
      <dgm:spPr>
        <a:solidFill>
          <a:srgbClr val="92D050"/>
        </a:solidFill>
      </dgm:spPr>
      <dgm:t>
        <a:bodyPr/>
        <a:lstStyle/>
        <a:p>
          <a:r>
            <a:rPr lang="en-US" sz="1600" b="1" dirty="0" smtClean="0">
              <a:solidFill>
                <a:schemeClr val="tx1"/>
              </a:solidFill>
            </a:rPr>
            <a:t>Central Adoption </a:t>
          </a:r>
          <a:br>
            <a:rPr lang="en-US" sz="1600" b="1" dirty="0" smtClean="0">
              <a:solidFill>
                <a:schemeClr val="tx1"/>
              </a:solidFill>
            </a:rPr>
          </a:br>
          <a:r>
            <a:rPr lang="en-US" sz="1600" b="1" dirty="0" smtClean="0">
              <a:solidFill>
                <a:schemeClr val="tx1"/>
              </a:solidFill>
            </a:rPr>
            <a:t>Resource Agency </a:t>
          </a:r>
          <a:br>
            <a:rPr lang="en-US" sz="1600" b="1" dirty="0" smtClean="0">
              <a:solidFill>
                <a:schemeClr val="tx1"/>
              </a:solidFill>
            </a:rPr>
          </a:br>
          <a:r>
            <a:rPr lang="en-US" sz="1600" b="1" dirty="0" smtClean="0">
              <a:solidFill>
                <a:schemeClr val="tx1"/>
              </a:solidFill>
            </a:rPr>
            <a:t>(CARA)</a:t>
          </a:r>
          <a:endParaRPr lang="en-US" sz="1600" dirty="0">
            <a:solidFill>
              <a:schemeClr val="tx1"/>
            </a:solidFill>
          </a:endParaRPr>
        </a:p>
      </dgm:t>
    </dgm:pt>
    <dgm:pt modelId="{8E28B302-0B23-4101-8AE2-A3441F0826AF}" type="parTrans" cxnId="{C9790520-B184-4970-901F-F6135FF40E82}">
      <dgm:prSet/>
      <dgm:spPr/>
      <dgm:t>
        <a:bodyPr/>
        <a:lstStyle/>
        <a:p>
          <a:endParaRPr lang="en-US" sz="1600">
            <a:solidFill>
              <a:schemeClr val="tx1"/>
            </a:solidFill>
          </a:endParaRPr>
        </a:p>
      </dgm:t>
    </dgm:pt>
    <dgm:pt modelId="{1B91A1AA-C734-404B-B6C7-F126300D756D}" type="sibTrans" cxnId="{C9790520-B184-4970-901F-F6135FF40E82}">
      <dgm:prSet/>
      <dgm:spPr/>
      <dgm:t>
        <a:bodyPr/>
        <a:lstStyle/>
        <a:p>
          <a:endParaRPr lang="en-US" sz="1600">
            <a:solidFill>
              <a:schemeClr val="tx1"/>
            </a:solidFill>
          </a:endParaRPr>
        </a:p>
      </dgm:t>
    </dgm:pt>
    <dgm:pt modelId="{6F91823A-AFFE-4D75-BA25-7A7773F00903}">
      <dgm:prSet phldrT="[Text]" custT="1"/>
      <dgm:spPr>
        <a:solidFill>
          <a:srgbClr val="92D050"/>
        </a:solidFill>
      </dgm:spPr>
      <dgm:t>
        <a:bodyPr/>
        <a:lstStyle/>
        <a:p>
          <a:r>
            <a:rPr lang="en-US" sz="1600" b="1" dirty="0" smtClean="0">
              <a:solidFill>
                <a:schemeClr val="tx1"/>
              </a:solidFill>
            </a:rPr>
            <a:t>Central Project Support Unit (CPSU)</a:t>
          </a:r>
          <a:endParaRPr lang="en-US" sz="1600" dirty="0">
            <a:solidFill>
              <a:schemeClr val="tx1"/>
            </a:solidFill>
          </a:endParaRPr>
        </a:p>
      </dgm:t>
    </dgm:pt>
    <dgm:pt modelId="{2DC93CBF-8F1E-45CF-A4EF-51590A0FB98B}" type="parTrans" cxnId="{596D16E6-C53C-4631-8672-ED7D72AA39E2}">
      <dgm:prSet/>
      <dgm:spPr/>
      <dgm:t>
        <a:bodyPr/>
        <a:lstStyle/>
        <a:p>
          <a:endParaRPr lang="en-US" sz="1600">
            <a:solidFill>
              <a:schemeClr val="tx1"/>
            </a:solidFill>
          </a:endParaRPr>
        </a:p>
      </dgm:t>
    </dgm:pt>
    <dgm:pt modelId="{03C99E26-CE9C-42FB-BCB7-8F5D506F3B9E}" type="sibTrans" cxnId="{596D16E6-C53C-4631-8672-ED7D72AA39E2}">
      <dgm:prSet/>
      <dgm:spPr/>
      <dgm:t>
        <a:bodyPr/>
        <a:lstStyle/>
        <a:p>
          <a:endParaRPr lang="en-US" sz="1600">
            <a:solidFill>
              <a:schemeClr val="tx1"/>
            </a:solidFill>
          </a:endParaRPr>
        </a:p>
      </dgm:t>
    </dgm:pt>
    <dgm:pt modelId="{7A90EFA7-F6D6-4756-B0DD-9FD05F4E8D3F}">
      <dgm:prSet phldrT="[Text]" custT="1"/>
      <dgm:spPr>
        <a:solidFill>
          <a:srgbClr val="92D050"/>
        </a:solidFill>
      </dgm:spPr>
      <dgm:t>
        <a:bodyPr/>
        <a:lstStyle/>
        <a:p>
          <a:r>
            <a:rPr lang="en-US" sz="1600" b="1" dirty="0" smtClean="0">
              <a:solidFill>
                <a:schemeClr val="tx1"/>
              </a:solidFill>
            </a:rPr>
            <a:t>NIPCCD</a:t>
          </a:r>
          <a:endParaRPr lang="en-US" sz="1600" b="1" dirty="0">
            <a:solidFill>
              <a:schemeClr val="tx1"/>
            </a:solidFill>
          </a:endParaRPr>
        </a:p>
      </dgm:t>
    </dgm:pt>
    <dgm:pt modelId="{2E502965-7E27-4882-9FCA-C2A7ED41E219}" type="sibTrans" cxnId="{593752D2-0E2C-45B9-ABA9-BADF5309E6BE}">
      <dgm:prSet/>
      <dgm:spPr/>
      <dgm:t>
        <a:bodyPr/>
        <a:lstStyle/>
        <a:p>
          <a:endParaRPr lang="en-US" sz="1600">
            <a:solidFill>
              <a:schemeClr val="tx1"/>
            </a:solidFill>
          </a:endParaRPr>
        </a:p>
      </dgm:t>
    </dgm:pt>
    <dgm:pt modelId="{594138E9-0E77-48FC-A1A0-0D709673509F}" type="parTrans" cxnId="{593752D2-0E2C-45B9-ABA9-BADF5309E6BE}">
      <dgm:prSet/>
      <dgm:spPr/>
      <dgm:t>
        <a:bodyPr/>
        <a:lstStyle/>
        <a:p>
          <a:endParaRPr lang="en-US" sz="1600">
            <a:solidFill>
              <a:schemeClr val="tx1"/>
            </a:solidFill>
          </a:endParaRPr>
        </a:p>
      </dgm:t>
    </dgm:pt>
    <dgm:pt modelId="{5FE6A38D-161A-4D14-B7B1-B632D3EA2E56}">
      <dgm:prSet phldrT="[Text]" custT="1"/>
      <dgm:spPr>
        <a:solidFill>
          <a:srgbClr val="92D050"/>
        </a:solidFill>
      </dgm:spPr>
      <dgm:t>
        <a:bodyPr/>
        <a:lstStyle/>
        <a:p>
          <a:r>
            <a:rPr lang="en-US" sz="1600" b="1" dirty="0" smtClean="0">
              <a:solidFill>
                <a:schemeClr val="tx1"/>
              </a:solidFill>
            </a:rPr>
            <a:t>ChildLine India Foundation</a:t>
          </a:r>
          <a:endParaRPr lang="en-US" sz="1600" b="1" dirty="0">
            <a:solidFill>
              <a:schemeClr val="tx1"/>
            </a:solidFill>
          </a:endParaRPr>
        </a:p>
      </dgm:t>
    </dgm:pt>
    <dgm:pt modelId="{9D873C8B-9DBC-46E0-BD36-C98F51413976}" type="sibTrans" cxnId="{C8B2F9FA-B858-44AA-8D08-861E7FC1968C}">
      <dgm:prSet/>
      <dgm:spPr/>
      <dgm:t>
        <a:bodyPr/>
        <a:lstStyle/>
        <a:p>
          <a:endParaRPr lang="en-US" sz="1600">
            <a:solidFill>
              <a:schemeClr val="tx1"/>
            </a:solidFill>
          </a:endParaRPr>
        </a:p>
      </dgm:t>
    </dgm:pt>
    <dgm:pt modelId="{188C1F8A-AC4E-4A41-A7B8-BDB97152B063}" type="parTrans" cxnId="{C8B2F9FA-B858-44AA-8D08-861E7FC1968C}">
      <dgm:prSet/>
      <dgm:spPr/>
      <dgm:t>
        <a:bodyPr/>
        <a:lstStyle/>
        <a:p>
          <a:endParaRPr lang="en-US" sz="1600">
            <a:solidFill>
              <a:schemeClr val="tx1"/>
            </a:solidFill>
          </a:endParaRPr>
        </a:p>
      </dgm:t>
    </dgm:pt>
    <dgm:pt modelId="{8E291627-17C0-416A-972C-4392A2D44FDF}" type="pres">
      <dgm:prSet presAssocID="{BD6BADBB-6FAF-454F-B5F9-34906686100E}" presName="Name0" presStyleCnt="0">
        <dgm:presLayoutVars>
          <dgm:chMax val="1"/>
          <dgm:chPref val="1"/>
          <dgm:dir/>
          <dgm:animOne val="branch"/>
          <dgm:animLvl val="lvl"/>
        </dgm:presLayoutVars>
      </dgm:prSet>
      <dgm:spPr/>
      <dgm:t>
        <a:bodyPr/>
        <a:lstStyle/>
        <a:p>
          <a:endParaRPr lang="en-US"/>
        </a:p>
      </dgm:t>
    </dgm:pt>
    <dgm:pt modelId="{E59FA645-D20B-42E9-9F29-0CF1BE041194}" type="pres">
      <dgm:prSet presAssocID="{A53977A3-5227-40A9-BCD3-CA5DF00C9BA8}" presName="Parent" presStyleLbl="node0" presStyleIdx="0" presStyleCnt="1">
        <dgm:presLayoutVars>
          <dgm:chMax val="6"/>
          <dgm:chPref val="6"/>
        </dgm:presLayoutVars>
      </dgm:prSet>
      <dgm:spPr/>
      <dgm:t>
        <a:bodyPr/>
        <a:lstStyle/>
        <a:p>
          <a:endParaRPr lang="en-US"/>
        </a:p>
      </dgm:t>
    </dgm:pt>
    <dgm:pt modelId="{8A647F5B-0708-4AC8-8E05-B211CCE03EDF}" type="pres">
      <dgm:prSet presAssocID="{D5038D99-C920-44DE-8ADD-C63D31B1039A}" presName="Accent1" presStyleCnt="0"/>
      <dgm:spPr/>
    </dgm:pt>
    <dgm:pt modelId="{DEA79D70-DD4A-491E-873F-C92B4EBE7F2E}" type="pres">
      <dgm:prSet presAssocID="{D5038D99-C920-44DE-8ADD-C63D31B1039A}" presName="Accent" presStyleLbl="bgShp" presStyleIdx="0" presStyleCnt="5"/>
      <dgm:spPr/>
    </dgm:pt>
    <dgm:pt modelId="{B9704B65-8E90-4462-9A24-30B86D38144A}" type="pres">
      <dgm:prSet presAssocID="{D5038D99-C920-44DE-8ADD-C63D31B1039A}" presName="Child1" presStyleLbl="node1" presStyleIdx="0" presStyleCnt="5">
        <dgm:presLayoutVars>
          <dgm:chMax val="0"/>
          <dgm:chPref val="0"/>
          <dgm:bulletEnabled val="1"/>
        </dgm:presLayoutVars>
      </dgm:prSet>
      <dgm:spPr/>
      <dgm:t>
        <a:bodyPr/>
        <a:lstStyle/>
        <a:p>
          <a:endParaRPr lang="en-US"/>
        </a:p>
      </dgm:t>
    </dgm:pt>
    <dgm:pt modelId="{AAD0AF7F-390D-4148-8E76-99023D587D90}" type="pres">
      <dgm:prSet presAssocID="{D09066FC-83E4-4BAD-8D0C-CDA3BA3B9DA5}" presName="Accent2" presStyleCnt="0"/>
      <dgm:spPr/>
    </dgm:pt>
    <dgm:pt modelId="{AF14CCDF-75C9-4944-A6D7-9711F2320B40}" type="pres">
      <dgm:prSet presAssocID="{D09066FC-83E4-4BAD-8D0C-CDA3BA3B9DA5}" presName="Accent" presStyleLbl="bgShp" presStyleIdx="1" presStyleCnt="5"/>
      <dgm:spPr/>
    </dgm:pt>
    <dgm:pt modelId="{55A1C3FF-6AA3-4E23-B134-5D3D231A081D}" type="pres">
      <dgm:prSet presAssocID="{D09066FC-83E4-4BAD-8D0C-CDA3BA3B9DA5}" presName="Child2" presStyleLbl="node1" presStyleIdx="1" presStyleCnt="5">
        <dgm:presLayoutVars>
          <dgm:chMax val="0"/>
          <dgm:chPref val="0"/>
          <dgm:bulletEnabled val="1"/>
        </dgm:presLayoutVars>
      </dgm:prSet>
      <dgm:spPr/>
      <dgm:t>
        <a:bodyPr/>
        <a:lstStyle/>
        <a:p>
          <a:endParaRPr lang="en-US"/>
        </a:p>
      </dgm:t>
    </dgm:pt>
    <dgm:pt modelId="{9ED88000-F815-4148-89B7-731094B4ADA1}" type="pres">
      <dgm:prSet presAssocID="{6F91823A-AFFE-4D75-BA25-7A7773F00903}" presName="Accent3" presStyleCnt="0"/>
      <dgm:spPr/>
    </dgm:pt>
    <dgm:pt modelId="{59175A76-BBEC-486A-A4CF-5F2963916796}" type="pres">
      <dgm:prSet presAssocID="{6F91823A-AFFE-4D75-BA25-7A7773F00903}" presName="Accent" presStyleLbl="bgShp" presStyleIdx="2" presStyleCnt="5"/>
      <dgm:spPr/>
    </dgm:pt>
    <dgm:pt modelId="{847810FE-5002-4EA4-9D6E-A239DB075FD6}" type="pres">
      <dgm:prSet presAssocID="{6F91823A-AFFE-4D75-BA25-7A7773F00903}" presName="Child3" presStyleLbl="node1" presStyleIdx="2" presStyleCnt="5">
        <dgm:presLayoutVars>
          <dgm:chMax val="0"/>
          <dgm:chPref val="0"/>
          <dgm:bulletEnabled val="1"/>
        </dgm:presLayoutVars>
      </dgm:prSet>
      <dgm:spPr/>
      <dgm:t>
        <a:bodyPr/>
        <a:lstStyle/>
        <a:p>
          <a:endParaRPr lang="en-US"/>
        </a:p>
      </dgm:t>
    </dgm:pt>
    <dgm:pt modelId="{F477A1DC-E692-4488-A685-8EF509F48BC3}" type="pres">
      <dgm:prSet presAssocID="{7A90EFA7-F6D6-4756-B0DD-9FD05F4E8D3F}" presName="Accent4" presStyleCnt="0"/>
      <dgm:spPr/>
    </dgm:pt>
    <dgm:pt modelId="{8E83D34B-0E69-4060-8CAF-6E160B8E48EB}" type="pres">
      <dgm:prSet presAssocID="{7A90EFA7-F6D6-4756-B0DD-9FD05F4E8D3F}" presName="Accent" presStyleLbl="bgShp" presStyleIdx="3" presStyleCnt="5"/>
      <dgm:spPr/>
    </dgm:pt>
    <dgm:pt modelId="{5497CE3A-4E16-4DE9-9C85-BDE2EA02B623}" type="pres">
      <dgm:prSet presAssocID="{7A90EFA7-F6D6-4756-B0DD-9FD05F4E8D3F}" presName="Child4" presStyleLbl="node1" presStyleIdx="3" presStyleCnt="5">
        <dgm:presLayoutVars>
          <dgm:chMax val="0"/>
          <dgm:chPref val="0"/>
          <dgm:bulletEnabled val="1"/>
        </dgm:presLayoutVars>
      </dgm:prSet>
      <dgm:spPr/>
      <dgm:t>
        <a:bodyPr/>
        <a:lstStyle/>
        <a:p>
          <a:endParaRPr lang="en-US"/>
        </a:p>
      </dgm:t>
    </dgm:pt>
    <dgm:pt modelId="{BD3D43FD-074A-4D47-B61D-B0C5CE018817}" type="pres">
      <dgm:prSet presAssocID="{5FE6A38D-161A-4D14-B7B1-B632D3EA2E56}" presName="Accent5" presStyleCnt="0"/>
      <dgm:spPr/>
    </dgm:pt>
    <dgm:pt modelId="{FAA8C080-B47F-4850-B28E-1A5CF9B8CAD4}" type="pres">
      <dgm:prSet presAssocID="{5FE6A38D-161A-4D14-B7B1-B632D3EA2E56}" presName="Accent" presStyleLbl="bgShp" presStyleIdx="4" presStyleCnt="5"/>
      <dgm:spPr/>
    </dgm:pt>
    <dgm:pt modelId="{36680873-0C98-4648-B8B3-4A248081A439}" type="pres">
      <dgm:prSet presAssocID="{5FE6A38D-161A-4D14-B7B1-B632D3EA2E56}" presName="Child5" presStyleLbl="node1" presStyleIdx="4" presStyleCnt="5">
        <dgm:presLayoutVars>
          <dgm:chMax val="0"/>
          <dgm:chPref val="0"/>
          <dgm:bulletEnabled val="1"/>
        </dgm:presLayoutVars>
      </dgm:prSet>
      <dgm:spPr/>
      <dgm:t>
        <a:bodyPr/>
        <a:lstStyle/>
        <a:p>
          <a:endParaRPr lang="en-US"/>
        </a:p>
      </dgm:t>
    </dgm:pt>
  </dgm:ptLst>
  <dgm:cxnLst>
    <dgm:cxn modelId="{66B222B6-5289-4FA6-A485-42494D3FC3BF}" type="presOf" srcId="{D09066FC-83E4-4BAD-8D0C-CDA3BA3B9DA5}" destId="{55A1C3FF-6AA3-4E23-B134-5D3D231A081D}" srcOrd="0" destOrd="0" presId="urn:microsoft.com/office/officeart/2011/layout/HexagonRadial"/>
    <dgm:cxn modelId="{22447B7F-6D47-4095-ACC2-400A004350A2}" type="presOf" srcId="{6F91823A-AFFE-4D75-BA25-7A7773F00903}" destId="{847810FE-5002-4EA4-9D6E-A239DB075FD6}" srcOrd="0" destOrd="0" presId="urn:microsoft.com/office/officeart/2011/layout/HexagonRadial"/>
    <dgm:cxn modelId="{464E3C4E-FD65-4FE9-A40E-A7AFA5C68A8A}" type="presOf" srcId="{5FE6A38D-161A-4D14-B7B1-B632D3EA2E56}" destId="{36680873-0C98-4648-B8B3-4A248081A439}" srcOrd="0" destOrd="0" presId="urn:microsoft.com/office/officeart/2011/layout/HexagonRadial"/>
    <dgm:cxn modelId="{B1CE3974-F33A-46EC-9793-2F5BB45C7FBB}" type="presOf" srcId="{7A90EFA7-F6D6-4756-B0DD-9FD05F4E8D3F}" destId="{5497CE3A-4E16-4DE9-9C85-BDE2EA02B623}" srcOrd="0" destOrd="0" presId="urn:microsoft.com/office/officeart/2011/layout/HexagonRadial"/>
    <dgm:cxn modelId="{C9790520-B184-4970-901F-F6135FF40E82}" srcId="{A53977A3-5227-40A9-BCD3-CA5DF00C9BA8}" destId="{D09066FC-83E4-4BAD-8D0C-CDA3BA3B9DA5}" srcOrd="1" destOrd="0" parTransId="{8E28B302-0B23-4101-8AE2-A3441F0826AF}" sibTransId="{1B91A1AA-C734-404B-B6C7-F126300D756D}"/>
    <dgm:cxn modelId="{CB3DA507-40CA-4110-A549-0F7E8FBFEE08}" srcId="{A53977A3-5227-40A9-BCD3-CA5DF00C9BA8}" destId="{D5038D99-C920-44DE-8ADD-C63D31B1039A}" srcOrd="0" destOrd="0" parTransId="{CA49E1DB-5E54-4442-9DCE-FCED2C207BFA}" sibTransId="{8DF8CDE7-5FFE-464B-B4CA-56DCB10B1C62}"/>
    <dgm:cxn modelId="{4A1650FD-8B1C-42BB-9270-24DB41DDA3D2}" type="presOf" srcId="{D5038D99-C920-44DE-8ADD-C63D31B1039A}" destId="{B9704B65-8E90-4462-9A24-30B86D38144A}" srcOrd="0" destOrd="0" presId="urn:microsoft.com/office/officeart/2011/layout/HexagonRadial"/>
    <dgm:cxn modelId="{C8B2F9FA-B858-44AA-8D08-861E7FC1968C}" srcId="{A53977A3-5227-40A9-BCD3-CA5DF00C9BA8}" destId="{5FE6A38D-161A-4D14-B7B1-B632D3EA2E56}" srcOrd="4" destOrd="0" parTransId="{188C1F8A-AC4E-4A41-A7B8-BDB97152B063}" sibTransId="{9D873C8B-9DBC-46E0-BD36-C98F51413976}"/>
    <dgm:cxn modelId="{A2AF7526-1DC3-47AB-B169-1906CBA06EE9}" srcId="{BD6BADBB-6FAF-454F-B5F9-34906686100E}" destId="{A53977A3-5227-40A9-BCD3-CA5DF00C9BA8}" srcOrd="0" destOrd="0" parTransId="{AA200D57-E447-4831-8B2F-495EB181E374}" sibTransId="{8C93599C-28C8-413F-B327-7BC8F17DB794}"/>
    <dgm:cxn modelId="{593752D2-0E2C-45B9-ABA9-BADF5309E6BE}" srcId="{A53977A3-5227-40A9-BCD3-CA5DF00C9BA8}" destId="{7A90EFA7-F6D6-4756-B0DD-9FD05F4E8D3F}" srcOrd="3" destOrd="0" parTransId="{594138E9-0E77-48FC-A1A0-0D709673509F}" sibTransId="{2E502965-7E27-4882-9FCA-C2A7ED41E219}"/>
    <dgm:cxn modelId="{6E26C21A-7ACC-4DE3-9192-E894A43F4775}" type="presOf" srcId="{A53977A3-5227-40A9-BCD3-CA5DF00C9BA8}" destId="{E59FA645-D20B-42E9-9F29-0CF1BE041194}" srcOrd="0" destOrd="0" presId="urn:microsoft.com/office/officeart/2011/layout/HexagonRadial"/>
    <dgm:cxn modelId="{2E785EBE-D075-4274-B173-09BB0B1E3BB5}" type="presOf" srcId="{BD6BADBB-6FAF-454F-B5F9-34906686100E}" destId="{8E291627-17C0-416A-972C-4392A2D44FDF}" srcOrd="0" destOrd="0" presId="urn:microsoft.com/office/officeart/2011/layout/HexagonRadial"/>
    <dgm:cxn modelId="{596D16E6-C53C-4631-8672-ED7D72AA39E2}" srcId="{A53977A3-5227-40A9-BCD3-CA5DF00C9BA8}" destId="{6F91823A-AFFE-4D75-BA25-7A7773F00903}" srcOrd="2" destOrd="0" parTransId="{2DC93CBF-8F1E-45CF-A4EF-51590A0FB98B}" sibTransId="{03C99E26-CE9C-42FB-BCB7-8F5D506F3B9E}"/>
    <dgm:cxn modelId="{630EECAF-A558-4BC0-8383-5E3676A759E4}" type="presParOf" srcId="{8E291627-17C0-416A-972C-4392A2D44FDF}" destId="{E59FA645-D20B-42E9-9F29-0CF1BE041194}" srcOrd="0" destOrd="0" presId="urn:microsoft.com/office/officeart/2011/layout/HexagonRadial"/>
    <dgm:cxn modelId="{B5D8745A-3F14-4A37-92A7-B22A91328890}" type="presParOf" srcId="{8E291627-17C0-416A-972C-4392A2D44FDF}" destId="{8A647F5B-0708-4AC8-8E05-B211CCE03EDF}" srcOrd="1" destOrd="0" presId="urn:microsoft.com/office/officeart/2011/layout/HexagonRadial"/>
    <dgm:cxn modelId="{B3A64EB1-9377-4910-8342-A75FF271CD80}" type="presParOf" srcId="{8A647F5B-0708-4AC8-8E05-B211CCE03EDF}" destId="{DEA79D70-DD4A-491E-873F-C92B4EBE7F2E}" srcOrd="0" destOrd="0" presId="urn:microsoft.com/office/officeart/2011/layout/HexagonRadial"/>
    <dgm:cxn modelId="{DA5D357C-FF2B-495A-8A0A-3BAA75D6B80B}" type="presParOf" srcId="{8E291627-17C0-416A-972C-4392A2D44FDF}" destId="{B9704B65-8E90-4462-9A24-30B86D38144A}" srcOrd="2" destOrd="0" presId="urn:microsoft.com/office/officeart/2011/layout/HexagonRadial"/>
    <dgm:cxn modelId="{EC8B1E80-0868-4A38-9F12-7B12E0A063CC}" type="presParOf" srcId="{8E291627-17C0-416A-972C-4392A2D44FDF}" destId="{AAD0AF7F-390D-4148-8E76-99023D587D90}" srcOrd="3" destOrd="0" presId="urn:microsoft.com/office/officeart/2011/layout/HexagonRadial"/>
    <dgm:cxn modelId="{9BB035AB-65E9-4E99-A4BF-2EDD439016ED}" type="presParOf" srcId="{AAD0AF7F-390D-4148-8E76-99023D587D90}" destId="{AF14CCDF-75C9-4944-A6D7-9711F2320B40}" srcOrd="0" destOrd="0" presId="urn:microsoft.com/office/officeart/2011/layout/HexagonRadial"/>
    <dgm:cxn modelId="{DE203D1C-F06A-4921-916D-6B75FB6EBB47}" type="presParOf" srcId="{8E291627-17C0-416A-972C-4392A2D44FDF}" destId="{55A1C3FF-6AA3-4E23-B134-5D3D231A081D}" srcOrd="4" destOrd="0" presId="urn:microsoft.com/office/officeart/2011/layout/HexagonRadial"/>
    <dgm:cxn modelId="{5C089183-E45D-4F9E-966E-329033AAE79A}" type="presParOf" srcId="{8E291627-17C0-416A-972C-4392A2D44FDF}" destId="{9ED88000-F815-4148-89B7-731094B4ADA1}" srcOrd="5" destOrd="0" presId="urn:microsoft.com/office/officeart/2011/layout/HexagonRadial"/>
    <dgm:cxn modelId="{36BF02EC-7F88-4EE4-8B5C-7E2296CDA88E}" type="presParOf" srcId="{9ED88000-F815-4148-89B7-731094B4ADA1}" destId="{59175A76-BBEC-486A-A4CF-5F2963916796}" srcOrd="0" destOrd="0" presId="urn:microsoft.com/office/officeart/2011/layout/HexagonRadial"/>
    <dgm:cxn modelId="{B5663046-3AA8-41C2-931F-8FD811499170}" type="presParOf" srcId="{8E291627-17C0-416A-972C-4392A2D44FDF}" destId="{847810FE-5002-4EA4-9D6E-A239DB075FD6}" srcOrd="6" destOrd="0" presId="urn:microsoft.com/office/officeart/2011/layout/HexagonRadial"/>
    <dgm:cxn modelId="{FE9DC686-A278-4794-9D66-271B59E0C5C1}" type="presParOf" srcId="{8E291627-17C0-416A-972C-4392A2D44FDF}" destId="{F477A1DC-E692-4488-A685-8EF509F48BC3}" srcOrd="7" destOrd="0" presId="urn:microsoft.com/office/officeart/2011/layout/HexagonRadial"/>
    <dgm:cxn modelId="{B16E898D-D2D9-4817-A7D4-91D3883F7732}" type="presParOf" srcId="{F477A1DC-E692-4488-A685-8EF509F48BC3}" destId="{8E83D34B-0E69-4060-8CAF-6E160B8E48EB}" srcOrd="0" destOrd="0" presId="urn:microsoft.com/office/officeart/2011/layout/HexagonRadial"/>
    <dgm:cxn modelId="{41010331-3E36-460F-A45C-0A6C70083EBD}" type="presParOf" srcId="{8E291627-17C0-416A-972C-4392A2D44FDF}" destId="{5497CE3A-4E16-4DE9-9C85-BDE2EA02B623}" srcOrd="8" destOrd="0" presId="urn:microsoft.com/office/officeart/2011/layout/HexagonRadial"/>
    <dgm:cxn modelId="{5A552B9D-F7E7-4848-9618-FD95259504D7}" type="presParOf" srcId="{8E291627-17C0-416A-972C-4392A2D44FDF}" destId="{BD3D43FD-074A-4D47-B61D-B0C5CE018817}" srcOrd="9" destOrd="0" presId="urn:microsoft.com/office/officeart/2011/layout/HexagonRadial"/>
    <dgm:cxn modelId="{23A0B0F0-8B6A-49EF-8333-5256854A17A8}" type="presParOf" srcId="{BD3D43FD-074A-4D47-B61D-B0C5CE018817}" destId="{FAA8C080-B47F-4850-B28E-1A5CF9B8CAD4}" srcOrd="0" destOrd="0" presId="urn:microsoft.com/office/officeart/2011/layout/HexagonRadial"/>
    <dgm:cxn modelId="{3838CD49-9232-432E-8D40-05745F124452}" type="presParOf" srcId="{8E291627-17C0-416A-972C-4392A2D44FDF}" destId="{36680873-0C98-4648-B8B3-4A248081A439}"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F61D4F26-C72A-47A8-AF5B-FA4384702FD6}" type="datetimeFigureOut">
              <a:rPr lang="en-US" smtClean="0"/>
              <a:t>9/26/2019</a:t>
            </a:fld>
            <a:endParaRPr lang="en-US"/>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6E4301C3-F3B1-48D7-BDAB-F34803ED0826}" type="slidenum">
              <a:rPr lang="en-US" smtClean="0"/>
              <a:t>‹#›</a:t>
            </a:fld>
            <a:endParaRPr lang="en-US"/>
          </a:p>
        </p:txBody>
      </p:sp>
    </p:spTree>
    <p:extLst>
      <p:ext uri="{BB962C8B-B14F-4D97-AF65-F5344CB8AC3E}">
        <p14:creationId xmlns:p14="http://schemas.microsoft.com/office/powerpoint/2010/main" val="4150379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7F55DD31-C44B-8942-A8AD-2A9928656C71}" type="datetimeFigureOut">
              <a:rPr lang="en-US" smtClean="0"/>
              <a:t>9/26/2019</a:t>
            </a:fld>
            <a:endParaRPr lang="en-US"/>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1E38D92B-DBD5-9045-87F8-0E88472E2B4B}" type="slidenum">
              <a:rPr lang="en-US" smtClean="0"/>
              <a:t>‹#›</a:t>
            </a:fld>
            <a:endParaRPr lang="en-US"/>
          </a:p>
        </p:txBody>
      </p:sp>
    </p:spTree>
    <p:extLst>
      <p:ext uri="{BB962C8B-B14F-4D97-AF65-F5344CB8AC3E}">
        <p14:creationId xmlns:p14="http://schemas.microsoft.com/office/powerpoint/2010/main" val="743194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for the facilitator:</a:t>
            </a:r>
            <a:r>
              <a:rPr lang="en-US" sz="1200" kern="1200" dirty="0" smtClean="0">
                <a:solidFill>
                  <a:schemeClr val="tx1"/>
                </a:solidFill>
                <a:effectLst/>
                <a:latin typeface="+mn-lt"/>
                <a:ea typeface="+mn-ea"/>
                <a:cs typeface="+mn-cs"/>
              </a:rPr>
              <a:t> The facilitator should guide the participants for possibility of looking at the provisions of the Act and understand how child in need for care and protection are defined.</a:t>
            </a:r>
            <a:endParaRPr lang="en-IN"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38D92B-DBD5-9045-87F8-0E88472E2B4B}" type="slidenum">
              <a:rPr lang="en-US" smtClean="0"/>
              <a:t>9</a:t>
            </a:fld>
            <a:endParaRPr lang="en-US"/>
          </a:p>
        </p:txBody>
      </p:sp>
    </p:spTree>
    <p:extLst>
      <p:ext uri="{BB962C8B-B14F-4D97-AF65-F5344CB8AC3E}">
        <p14:creationId xmlns:p14="http://schemas.microsoft.com/office/powerpoint/2010/main" val="3561582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EE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7" name="Rectangle 6"/>
          <p:cNvSpPr/>
          <p:nvPr userDrawn="1"/>
        </p:nvSpPr>
        <p:spPr>
          <a:xfrm>
            <a:off x="0" y="0"/>
            <a:ext cx="9144000" cy="904166"/>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2" name="Picture 1">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7752" y="6051884"/>
            <a:ext cx="579521" cy="579521"/>
          </a:xfrm>
          <a:prstGeom prst="rect">
            <a:avLst/>
          </a:prstGeom>
        </p:spPr>
      </p:pic>
    </p:spTree>
    <p:extLst>
      <p:ext uri="{BB962C8B-B14F-4D97-AF65-F5344CB8AC3E}">
        <p14:creationId xmlns:p14="http://schemas.microsoft.com/office/powerpoint/2010/main" val="3205814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EE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
        <p:nvSpPr>
          <p:cNvPr id="7" name="Rectangle 6"/>
          <p:cNvSpPr/>
          <p:nvPr userDrawn="1"/>
        </p:nvSpPr>
        <p:spPr>
          <a:xfrm>
            <a:off x="0" y="0"/>
            <a:ext cx="9144000" cy="1586754"/>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4" name="Picture 3">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7752" y="6051884"/>
            <a:ext cx="579521" cy="579521"/>
          </a:xfrm>
          <a:prstGeom prst="rect">
            <a:avLst/>
          </a:prstGeom>
        </p:spPr>
      </p:pic>
    </p:spTree>
    <p:extLst>
      <p:ext uri="{BB962C8B-B14F-4D97-AF65-F5344CB8AC3E}">
        <p14:creationId xmlns:p14="http://schemas.microsoft.com/office/powerpoint/2010/main" val="4230459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EE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3" name="Picture 2">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7752" y="6051884"/>
            <a:ext cx="579521" cy="579521"/>
          </a:xfrm>
          <a:prstGeom prst="rect">
            <a:avLst/>
          </a:prstGeom>
        </p:spPr>
      </p:pic>
    </p:spTree>
    <p:extLst>
      <p:ext uri="{BB962C8B-B14F-4D97-AF65-F5344CB8AC3E}">
        <p14:creationId xmlns:p14="http://schemas.microsoft.com/office/powerpoint/2010/main" val="36593431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7752" y="6051884"/>
            <a:ext cx="579521" cy="579521"/>
          </a:xfrm>
          <a:prstGeom prst="rect">
            <a:avLst/>
          </a:prstGeom>
        </p:spPr>
      </p:pic>
    </p:spTree>
    <p:extLst>
      <p:ext uri="{BB962C8B-B14F-4D97-AF65-F5344CB8AC3E}">
        <p14:creationId xmlns:p14="http://schemas.microsoft.com/office/powerpoint/2010/main" val="41598230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904166"/>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3" name="Picture 2">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7752" y="6051884"/>
            <a:ext cx="579521" cy="579521"/>
          </a:xfrm>
          <a:prstGeom prst="rect">
            <a:avLst/>
          </a:prstGeom>
        </p:spPr>
      </p:pic>
    </p:spTree>
    <p:extLst>
      <p:ext uri="{BB962C8B-B14F-4D97-AF65-F5344CB8AC3E}">
        <p14:creationId xmlns:p14="http://schemas.microsoft.com/office/powerpoint/2010/main" val="20710939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61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4652054"/>
            <a:ext cx="9144000" cy="1243239"/>
          </a:xfrm>
          <a:prstGeom prst="rect">
            <a:avLst/>
          </a:prstGeom>
        </p:spPr>
        <p:txBody>
          <a:bodyPr>
            <a:noAutofit/>
          </a:bodyPr>
          <a:lstStyle/>
          <a:p>
            <a:pPr marL="0" indent="0" algn="ctr">
              <a:buNone/>
            </a:pPr>
            <a:r>
              <a:rPr lang="en-US" sz="4000" b="1" dirty="0">
                <a:solidFill>
                  <a:srgbClr val="008445"/>
                </a:solidFill>
              </a:rPr>
              <a:t>Introduction to </a:t>
            </a:r>
            <a:r>
              <a:rPr lang="en-US" sz="4000" b="1" dirty="0" smtClean="0">
                <a:solidFill>
                  <a:srgbClr val="008445"/>
                </a:solidFill>
              </a:rPr>
              <a:t>Children’s Rights </a:t>
            </a:r>
            <a:br>
              <a:rPr lang="en-US" sz="4000" b="1" dirty="0" smtClean="0">
                <a:solidFill>
                  <a:srgbClr val="008445"/>
                </a:solidFill>
              </a:rPr>
            </a:br>
            <a:r>
              <a:rPr lang="en-US" sz="4000" b="1" dirty="0" smtClean="0">
                <a:solidFill>
                  <a:srgbClr val="008445"/>
                </a:solidFill>
              </a:rPr>
              <a:t>and Protection Laws</a:t>
            </a:r>
            <a:endParaRPr lang="en-US" sz="4000" dirty="0">
              <a:solidFill>
                <a:srgbClr val="008445"/>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327" r="8304"/>
          <a:stretch/>
        </p:blipFill>
        <p:spPr>
          <a:xfrm>
            <a:off x="785610" y="538296"/>
            <a:ext cx="7572780" cy="4200122"/>
          </a:xfrm>
          <a:prstGeom prst="rect">
            <a:avLst/>
          </a:prstGeom>
        </p:spPr>
      </p:pic>
      <p:grpSp>
        <p:nvGrpSpPr>
          <p:cNvPr id="6" name="Group 5"/>
          <p:cNvGrpSpPr/>
          <p:nvPr/>
        </p:nvGrpSpPr>
        <p:grpSpPr>
          <a:xfrm>
            <a:off x="0" y="6074653"/>
            <a:ext cx="9144000" cy="744710"/>
            <a:chOff x="0" y="6113290"/>
            <a:chExt cx="9144000" cy="744710"/>
          </a:xfrm>
        </p:grpSpPr>
        <p:sp>
          <p:nvSpPr>
            <p:cNvPr id="7" name="Rectangle 6"/>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98948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1828" y="2151740"/>
            <a:ext cx="7416800" cy="2550885"/>
          </a:xfrm>
          <a:prstGeom prst="rect">
            <a:avLst/>
          </a:prstGeom>
        </p:spPr>
        <p:txBody>
          <a:bodyPr>
            <a:normAutofit/>
          </a:bodyPr>
          <a:lstStyle/>
          <a:p>
            <a:pPr marL="0" indent="0">
              <a:spcBef>
                <a:spcPts val="0"/>
              </a:spcBef>
              <a:spcAft>
                <a:spcPts val="1200"/>
              </a:spcAft>
              <a:buNone/>
            </a:pPr>
            <a:r>
              <a:rPr lang="en-US" sz="2400" dirty="0" smtClean="0"/>
              <a:t>Suresh </a:t>
            </a:r>
            <a:r>
              <a:rPr lang="en-US" sz="2400" dirty="0"/>
              <a:t>and </a:t>
            </a:r>
            <a:r>
              <a:rPr lang="en-US" sz="2400" dirty="0" err="1"/>
              <a:t>Sapna</a:t>
            </a:r>
            <a:r>
              <a:rPr lang="en-US" sz="2400" dirty="0"/>
              <a:t> are both HIV positive. They have a daughter named </a:t>
            </a:r>
            <a:r>
              <a:rPr lang="en-US" sz="2400" dirty="0" err="1"/>
              <a:t>Roshni</a:t>
            </a:r>
            <a:r>
              <a:rPr lang="en-US" sz="2400" dirty="0"/>
              <a:t>. She is seven years old and goes to school. Children at the school have starting mocking at her and teachers also make her sit at the last </a:t>
            </a:r>
            <a:r>
              <a:rPr lang="en-US" sz="2400" dirty="0" smtClean="0"/>
              <a:t>bench. Does </a:t>
            </a:r>
            <a:r>
              <a:rPr lang="en-US" sz="2400" dirty="0" err="1"/>
              <a:t>Roshni</a:t>
            </a:r>
            <a:r>
              <a:rPr lang="en-US" sz="2400" dirty="0"/>
              <a:t> need protection</a:t>
            </a:r>
            <a:r>
              <a:rPr lang="en-US" sz="2400" dirty="0" smtClean="0"/>
              <a:t>?</a:t>
            </a:r>
            <a:endParaRPr lang="en-IN" sz="2400" dirty="0"/>
          </a:p>
        </p:txBody>
      </p:sp>
      <p:sp>
        <p:nvSpPr>
          <p:cNvPr id="4" name="Title 1"/>
          <p:cNvSpPr txBox="1">
            <a:spLocks/>
          </p:cNvSpPr>
          <p:nvPr/>
        </p:nvSpPr>
        <p:spPr>
          <a:xfrm>
            <a:off x="0" y="180509"/>
            <a:ext cx="9144000" cy="5456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Children in Need of Protection</a:t>
            </a:r>
            <a:endParaRPr lang="en-US" sz="4000" b="1" dirty="0"/>
          </a:p>
        </p:txBody>
      </p:sp>
      <p:sp>
        <p:nvSpPr>
          <p:cNvPr id="5" name="Rectangle 4"/>
          <p:cNvSpPr/>
          <p:nvPr/>
        </p:nvSpPr>
        <p:spPr>
          <a:xfrm>
            <a:off x="841828" y="1531648"/>
            <a:ext cx="3439886" cy="523220"/>
          </a:xfrm>
          <a:prstGeom prst="rect">
            <a:avLst/>
          </a:prstGeom>
        </p:spPr>
        <p:txBody>
          <a:bodyPr wrap="square">
            <a:spAutoFit/>
          </a:bodyPr>
          <a:lstStyle/>
          <a:p>
            <a:pPr>
              <a:spcAft>
                <a:spcPts val="1200"/>
              </a:spcAft>
            </a:pPr>
            <a:r>
              <a:rPr lang="en-US" sz="2800" b="1" dirty="0" smtClean="0">
                <a:solidFill>
                  <a:srgbClr val="FFC000"/>
                </a:solidFill>
              </a:rPr>
              <a:t>Case let 2 </a:t>
            </a:r>
            <a:endParaRPr lang="en-US" sz="2800" b="1" dirty="0">
              <a:solidFill>
                <a:srgbClr val="FFC000"/>
              </a:solidFill>
            </a:endParaRPr>
          </a:p>
        </p:txBody>
      </p:sp>
    </p:spTree>
    <p:extLst>
      <p:ext uri="{BB962C8B-B14F-4D97-AF65-F5344CB8AC3E}">
        <p14:creationId xmlns:p14="http://schemas.microsoft.com/office/powerpoint/2010/main" val="895497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1829" y="2132693"/>
            <a:ext cx="6516914" cy="2947307"/>
          </a:xfrm>
          <a:prstGeom prst="rect">
            <a:avLst/>
          </a:prstGeom>
        </p:spPr>
        <p:txBody>
          <a:bodyPr/>
          <a:lstStyle/>
          <a:p>
            <a:pPr marL="0" indent="0">
              <a:spcBef>
                <a:spcPts val="0"/>
              </a:spcBef>
              <a:spcAft>
                <a:spcPts val="1200"/>
              </a:spcAft>
              <a:buNone/>
            </a:pPr>
            <a:r>
              <a:rPr lang="en-US" sz="2400" dirty="0" err="1" smtClean="0"/>
              <a:t>Nandlal</a:t>
            </a:r>
            <a:r>
              <a:rPr lang="en-US" sz="2400" dirty="0" smtClean="0"/>
              <a:t> </a:t>
            </a:r>
            <a:r>
              <a:rPr lang="en-US" sz="2400" dirty="0"/>
              <a:t>and </a:t>
            </a:r>
            <a:r>
              <a:rPr lang="en-US" sz="2400" dirty="0" err="1"/>
              <a:t>Sunita</a:t>
            </a:r>
            <a:r>
              <a:rPr lang="en-US" sz="2400" dirty="0"/>
              <a:t> live in a small village that has a primary school. Their daughter Pooja has completed class five. But the middle school is 3 KM away in another village. Her parents do not want to send her 3 Km away and want her to discontinue studies</a:t>
            </a:r>
            <a:r>
              <a:rPr lang="en-US" sz="2400" dirty="0" smtClean="0"/>
              <a:t>.</a:t>
            </a:r>
            <a:endParaRPr lang="en-IN" sz="2400" dirty="0"/>
          </a:p>
        </p:txBody>
      </p:sp>
      <p:sp>
        <p:nvSpPr>
          <p:cNvPr id="4" name="Rectangle 3"/>
          <p:cNvSpPr/>
          <p:nvPr/>
        </p:nvSpPr>
        <p:spPr>
          <a:xfrm>
            <a:off x="841828" y="1531648"/>
            <a:ext cx="3439886" cy="523220"/>
          </a:xfrm>
          <a:prstGeom prst="rect">
            <a:avLst/>
          </a:prstGeom>
        </p:spPr>
        <p:txBody>
          <a:bodyPr wrap="square">
            <a:spAutoFit/>
          </a:bodyPr>
          <a:lstStyle/>
          <a:p>
            <a:pPr>
              <a:spcAft>
                <a:spcPts val="1200"/>
              </a:spcAft>
            </a:pPr>
            <a:r>
              <a:rPr lang="en-US" sz="2800" b="1" dirty="0" smtClean="0">
                <a:solidFill>
                  <a:srgbClr val="FFC000"/>
                </a:solidFill>
              </a:rPr>
              <a:t>Case let 3</a:t>
            </a:r>
            <a:endParaRPr lang="en-US" sz="2800" b="1" dirty="0">
              <a:solidFill>
                <a:srgbClr val="FFC000"/>
              </a:solidFill>
            </a:endParaRPr>
          </a:p>
        </p:txBody>
      </p:sp>
      <p:sp>
        <p:nvSpPr>
          <p:cNvPr id="5" name="Title 1"/>
          <p:cNvSpPr txBox="1">
            <a:spLocks/>
          </p:cNvSpPr>
          <p:nvPr/>
        </p:nvSpPr>
        <p:spPr>
          <a:xfrm>
            <a:off x="0" y="180509"/>
            <a:ext cx="9144000" cy="5456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Children in Need of Protection</a:t>
            </a:r>
            <a:endParaRPr lang="en-US" sz="4000" b="1" dirty="0"/>
          </a:p>
        </p:txBody>
      </p:sp>
    </p:spTree>
    <p:extLst>
      <p:ext uri="{BB962C8B-B14F-4D97-AF65-F5344CB8AC3E}">
        <p14:creationId xmlns:p14="http://schemas.microsoft.com/office/powerpoint/2010/main" val="280326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9498"/>
            <a:ext cx="9144000" cy="610733"/>
          </a:xfrm>
          <a:prstGeom prst="rect">
            <a:avLst/>
          </a:prstGeom>
        </p:spPr>
        <p:txBody>
          <a:bodyPr>
            <a:noAutofit/>
          </a:bodyPr>
          <a:lstStyle/>
          <a:p>
            <a:r>
              <a:rPr lang="en-US" sz="4000" b="1" dirty="0" smtClean="0"/>
              <a:t>Non-negotiable Entitlements</a:t>
            </a:r>
            <a:endParaRPr lang="en-US" sz="4000" dirty="0"/>
          </a:p>
        </p:txBody>
      </p:sp>
      <p:sp>
        <p:nvSpPr>
          <p:cNvPr id="3" name="Content Placeholder 2"/>
          <p:cNvSpPr>
            <a:spLocks noGrp="1"/>
          </p:cNvSpPr>
          <p:nvPr>
            <p:ph idx="4294967295"/>
          </p:nvPr>
        </p:nvSpPr>
        <p:spPr>
          <a:xfrm>
            <a:off x="827314" y="1585686"/>
            <a:ext cx="6865257" cy="2725057"/>
          </a:xfrm>
          <a:prstGeom prst="rect">
            <a:avLst/>
          </a:prstGeom>
        </p:spPr>
        <p:txBody>
          <a:bodyPr/>
          <a:lstStyle/>
          <a:p>
            <a:pPr marL="0" indent="0">
              <a:spcBef>
                <a:spcPts val="0"/>
              </a:spcBef>
              <a:spcAft>
                <a:spcPts val="1200"/>
              </a:spcAft>
              <a:buNone/>
            </a:pPr>
            <a:r>
              <a:rPr lang="en-US" sz="2400" b="1" dirty="0" smtClean="0"/>
              <a:t>UNCRC</a:t>
            </a:r>
            <a:r>
              <a:rPr lang="en-US" sz="2400" b="1" dirty="0"/>
              <a:t>: Principles of Human Rights and Child Rights</a:t>
            </a:r>
            <a:endParaRPr lang="en-IN" sz="2400" dirty="0"/>
          </a:p>
          <a:p>
            <a:pPr lvl="0">
              <a:spcBef>
                <a:spcPts val="0"/>
              </a:spcBef>
              <a:spcAft>
                <a:spcPts val="1200"/>
              </a:spcAft>
              <a:buFont typeface="Wingdings" panose="05000000000000000000" pitchFamily="2" charset="2"/>
              <a:buChar char="Ø"/>
            </a:pPr>
            <a:r>
              <a:rPr lang="en-US" sz="2400" dirty="0"/>
              <a:t>Universality and Non-discrimination.</a:t>
            </a:r>
            <a:endParaRPr lang="en-IN" sz="2400" dirty="0"/>
          </a:p>
          <a:p>
            <a:pPr lvl="0">
              <a:spcBef>
                <a:spcPts val="0"/>
              </a:spcBef>
              <a:spcAft>
                <a:spcPts val="1200"/>
              </a:spcAft>
              <a:buFont typeface="Wingdings" panose="05000000000000000000" pitchFamily="2" charset="2"/>
              <a:buChar char="Ø"/>
            </a:pPr>
            <a:r>
              <a:rPr lang="en-US" sz="2400" dirty="0"/>
              <a:t>Indivisibility.</a:t>
            </a:r>
            <a:endParaRPr lang="en-IN" sz="2400" dirty="0"/>
          </a:p>
          <a:p>
            <a:pPr lvl="0">
              <a:spcBef>
                <a:spcPts val="0"/>
              </a:spcBef>
              <a:spcAft>
                <a:spcPts val="1200"/>
              </a:spcAft>
              <a:buFont typeface="Wingdings" panose="05000000000000000000" pitchFamily="2" charset="2"/>
              <a:buChar char="Ø"/>
            </a:pPr>
            <a:r>
              <a:rPr lang="en-US" sz="2400" dirty="0"/>
              <a:t>Survival and development.</a:t>
            </a:r>
            <a:endParaRPr lang="en-IN" sz="2400" dirty="0"/>
          </a:p>
          <a:p>
            <a:pPr lvl="0">
              <a:spcBef>
                <a:spcPts val="0"/>
              </a:spcBef>
              <a:spcAft>
                <a:spcPts val="1200"/>
              </a:spcAft>
              <a:buFont typeface="Wingdings" panose="05000000000000000000" pitchFamily="2" charset="2"/>
              <a:buChar char="Ø"/>
            </a:pPr>
            <a:r>
              <a:rPr lang="en-US" sz="2400" dirty="0"/>
              <a:t>Participation and best interest </a:t>
            </a:r>
            <a:r>
              <a:rPr lang="en-US" sz="2400" dirty="0" smtClean="0"/>
              <a:t/>
            </a:r>
            <a:br>
              <a:rPr lang="en-US" sz="2400" dirty="0" smtClean="0"/>
            </a:br>
            <a:r>
              <a:rPr lang="en-US" sz="2400" dirty="0" smtClean="0"/>
              <a:t>of </a:t>
            </a:r>
            <a:r>
              <a:rPr lang="en-US" sz="2400" dirty="0"/>
              <a:t>the child</a:t>
            </a:r>
            <a:r>
              <a:rPr lang="en-US" sz="2400" dirty="0" smtClean="0"/>
              <a:t>.</a:t>
            </a:r>
            <a:endParaRPr lang="en-IN"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52" r="17520" b="57853"/>
          <a:stretch/>
        </p:blipFill>
        <p:spPr>
          <a:xfrm>
            <a:off x="4648724" y="2729183"/>
            <a:ext cx="3711506" cy="2220187"/>
          </a:xfrm>
          <a:prstGeom prst="rect">
            <a:avLst/>
          </a:prstGeom>
        </p:spPr>
      </p:pic>
    </p:spTree>
    <p:extLst>
      <p:ext uri="{BB962C8B-B14F-4D97-AF65-F5344CB8AC3E}">
        <p14:creationId xmlns:p14="http://schemas.microsoft.com/office/powerpoint/2010/main" val="949621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7403"/>
            <a:ext cx="9144000" cy="1096962"/>
          </a:xfrm>
          <a:prstGeom prst="rect">
            <a:avLst/>
          </a:prstGeom>
        </p:spPr>
        <p:txBody>
          <a:bodyPr>
            <a:noAutofit/>
          </a:bodyPr>
          <a:lstStyle/>
          <a:p>
            <a:r>
              <a:rPr lang="en-US" sz="3600" b="1" dirty="0"/>
              <a:t>F</a:t>
            </a:r>
            <a:r>
              <a:rPr lang="en-US" sz="3600" b="1" dirty="0" smtClean="0"/>
              <a:t>undamental rights and directive principles to protect children as per constitution of India</a:t>
            </a:r>
            <a:endParaRPr lang="en-US" sz="4800" b="1" dirty="0"/>
          </a:p>
        </p:txBody>
      </p:sp>
      <p:sp>
        <p:nvSpPr>
          <p:cNvPr id="4" name="Rectangle 3"/>
          <p:cNvSpPr/>
          <p:nvPr/>
        </p:nvSpPr>
        <p:spPr>
          <a:xfrm>
            <a:off x="841828" y="2815774"/>
            <a:ext cx="7053943" cy="3512458"/>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3" name="Content Placeholder 2"/>
          <p:cNvSpPr>
            <a:spLocks noGrp="1"/>
          </p:cNvSpPr>
          <p:nvPr>
            <p:ph idx="4294967295"/>
          </p:nvPr>
        </p:nvSpPr>
        <p:spPr>
          <a:xfrm>
            <a:off x="936170" y="2375165"/>
            <a:ext cx="6734628" cy="3822435"/>
          </a:xfrm>
          <a:prstGeom prst="rect">
            <a:avLst/>
          </a:prstGeom>
        </p:spPr>
        <p:txBody>
          <a:bodyPr>
            <a:normAutofit lnSpcReduction="10000"/>
          </a:bodyPr>
          <a:lstStyle/>
          <a:p>
            <a:pPr marL="0" indent="0">
              <a:spcBef>
                <a:spcPts val="0"/>
              </a:spcBef>
              <a:spcAft>
                <a:spcPts val="2400"/>
              </a:spcAft>
              <a:buNone/>
            </a:pPr>
            <a:r>
              <a:rPr lang="en-US" sz="2400" b="1" dirty="0" smtClean="0"/>
              <a:t>Fundamental Rights related to Children</a:t>
            </a:r>
            <a:endParaRPr lang="en-IN" sz="2400" b="1" dirty="0" smtClean="0"/>
          </a:p>
          <a:p>
            <a:pPr marL="0" lvl="0" indent="0">
              <a:spcBef>
                <a:spcPts val="0"/>
              </a:spcBef>
              <a:spcAft>
                <a:spcPts val="1200"/>
              </a:spcAft>
              <a:buNone/>
            </a:pPr>
            <a:r>
              <a:rPr lang="en-US" sz="2400" dirty="0" smtClean="0"/>
              <a:t>Article </a:t>
            </a:r>
            <a:r>
              <a:rPr lang="en-US" sz="2400" dirty="0"/>
              <a:t>15 (3) – State should make special provisions for children.</a:t>
            </a:r>
            <a:endParaRPr lang="en-IN" sz="2400" dirty="0"/>
          </a:p>
          <a:p>
            <a:pPr marL="0" lvl="0" indent="0">
              <a:spcBef>
                <a:spcPts val="0"/>
              </a:spcBef>
              <a:spcAft>
                <a:spcPts val="1200"/>
              </a:spcAft>
              <a:buNone/>
            </a:pPr>
            <a:r>
              <a:rPr lang="en-US" sz="2400" dirty="0"/>
              <a:t>Article 21 A </a:t>
            </a:r>
            <a:r>
              <a:rPr lang="en-US" sz="2400" dirty="0" smtClean="0"/>
              <a:t>–free </a:t>
            </a:r>
            <a:r>
              <a:rPr lang="en-US" sz="2400" dirty="0"/>
              <a:t>and compulsory education to all children of </a:t>
            </a:r>
            <a:r>
              <a:rPr lang="en-US" sz="2400" dirty="0" smtClean="0"/>
              <a:t>6-14 </a:t>
            </a:r>
            <a:r>
              <a:rPr lang="en-US" sz="2400" dirty="0"/>
              <a:t>years.</a:t>
            </a:r>
            <a:endParaRPr lang="en-IN" sz="2400" dirty="0"/>
          </a:p>
          <a:p>
            <a:pPr marL="0" lvl="0" indent="0">
              <a:spcBef>
                <a:spcPts val="0"/>
              </a:spcBef>
              <a:spcAft>
                <a:spcPts val="1200"/>
              </a:spcAft>
              <a:buNone/>
            </a:pPr>
            <a:r>
              <a:rPr lang="en-US" sz="2400" dirty="0"/>
              <a:t>Article 23 – Prohibits trafficking of human beings including children.     </a:t>
            </a:r>
            <a:endParaRPr lang="en-IN" sz="2400" dirty="0"/>
          </a:p>
          <a:p>
            <a:pPr marL="0" lvl="0" indent="0">
              <a:spcBef>
                <a:spcPts val="0"/>
              </a:spcBef>
              <a:spcAft>
                <a:spcPts val="1200"/>
              </a:spcAft>
              <a:buNone/>
            </a:pPr>
            <a:r>
              <a:rPr lang="en-US" sz="2400" dirty="0"/>
              <a:t>Article 24 </a:t>
            </a:r>
            <a:r>
              <a:rPr lang="en-US" sz="2400" dirty="0" smtClean="0"/>
              <a:t>–no </a:t>
            </a:r>
            <a:r>
              <a:rPr lang="en-US" sz="2400" dirty="0"/>
              <a:t>child below 14 years of age can engage in hazardous </a:t>
            </a:r>
            <a:r>
              <a:rPr lang="en-US" sz="2400" dirty="0" smtClean="0"/>
              <a:t>occupation.</a:t>
            </a:r>
            <a:endParaRPr lang="en-IN" sz="2400" dirty="0"/>
          </a:p>
        </p:txBody>
      </p:sp>
    </p:spTree>
    <p:extLst>
      <p:ext uri="{BB962C8B-B14F-4D97-AF65-F5344CB8AC3E}">
        <p14:creationId xmlns:p14="http://schemas.microsoft.com/office/powerpoint/2010/main" val="1648172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7403"/>
            <a:ext cx="9144000" cy="1096962"/>
          </a:xfrm>
          <a:prstGeom prst="rect">
            <a:avLst/>
          </a:prstGeom>
        </p:spPr>
        <p:txBody>
          <a:bodyPr>
            <a:noAutofit/>
          </a:bodyPr>
          <a:lstStyle/>
          <a:p>
            <a:r>
              <a:rPr lang="en-US" sz="3600" b="1" dirty="0"/>
              <a:t>F</a:t>
            </a:r>
            <a:r>
              <a:rPr lang="en-US" sz="3600" b="1" dirty="0" smtClean="0"/>
              <a:t>undamental rights and directive principles to protect children as per constitution of India</a:t>
            </a:r>
            <a:endParaRPr lang="en-US" sz="4800" b="1" dirty="0"/>
          </a:p>
        </p:txBody>
      </p:sp>
      <p:sp>
        <p:nvSpPr>
          <p:cNvPr id="4" name="Rectangle 3"/>
          <p:cNvSpPr/>
          <p:nvPr/>
        </p:nvSpPr>
        <p:spPr>
          <a:xfrm>
            <a:off x="841828" y="2817586"/>
            <a:ext cx="7053943" cy="340579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5" name="Content Placeholder 2"/>
          <p:cNvSpPr txBox="1">
            <a:spLocks/>
          </p:cNvSpPr>
          <p:nvPr/>
        </p:nvSpPr>
        <p:spPr>
          <a:xfrm>
            <a:off x="936170" y="2295089"/>
            <a:ext cx="6734628" cy="38224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2400"/>
              </a:spcAft>
              <a:buNone/>
            </a:pPr>
            <a:r>
              <a:rPr lang="en-US" sz="2400" b="1" dirty="0"/>
              <a:t>Directive Principles related to Children </a:t>
            </a:r>
            <a:endParaRPr lang="en-IN" sz="2400" b="1" dirty="0"/>
          </a:p>
          <a:p>
            <a:pPr marL="0" lvl="0" indent="0">
              <a:spcBef>
                <a:spcPts val="0"/>
              </a:spcBef>
              <a:spcAft>
                <a:spcPts val="1200"/>
              </a:spcAft>
              <a:buNone/>
            </a:pPr>
            <a:r>
              <a:rPr lang="en-US" sz="2400" dirty="0"/>
              <a:t>Article </a:t>
            </a:r>
            <a:r>
              <a:rPr lang="en-US" sz="2400" dirty="0" smtClean="0"/>
              <a:t>39 (e</a:t>
            </a:r>
            <a:r>
              <a:rPr lang="en-US" sz="2400" dirty="0"/>
              <a:t>) &amp; (f) -the state policies are directed towards securing the tender age of children</a:t>
            </a:r>
            <a:endParaRPr lang="en-IN" sz="2400" dirty="0"/>
          </a:p>
          <a:p>
            <a:pPr marL="0" lvl="0" indent="0">
              <a:spcBef>
                <a:spcPts val="0"/>
              </a:spcBef>
              <a:spcAft>
                <a:spcPts val="1200"/>
              </a:spcAft>
              <a:buNone/>
            </a:pPr>
            <a:r>
              <a:rPr lang="en-US" sz="2400" dirty="0"/>
              <a:t>Article 45 -early childhood care and education to all children below 6 years</a:t>
            </a:r>
            <a:endParaRPr lang="en-IN" sz="2400" dirty="0"/>
          </a:p>
          <a:p>
            <a:pPr marL="0" lvl="0" indent="0">
              <a:spcBef>
                <a:spcPts val="0"/>
              </a:spcBef>
              <a:spcAft>
                <a:spcPts val="1200"/>
              </a:spcAft>
              <a:buNone/>
            </a:pPr>
            <a:r>
              <a:rPr lang="en-US" sz="2400" dirty="0"/>
              <a:t>Article 51 A -fundamental duty of parents/ guardian to provide opportunities of education to their child or ward aged 6-14 years.</a:t>
            </a:r>
            <a:endParaRPr lang="en-IN" sz="2400" dirty="0"/>
          </a:p>
        </p:txBody>
      </p:sp>
    </p:spTree>
    <p:extLst>
      <p:ext uri="{BB962C8B-B14F-4D97-AF65-F5344CB8AC3E}">
        <p14:creationId xmlns:p14="http://schemas.microsoft.com/office/powerpoint/2010/main" val="146850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288"/>
            <a:ext cx="9144000" cy="1143000"/>
          </a:xfrm>
          <a:prstGeom prst="rect">
            <a:avLst/>
          </a:prstGeom>
        </p:spPr>
        <p:txBody>
          <a:bodyPr>
            <a:noAutofit/>
          </a:bodyPr>
          <a:lstStyle/>
          <a:p>
            <a:r>
              <a:rPr lang="en-US" sz="4000" b="1" dirty="0" smtClean="0"/>
              <a:t>Objectives of Juvenile Justice</a:t>
            </a:r>
            <a:br>
              <a:rPr lang="en-US" sz="4000" b="1" dirty="0" smtClean="0"/>
            </a:br>
            <a:r>
              <a:rPr lang="en-US" sz="3600" b="1" dirty="0" smtClean="0"/>
              <a:t>(Care and Protection of Children) Act, 2015</a:t>
            </a:r>
            <a:endParaRPr lang="en-US" sz="3600" dirty="0"/>
          </a:p>
        </p:txBody>
      </p:sp>
      <p:grpSp>
        <p:nvGrpSpPr>
          <p:cNvPr id="23" name="Group 22"/>
          <p:cNvGrpSpPr/>
          <p:nvPr/>
        </p:nvGrpSpPr>
        <p:grpSpPr>
          <a:xfrm>
            <a:off x="597308" y="2316389"/>
            <a:ext cx="7837190" cy="3221356"/>
            <a:chOff x="597308" y="2259239"/>
            <a:chExt cx="7837190" cy="3221356"/>
          </a:xfrm>
        </p:grpSpPr>
        <p:sp>
          <p:nvSpPr>
            <p:cNvPr id="10" name="Freeform 9"/>
            <p:cNvSpPr/>
            <p:nvPr/>
          </p:nvSpPr>
          <p:spPr>
            <a:xfrm>
              <a:off x="597308" y="2629161"/>
              <a:ext cx="1782216" cy="2851434"/>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US" sz="2200" b="1" dirty="0">
                  <a:solidFill>
                    <a:schemeClr val="tx1"/>
                  </a:solidFill>
                </a:rPr>
                <a:t>To achieve objectives of UNCRC, Beijing Rules and other related international </a:t>
              </a:r>
              <a:r>
                <a:rPr lang="en-US" sz="2200" b="1" dirty="0" smtClean="0">
                  <a:solidFill>
                    <a:schemeClr val="tx1"/>
                  </a:solidFill>
                </a:rPr>
                <a:t>instruments</a:t>
              </a:r>
              <a:endParaRPr lang="en-IN" sz="2200" b="1" dirty="0">
                <a:solidFill>
                  <a:schemeClr val="tx1"/>
                </a:solidFill>
              </a:endParaRPr>
            </a:p>
          </p:txBody>
        </p:sp>
        <p:sp>
          <p:nvSpPr>
            <p:cNvPr id="11" name="Freeform 10"/>
            <p:cNvSpPr/>
            <p:nvPr/>
          </p:nvSpPr>
          <p:spPr>
            <a:xfrm>
              <a:off x="2615633" y="2629161"/>
              <a:ext cx="1782216" cy="2851434"/>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US" sz="2200" b="1" dirty="0">
                  <a:solidFill>
                    <a:schemeClr val="tx1"/>
                  </a:solidFill>
                </a:rPr>
                <a:t>To provide proper care, protection, development, treatment, social reintegration of CCL and CNCP</a:t>
              </a:r>
            </a:p>
          </p:txBody>
        </p:sp>
        <p:sp>
          <p:nvSpPr>
            <p:cNvPr id="12" name="Freeform 11"/>
            <p:cNvSpPr/>
            <p:nvPr/>
          </p:nvSpPr>
          <p:spPr>
            <a:xfrm>
              <a:off x="4633958" y="2629161"/>
              <a:ext cx="1782216" cy="2851434"/>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US" sz="2200" b="1" dirty="0">
                  <a:solidFill>
                    <a:schemeClr val="tx1"/>
                  </a:solidFill>
                </a:rPr>
                <a:t>Specify procedural safe guards for children in conflict with law</a:t>
              </a:r>
            </a:p>
          </p:txBody>
        </p:sp>
        <p:sp>
          <p:nvSpPr>
            <p:cNvPr id="13" name="Freeform 12"/>
            <p:cNvSpPr/>
            <p:nvPr/>
          </p:nvSpPr>
          <p:spPr>
            <a:xfrm>
              <a:off x="6652282" y="2629161"/>
              <a:ext cx="1782216" cy="2851434"/>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US" sz="2200" b="1" dirty="0">
                  <a:solidFill>
                    <a:schemeClr val="tx1"/>
                  </a:solidFill>
                </a:rPr>
                <a:t>To address challenges in the existing act</a:t>
              </a:r>
            </a:p>
          </p:txBody>
        </p:sp>
        <p:cxnSp>
          <p:nvCxnSpPr>
            <p:cNvPr id="15" name="Straight Connector 14"/>
            <p:cNvCxnSpPr/>
            <p:nvPr/>
          </p:nvCxnSpPr>
          <p:spPr>
            <a:xfrm flipV="1">
              <a:off x="1488416" y="2259239"/>
              <a:ext cx="0" cy="379447"/>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506741" y="2259239"/>
              <a:ext cx="0" cy="379447"/>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525066" y="2259239"/>
              <a:ext cx="0" cy="379447"/>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543390" y="2259239"/>
              <a:ext cx="0" cy="379447"/>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69366" y="2259239"/>
              <a:ext cx="6096659" cy="0"/>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437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4938"/>
            <a:ext cx="9144000" cy="639762"/>
          </a:xfrm>
          <a:prstGeom prst="rect">
            <a:avLst/>
          </a:prstGeom>
        </p:spPr>
        <p:txBody>
          <a:bodyPr>
            <a:noAutofit/>
          </a:bodyPr>
          <a:lstStyle/>
          <a:p>
            <a:r>
              <a:rPr lang="en-US" sz="3600" b="1" dirty="0" smtClean="0"/>
              <a:t>Children in Need of Care and Protection (CNCP)</a:t>
            </a:r>
            <a:endParaRPr lang="en-US" sz="3600" dirty="0"/>
          </a:p>
        </p:txBody>
      </p:sp>
      <p:sp>
        <p:nvSpPr>
          <p:cNvPr id="4" name="Flowchart: Decision 3"/>
          <p:cNvSpPr/>
          <p:nvPr/>
        </p:nvSpPr>
        <p:spPr>
          <a:xfrm>
            <a:off x="1221378" y="1688374"/>
            <a:ext cx="3287818" cy="2273664"/>
          </a:xfrm>
          <a:prstGeom prst="flowChartDecision">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solidFill>
                  <a:schemeClr val="tx1"/>
                </a:solidFill>
              </a:rPr>
              <a:t>Child to be produced before CWC within 24 hours</a:t>
            </a:r>
          </a:p>
        </p:txBody>
      </p:sp>
      <p:sp>
        <p:nvSpPr>
          <p:cNvPr id="5" name="Flowchart: Decision 4"/>
          <p:cNvSpPr/>
          <p:nvPr/>
        </p:nvSpPr>
        <p:spPr>
          <a:xfrm>
            <a:off x="2865287" y="2823051"/>
            <a:ext cx="3287818" cy="2273664"/>
          </a:xfrm>
          <a:prstGeom prst="flowChartDecision">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solidFill>
                  <a:schemeClr val="tx1"/>
                </a:solidFill>
              </a:rPr>
              <a:t>Non reporting will be considered as punishable </a:t>
            </a:r>
            <a:r>
              <a:rPr lang="en-US" sz="1900" b="1" dirty="0" smtClean="0">
                <a:solidFill>
                  <a:schemeClr val="tx1"/>
                </a:solidFill>
              </a:rPr>
              <a:t>offence</a:t>
            </a:r>
            <a:endParaRPr lang="en-IN" sz="1900" b="1" dirty="0">
              <a:solidFill>
                <a:schemeClr val="tx1"/>
              </a:solidFill>
            </a:endParaRPr>
          </a:p>
        </p:txBody>
      </p:sp>
      <p:sp>
        <p:nvSpPr>
          <p:cNvPr id="6" name="Flowchart: Decision 5"/>
          <p:cNvSpPr/>
          <p:nvPr/>
        </p:nvSpPr>
        <p:spPr>
          <a:xfrm>
            <a:off x="4509196" y="1690414"/>
            <a:ext cx="3287818" cy="2273664"/>
          </a:xfrm>
          <a:prstGeom prst="flowChartDecision">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solidFill>
                  <a:schemeClr val="tx1"/>
                </a:solidFill>
              </a:rPr>
              <a:t>Mandatory Reporting of </a:t>
            </a:r>
            <a:r>
              <a:rPr lang="en-US" sz="1900" b="1" dirty="0" smtClean="0">
                <a:solidFill>
                  <a:schemeClr val="tx1"/>
                </a:solidFill>
              </a:rPr>
              <a:t>child found separated </a:t>
            </a:r>
            <a:r>
              <a:rPr lang="en-US" sz="1900" b="1" dirty="0">
                <a:solidFill>
                  <a:schemeClr val="tx1"/>
                </a:solidFill>
              </a:rPr>
              <a:t>from </a:t>
            </a:r>
            <a:r>
              <a:rPr lang="en-US" sz="1900" b="1" dirty="0" smtClean="0">
                <a:solidFill>
                  <a:schemeClr val="tx1"/>
                </a:solidFill>
              </a:rPr>
              <a:t>guardian</a:t>
            </a:r>
            <a:endParaRPr lang="en-IN" sz="1900" b="1" dirty="0">
              <a:solidFill>
                <a:schemeClr val="tx1"/>
              </a:solidFill>
            </a:endParaRPr>
          </a:p>
        </p:txBody>
      </p:sp>
      <p:sp>
        <p:nvSpPr>
          <p:cNvPr id="7" name="Flowchart: Decision 6"/>
          <p:cNvSpPr/>
          <p:nvPr/>
        </p:nvSpPr>
        <p:spPr>
          <a:xfrm>
            <a:off x="4494682" y="3955688"/>
            <a:ext cx="3287818" cy="2273664"/>
          </a:xfrm>
          <a:prstGeom prst="flowChartDecision">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solidFill>
                  <a:schemeClr val="tx1"/>
                </a:solidFill>
              </a:rPr>
              <a:t>DM shall conduct a quarterly review of functioning of </a:t>
            </a:r>
            <a:r>
              <a:rPr lang="en-US" sz="1900" b="1" dirty="0" smtClean="0">
                <a:solidFill>
                  <a:schemeClr val="tx1"/>
                </a:solidFill>
              </a:rPr>
              <a:t>CWC</a:t>
            </a:r>
            <a:endParaRPr lang="en-IN" sz="1900" b="1" dirty="0">
              <a:solidFill>
                <a:schemeClr val="tx1"/>
              </a:solidFill>
            </a:endParaRPr>
          </a:p>
        </p:txBody>
      </p:sp>
      <p:sp>
        <p:nvSpPr>
          <p:cNvPr id="8" name="Flowchart: Decision 7"/>
          <p:cNvSpPr/>
          <p:nvPr/>
        </p:nvSpPr>
        <p:spPr>
          <a:xfrm>
            <a:off x="1221378" y="3962038"/>
            <a:ext cx="3287818" cy="2273664"/>
          </a:xfrm>
          <a:prstGeom prst="flowChartDecision">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solidFill>
                  <a:schemeClr val="tx1"/>
                </a:solidFill>
              </a:rPr>
              <a:t>CWC shall meet at least 20 days in a </a:t>
            </a:r>
            <a:r>
              <a:rPr lang="en-US" sz="1900" b="1" dirty="0" smtClean="0">
                <a:solidFill>
                  <a:schemeClr val="tx1"/>
                </a:solidFill>
              </a:rPr>
              <a:t>month</a:t>
            </a:r>
            <a:endParaRPr lang="en-IN" sz="1900" b="1" dirty="0">
              <a:solidFill>
                <a:schemeClr val="tx1"/>
              </a:solidFill>
            </a:endParaRPr>
          </a:p>
        </p:txBody>
      </p:sp>
    </p:spTree>
    <p:extLst>
      <p:ext uri="{BB962C8B-B14F-4D97-AF65-F5344CB8AC3E}">
        <p14:creationId xmlns:p14="http://schemas.microsoft.com/office/powerpoint/2010/main" val="28788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288"/>
            <a:ext cx="9144000" cy="601662"/>
          </a:xfrm>
          <a:prstGeom prst="rect">
            <a:avLst/>
          </a:prstGeom>
        </p:spPr>
        <p:txBody>
          <a:bodyPr>
            <a:noAutofit/>
          </a:bodyPr>
          <a:lstStyle/>
          <a:p>
            <a:r>
              <a:rPr lang="en-US" sz="4000" b="1" dirty="0" smtClean="0"/>
              <a:t>Institutional Care</a:t>
            </a:r>
            <a:endParaRPr lang="en-US" sz="4000" dirty="0"/>
          </a:p>
        </p:txBody>
      </p:sp>
      <p:sp>
        <p:nvSpPr>
          <p:cNvPr id="8" name="Freeform 7"/>
          <p:cNvSpPr/>
          <p:nvPr/>
        </p:nvSpPr>
        <p:spPr>
          <a:xfrm rot="10800000">
            <a:off x="838200" y="1428750"/>
            <a:ext cx="7296150" cy="1428750"/>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50" tIns="198120" rIns="369824" bIns="198120" numCol="1" spcCol="1270" anchor="ctr" anchorCtr="0">
            <a:noAutofit/>
          </a:bodyPr>
          <a:lstStyle/>
          <a:p>
            <a:pPr lvl="0" algn="ctr" defTabSz="2311400">
              <a:lnSpc>
                <a:spcPct val="90000"/>
              </a:lnSpc>
              <a:spcBef>
                <a:spcPct val="0"/>
              </a:spcBef>
              <a:spcAft>
                <a:spcPct val="35000"/>
              </a:spcAft>
            </a:pPr>
            <a:endParaRPr lang="en-US" sz="5200" kern="1200" dirty="0"/>
          </a:p>
        </p:txBody>
      </p:sp>
      <p:sp>
        <p:nvSpPr>
          <p:cNvPr id="14" name="Rectangle 13"/>
          <p:cNvSpPr/>
          <p:nvPr/>
        </p:nvSpPr>
        <p:spPr>
          <a:xfrm>
            <a:off x="838200" y="1713305"/>
            <a:ext cx="6578600" cy="830997"/>
          </a:xfrm>
          <a:prstGeom prst="rect">
            <a:avLst/>
          </a:prstGeom>
        </p:spPr>
        <p:txBody>
          <a:bodyPr wrap="square">
            <a:spAutoFit/>
          </a:bodyPr>
          <a:lstStyle/>
          <a:p>
            <a:pPr lvl="0" algn="ctr">
              <a:spcBef>
                <a:spcPts val="0"/>
              </a:spcBef>
              <a:spcAft>
                <a:spcPts val="1200"/>
              </a:spcAft>
            </a:pPr>
            <a:r>
              <a:rPr lang="en-US" sz="2400" b="1" dirty="0" smtClean="0"/>
              <a:t>Mandatory registration of CCIs within 6 months from the date of commencement of the Act. </a:t>
            </a:r>
            <a:endParaRPr lang="en-US" sz="2400" b="1" dirty="0"/>
          </a:p>
        </p:txBody>
      </p:sp>
      <p:sp>
        <p:nvSpPr>
          <p:cNvPr id="17" name="Freeform 16"/>
          <p:cNvSpPr/>
          <p:nvPr/>
        </p:nvSpPr>
        <p:spPr>
          <a:xfrm rot="10800000">
            <a:off x="838200" y="3015437"/>
            <a:ext cx="7296150" cy="1428750"/>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50" tIns="198120" rIns="369824" bIns="198120" numCol="1" spcCol="1270" anchor="ctr" anchorCtr="0">
            <a:noAutofit/>
          </a:bodyPr>
          <a:lstStyle/>
          <a:p>
            <a:pPr lvl="0" algn="ctr" defTabSz="2311400">
              <a:lnSpc>
                <a:spcPct val="90000"/>
              </a:lnSpc>
              <a:spcBef>
                <a:spcPct val="0"/>
              </a:spcBef>
              <a:spcAft>
                <a:spcPct val="35000"/>
              </a:spcAft>
            </a:pPr>
            <a:endParaRPr lang="en-US" sz="5200" kern="1200"/>
          </a:p>
        </p:txBody>
      </p:sp>
      <p:sp>
        <p:nvSpPr>
          <p:cNvPr id="18" name="Freeform 17"/>
          <p:cNvSpPr/>
          <p:nvPr/>
        </p:nvSpPr>
        <p:spPr>
          <a:xfrm rot="10800000">
            <a:off x="838200" y="4602123"/>
            <a:ext cx="7296150" cy="1428750"/>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50" tIns="198120" rIns="369824" bIns="198120" numCol="1" spcCol="1270" anchor="ctr" anchorCtr="0">
            <a:noAutofit/>
          </a:bodyPr>
          <a:lstStyle/>
          <a:p>
            <a:pPr lvl="0" algn="ctr" defTabSz="2311400">
              <a:lnSpc>
                <a:spcPct val="90000"/>
              </a:lnSpc>
              <a:spcBef>
                <a:spcPct val="0"/>
              </a:spcBef>
              <a:spcAft>
                <a:spcPct val="35000"/>
              </a:spcAft>
            </a:pPr>
            <a:endParaRPr lang="en-US" sz="5200" kern="1200"/>
          </a:p>
        </p:txBody>
      </p:sp>
      <p:sp>
        <p:nvSpPr>
          <p:cNvPr id="19" name="Rectangle 18"/>
          <p:cNvSpPr/>
          <p:nvPr/>
        </p:nvSpPr>
        <p:spPr>
          <a:xfrm>
            <a:off x="838200" y="3263898"/>
            <a:ext cx="6578600" cy="830997"/>
          </a:xfrm>
          <a:prstGeom prst="rect">
            <a:avLst/>
          </a:prstGeom>
        </p:spPr>
        <p:txBody>
          <a:bodyPr wrap="square">
            <a:spAutoFit/>
          </a:bodyPr>
          <a:lstStyle/>
          <a:p>
            <a:pPr lvl="0" algn="ctr">
              <a:spcBef>
                <a:spcPts val="0"/>
              </a:spcBef>
              <a:spcAft>
                <a:spcPts val="1200"/>
              </a:spcAft>
            </a:pPr>
            <a:r>
              <a:rPr lang="en-US" sz="2400" b="1" dirty="0"/>
              <a:t>Failure of compliance will be </a:t>
            </a:r>
            <a:r>
              <a:rPr lang="en-US" sz="2400" b="1" dirty="0" smtClean="0"/>
              <a:t/>
            </a:r>
            <a:br>
              <a:rPr lang="en-US" sz="2400" b="1" dirty="0" smtClean="0"/>
            </a:br>
            <a:r>
              <a:rPr lang="en-US" sz="2400" b="1" dirty="0" smtClean="0"/>
              <a:t>considered </a:t>
            </a:r>
            <a:r>
              <a:rPr lang="en-US" sz="2400" b="1" dirty="0"/>
              <a:t>as punishable offence.</a:t>
            </a:r>
          </a:p>
        </p:txBody>
      </p:sp>
      <p:sp>
        <p:nvSpPr>
          <p:cNvPr id="20" name="Rectangle 19"/>
          <p:cNvSpPr/>
          <p:nvPr/>
        </p:nvSpPr>
        <p:spPr>
          <a:xfrm>
            <a:off x="838200" y="4721192"/>
            <a:ext cx="6578600" cy="1154162"/>
          </a:xfrm>
          <a:prstGeom prst="rect">
            <a:avLst/>
          </a:prstGeom>
        </p:spPr>
        <p:txBody>
          <a:bodyPr wrap="square">
            <a:spAutoFit/>
          </a:bodyPr>
          <a:lstStyle/>
          <a:p>
            <a:pPr lvl="0" algn="ctr">
              <a:spcBef>
                <a:spcPts val="0"/>
              </a:spcBef>
              <a:spcAft>
                <a:spcPts val="1200"/>
              </a:spcAft>
            </a:pPr>
            <a:r>
              <a:rPr lang="en-US" sz="2300" b="1" dirty="0"/>
              <a:t>Application of registration to be disposed within Six months (otherwise it will be regarded as dereliction of duty and will invoke departmental proceedings).</a:t>
            </a:r>
          </a:p>
        </p:txBody>
      </p:sp>
    </p:spTree>
    <p:extLst>
      <p:ext uri="{BB962C8B-B14F-4D97-AF65-F5344CB8AC3E}">
        <p14:creationId xmlns:p14="http://schemas.microsoft.com/office/powerpoint/2010/main" val="1642852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524"/>
            <a:ext cx="9144000" cy="523648"/>
          </a:xfrm>
          <a:prstGeom prst="rect">
            <a:avLst/>
          </a:prstGeom>
        </p:spPr>
        <p:txBody>
          <a:bodyPr>
            <a:noAutofit/>
          </a:bodyPr>
          <a:lstStyle/>
          <a:p>
            <a:r>
              <a:rPr lang="en-US" sz="4000" b="1" dirty="0" smtClean="0"/>
              <a:t>Punishments listed under POCSO</a:t>
            </a:r>
            <a:endParaRPr lang="en-US" sz="4000" b="1" dirty="0"/>
          </a:p>
        </p:txBody>
      </p:sp>
      <p:sp>
        <p:nvSpPr>
          <p:cNvPr id="5" name="Right Arrow 4"/>
          <p:cNvSpPr/>
          <p:nvPr/>
        </p:nvSpPr>
        <p:spPr>
          <a:xfrm>
            <a:off x="836021" y="1289593"/>
            <a:ext cx="4637317" cy="1025751"/>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Sexual offences against children</a:t>
            </a:r>
            <a:endParaRPr lang="en-US" sz="2200" dirty="0">
              <a:solidFill>
                <a:schemeClr val="tx1"/>
              </a:solidFill>
            </a:endParaRPr>
          </a:p>
        </p:txBody>
      </p:sp>
      <p:sp>
        <p:nvSpPr>
          <p:cNvPr id="6" name="Rectangle 5"/>
          <p:cNvSpPr/>
          <p:nvPr/>
        </p:nvSpPr>
        <p:spPr>
          <a:xfrm>
            <a:off x="4930505" y="1786273"/>
            <a:ext cx="4023357" cy="3416320"/>
          </a:xfrm>
          <a:prstGeom prst="rect">
            <a:avLst/>
          </a:prstGeom>
        </p:spPr>
        <p:txBody>
          <a:bodyPr wrap="square">
            <a:spAutoFit/>
          </a:bodyPr>
          <a:lstStyle/>
          <a:p>
            <a:pPr marL="800100" lvl="1" indent="-342900">
              <a:buClr>
                <a:srgbClr val="92D050"/>
              </a:buClr>
              <a:buFont typeface="Wingdings" panose="05000000000000000000" pitchFamily="2" charset="2"/>
              <a:buChar char="Ø"/>
            </a:pPr>
            <a:r>
              <a:rPr lang="en-US" sz="2400" dirty="0" smtClean="0">
                <a:solidFill>
                  <a:srgbClr val="FF0000"/>
                </a:solidFill>
              </a:rPr>
              <a:t>Penetrative </a:t>
            </a:r>
            <a:r>
              <a:rPr lang="en-US" sz="2400" dirty="0">
                <a:solidFill>
                  <a:srgbClr val="FF0000"/>
                </a:solidFill>
              </a:rPr>
              <a:t>sexual assault</a:t>
            </a:r>
            <a:endParaRPr lang="en-IN" sz="2400" dirty="0">
              <a:solidFill>
                <a:srgbClr val="FF0000"/>
              </a:solidFill>
            </a:endParaRPr>
          </a:p>
          <a:p>
            <a:pPr marL="800100" lvl="1" indent="-342900">
              <a:buClr>
                <a:srgbClr val="92D050"/>
              </a:buClr>
              <a:buFont typeface="Wingdings" panose="05000000000000000000" pitchFamily="2" charset="2"/>
              <a:buChar char="Ø"/>
            </a:pPr>
            <a:r>
              <a:rPr lang="en-US" sz="2400" dirty="0" smtClean="0">
                <a:solidFill>
                  <a:srgbClr val="FF0000"/>
                </a:solidFill>
              </a:rPr>
              <a:t>Aggravated </a:t>
            </a:r>
            <a:r>
              <a:rPr lang="en-US" sz="2400" dirty="0">
                <a:solidFill>
                  <a:srgbClr val="FF0000"/>
                </a:solidFill>
              </a:rPr>
              <a:t>penetrative </a:t>
            </a:r>
            <a:r>
              <a:rPr lang="en-US" sz="2400" dirty="0" smtClean="0">
                <a:solidFill>
                  <a:srgbClr val="FF0000"/>
                </a:solidFill>
              </a:rPr>
              <a:t>sexual </a:t>
            </a:r>
            <a:r>
              <a:rPr lang="en-US" sz="2400" dirty="0">
                <a:solidFill>
                  <a:srgbClr val="FF0000"/>
                </a:solidFill>
              </a:rPr>
              <a:t>assault</a:t>
            </a:r>
            <a:endParaRPr lang="en-IN" sz="2400" dirty="0">
              <a:solidFill>
                <a:srgbClr val="FF0000"/>
              </a:solidFill>
            </a:endParaRPr>
          </a:p>
          <a:p>
            <a:pPr marL="800100" lvl="1" indent="-342900">
              <a:buClr>
                <a:srgbClr val="92D050"/>
              </a:buClr>
              <a:buFont typeface="Wingdings" panose="05000000000000000000" pitchFamily="2" charset="2"/>
              <a:buChar char="Ø"/>
            </a:pPr>
            <a:r>
              <a:rPr lang="en-US" sz="2400" dirty="0">
                <a:solidFill>
                  <a:srgbClr val="FF0000"/>
                </a:solidFill>
              </a:rPr>
              <a:t>Sexual assault</a:t>
            </a:r>
            <a:endParaRPr lang="en-IN" sz="2400" dirty="0">
              <a:solidFill>
                <a:srgbClr val="FF0000"/>
              </a:solidFill>
            </a:endParaRPr>
          </a:p>
          <a:p>
            <a:pPr marL="800100" lvl="1" indent="-342900">
              <a:buClr>
                <a:srgbClr val="92D050"/>
              </a:buClr>
              <a:buFont typeface="Wingdings" panose="05000000000000000000" pitchFamily="2" charset="2"/>
              <a:buChar char="Ø"/>
            </a:pPr>
            <a:r>
              <a:rPr lang="en-US" sz="2400" dirty="0">
                <a:solidFill>
                  <a:srgbClr val="FF0000"/>
                </a:solidFill>
              </a:rPr>
              <a:t>Aggravated sexual assault</a:t>
            </a:r>
            <a:endParaRPr lang="en-IN" sz="2400" dirty="0">
              <a:solidFill>
                <a:srgbClr val="FF0000"/>
              </a:solidFill>
            </a:endParaRPr>
          </a:p>
          <a:p>
            <a:pPr marL="800100" lvl="1" indent="-342900">
              <a:buClr>
                <a:srgbClr val="92D050"/>
              </a:buClr>
              <a:buFont typeface="Wingdings" panose="05000000000000000000" pitchFamily="2" charset="2"/>
              <a:buChar char="Ø"/>
            </a:pPr>
            <a:r>
              <a:rPr lang="en-US" sz="2400" dirty="0">
                <a:solidFill>
                  <a:srgbClr val="FF0000"/>
                </a:solidFill>
              </a:rPr>
              <a:t>Sexual </a:t>
            </a:r>
            <a:r>
              <a:rPr lang="en-US" sz="2400" dirty="0" smtClean="0">
                <a:solidFill>
                  <a:srgbClr val="FF0000"/>
                </a:solidFill>
              </a:rPr>
              <a:t>harassment</a:t>
            </a:r>
          </a:p>
          <a:p>
            <a:pPr marL="800100" lvl="1" indent="-342900">
              <a:buClr>
                <a:srgbClr val="92D050"/>
              </a:buClr>
              <a:buFont typeface="Wingdings" panose="05000000000000000000" pitchFamily="2" charset="2"/>
              <a:buChar char="Ø"/>
            </a:pPr>
            <a:endParaRPr lang="en-US" sz="2400" dirty="0">
              <a:solidFill>
                <a:srgbClr val="FF0000"/>
              </a:solidFill>
            </a:endParaRPr>
          </a:p>
        </p:txBody>
      </p:sp>
      <p:sp>
        <p:nvSpPr>
          <p:cNvPr id="7" name="Rectangle 6"/>
          <p:cNvSpPr/>
          <p:nvPr/>
        </p:nvSpPr>
        <p:spPr>
          <a:xfrm>
            <a:off x="836020" y="2503962"/>
            <a:ext cx="4036429" cy="90689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Using child for </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pornographic </a:t>
            </a:r>
            <a:r>
              <a:rPr lang="en-US" sz="2200" b="1" dirty="0">
                <a:solidFill>
                  <a:schemeClr val="tx1"/>
                </a:solidFill>
              </a:rPr>
              <a:t>purposes</a:t>
            </a:r>
          </a:p>
        </p:txBody>
      </p:sp>
      <p:sp>
        <p:nvSpPr>
          <p:cNvPr id="16" name="Rectangle 15"/>
          <p:cNvSpPr/>
          <p:nvPr/>
        </p:nvSpPr>
        <p:spPr>
          <a:xfrm>
            <a:off x="836020" y="3516585"/>
            <a:ext cx="4036429" cy="90689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Abetment of and attempt </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to </a:t>
            </a:r>
            <a:r>
              <a:rPr lang="en-US" sz="2200" b="1" dirty="0">
                <a:solidFill>
                  <a:schemeClr val="tx1"/>
                </a:solidFill>
              </a:rPr>
              <a:t>commit offence</a:t>
            </a:r>
          </a:p>
        </p:txBody>
      </p:sp>
      <p:sp>
        <p:nvSpPr>
          <p:cNvPr id="17" name="Rectangle 16"/>
          <p:cNvSpPr/>
          <p:nvPr/>
        </p:nvSpPr>
        <p:spPr>
          <a:xfrm>
            <a:off x="836020" y="4515798"/>
            <a:ext cx="4036429" cy="90689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Failure to report or </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record </a:t>
            </a:r>
            <a:r>
              <a:rPr lang="en-US" sz="2200" b="1" dirty="0">
                <a:solidFill>
                  <a:schemeClr val="tx1"/>
                </a:solidFill>
              </a:rPr>
              <a:t>a case</a:t>
            </a:r>
          </a:p>
        </p:txBody>
      </p:sp>
      <p:sp>
        <p:nvSpPr>
          <p:cNvPr id="18" name="Rectangle 17"/>
          <p:cNvSpPr/>
          <p:nvPr/>
        </p:nvSpPr>
        <p:spPr>
          <a:xfrm>
            <a:off x="836020" y="5585492"/>
            <a:ext cx="4036429" cy="90689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False complaint or </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false </a:t>
            </a:r>
            <a:r>
              <a:rPr lang="en-US" sz="2200" b="1" dirty="0">
                <a:solidFill>
                  <a:schemeClr val="tx1"/>
                </a:solidFill>
              </a:rPr>
              <a:t>information</a:t>
            </a:r>
          </a:p>
        </p:txBody>
      </p:sp>
    </p:spTree>
    <p:extLst>
      <p:ext uri="{BB962C8B-B14F-4D97-AF65-F5344CB8AC3E}">
        <p14:creationId xmlns:p14="http://schemas.microsoft.com/office/powerpoint/2010/main" val="309392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923"/>
            <a:ext cx="9144000" cy="755650"/>
          </a:xfrm>
          <a:prstGeom prst="rect">
            <a:avLst/>
          </a:prstGeom>
        </p:spPr>
        <p:txBody>
          <a:bodyPr/>
          <a:lstStyle/>
          <a:p>
            <a:r>
              <a:rPr lang="en-US" b="1" dirty="0" smtClean="0"/>
              <a:t>Objectives</a:t>
            </a:r>
            <a:endParaRPr lang="en-US" dirty="0"/>
          </a:p>
        </p:txBody>
      </p:sp>
      <p:sp>
        <p:nvSpPr>
          <p:cNvPr id="3" name="Content Placeholder 2"/>
          <p:cNvSpPr>
            <a:spLocks noGrp="1"/>
          </p:cNvSpPr>
          <p:nvPr>
            <p:ph idx="4294967295"/>
          </p:nvPr>
        </p:nvSpPr>
        <p:spPr>
          <a:xfrm>
            <a:off x="1161869" y="2079625"/>
            <a:ext cx="6544194" cy="2124075"/>
          </a:xfrm>
          <a:prstGeom prst="rect">
            <a:avLst/>
          </a:prstGeom>
        </p:spPr>
        <p:txBody>
          <a:bodyPr/>
          <a:lstStyle/>
          <a:p>
            <a:pPr marL="0" indent="0">
              <a:buNone/>
            </a:pPr>
            <a:r>
              <a:rPr lang="en-US" sz="2400" dirty="0" smtClean="0"/>
              <a:t>At </a:t>
            </a:r>
            <a:r>
              <a:rPr lang="en-US" sz="2400" dirty="0"/>
              <a:t>the end of the </a:t>
            </a:r>
            <a:r>
              <a:rPr lang="en-US" sz="2400" dirty="0" smtClean="0"/>
              <a:t>section</a:t>
            </a:r>
            <a:r>
              <a:rPr lang="en-US" sz="2400" dirty="0"/>
              <a:t>, the participants will be able be describe the features of ICPS</a:t>
            </a:r>
            <a:r>
              <a:rPr lang="gu-IN" sz="2400" dirty="0"/>
              <a:t>. </a:t>
            </a:r>
            <a:endParaRPr lang="en-US" sz="2400" dirty="0"/>
          </a:p>
          <a:p>
            <a:pPr marL="0" indent="0">
              <a:buNone/>
            </a:pPr>
            <a:r>
              <a:rPr lang="en-US" sz="2400" dirty="0" smtClean="0"/>
              <a:t>ICPS </a:t>
            </a:r>
            <a:r>
              <a:rPr lang="en-US" sz="2400" dirty="0"/>
              <a:t>indicates a shift of focus from Scheme Approach to Project Approach. It emphasis Family-based Non institutional care</a:t>
            </a:r>
          </a:p>
        </p:txBody>
      </p:sp>
      <p:pic>
        <p:nvPicPr>
          <p:cNvPr id="4"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9" y="2204173"/>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014" y="441277"/>
            <a:ext cx="1060923" cy="1060923"/>
          </a:xfrm>
          <a:prstGeom prst="rect">
            <a:avLst/>
          </a:prstGeom>
        </p:spPr>
      </p:pic>
      <p:pic>
        <p:nvPicPr>
          <p:cNvPr id="6"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9" y="3021330"/>
            <a:ext cx="320040"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14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2238"/>
            <a:ext cx="9144000" cy="563562"/>
          </a:xfrm>
          <a:prstGeom prst="rect">
            <a:avLst/>
          </a:prstGeom>
        </p:spPr>
        <p:txBody>
          <a:bodyPr/>
          <a:lstStyle/>
          <a:p>
            <a:r>
              <a:rPr lang="en-US" sz="4000" b="1" dirty="0" smtClean="0"/>
              <a:t>Definition</a:t>
            </a:r>
            <a:endParaRPr lang="en-US" sz="4000" b="1" dirty="0"/>
          </a:p>
        </p:txBody>
      </p:sp>
      <p:cxnSp>
        <p:nvCxnSpPr>
          <p:cNvPr id="11" name="Elbow Connector 10"/>
          <p:cNvCxnSpPr/>
          <p:nvPr/>
        </p:nvCxnSpPr>
        <p:spPr>
          <a:xfrm>
            <a:off x="843643" y="1922916"/>
            <a:ext cx="7431314" cy="3275013"/>
          </a:xfrm>
          <a:prstGeom prst="bentConnector3">
            <a:avLst/>
          </a:prstGeom>
          <a:ln w="127000"/>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862921" y="2127091"/>
            <a:ext cx="3315379" cy="2677656"/>
          </a:xfrm>
          <a:prstGeom prst="rect">
            <a:avLst/>
          </a:prstGeom>
        </p:spPr>
        <p:txBody>
          <a:bodyPr wrap="square">
            <a:spAutoFit/>
          </a:bodyPr>
          <a:lstStyle/>
          <a:p>
            <a:pPr>
              <a:spcAft>
                <a:spcPts val="1200"/>
              </a:spcAft>
            </a:pPr>
            <a:r>
              <a:rPr lang="en-US" sz="2400" dirty="0"/>
              <a:t>According to the United Nations Convention for the Rights of the </a:t>
            </a:r>
            <a:r>
              <a:rPr lang="en-US" sz="2400" dirty="0" smtClean="0"/>
              <a:t>Child(UNCRC)(</a:t>
            </a:r>
            <a:r>
              <a:rPr lang="en-US" sz="2400" dirty="0"/>
              <a:t>Article 1) defines a 'child' as a person below the age of 18</a:t>
            </a:r>
          </a:p>
        </p:txBody>
      </p:sp>
      <p:sp>
        <p:nvSpPr>
          <p:cNvPr id="16" name="Rectangle 15"/>
          <p:cNvSpPr/>
          <p:nvPr/>
        </p:nvSpPr>
        <p:spPr>
          <a:xfrm>
            <a:off x="4762500" y="2443005"/>
            <a:ext cx="3530600" cy="2677656"/>
          </a:xfrm>
          <a:prstGeom prst="rect">
            <a:avLst/>
          </a:prstGeom>
        </p:spPr>
        <p:txBody>
          <a:bodyPr wrap="square">
            <a:spAutoFit/>
          </a:bodyPr>
          <a:lstStyle/>
          <a:p>
            <a:pPr>
              <a:spcAft>
                <a:spcPts val="1200"/>
              </a:spcAft>
            </a:pPr>
            <a:r>
              <a:rPr lang="en-US" sz="2400" dirty="0"/>
              <a:t>The Juvenile Justice (CARE AND PROTECTION OF </a:t>
            </a:r>
            <a:r>
              <a:rPr lang="en-US" sz="2400" dirty="0" smtClean="0"/>
              <a:t>CHILDREN </a:t>
            </a:r>
            <a:r>
              <a:rPr lang="en-US" sz="2400" dirty="0"/>
              <a:t>ACT, </a:t>
            </a:r>
            <a:r>
              <a:rPr lang="en-US" sz="2400" dirty="0" smtClean="0"/>
              <a:t>2015) </a:t>
            </a:r>
            <a:r>
              <a:rPr lang="en-US" sz="2400" dirty="0"/>
              <a:t>[Section2 (12)], prescribes that a “child” means a person who has not completed 18 years of age.</a:t>
            </a:r>
          </a:p>
        </p:txBody>
      </p:sp>
    </p:spTree>
    <p:extLst>
      <p:ext uri="{BB962C8B-B14F-4D97-AF65-F5344CB8AC3E}">
        <p14:creationId xmlns:p14="http://schemas.microsoft.com/office/powerpoint/2010/main" val="2033453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0465"/>
            <a:ext cx="9144000" cy="610733"/>
          </a:xfrm>
          <a:prstGeom prst="rect">
            <a:avLst/>
          </a:prstGeom>
        </p:spPr>
        <p:txBody>
          <a:bodyPr>
            <a:noAutofit/>
          </a:bodyPr>
          <a:lstStyle/>
          <a:p>
            <a:r>
              <a:rPr lang="en-US" sz="4000" b="1" dirty="0" smtClean="0"/>
              <a:t>Delivery structure -ICPS</a:t>
            </a:r>
            <a:endParaRPr lang="en-US" sz="4000" dirty="0"/>
          </a:p>
        </p:txBody>
      </p:sp>
      <p:graphicFrame>
        <p:nvGraphicFramePr>
          <p:cNvPr id="7" name="Diagram 6"/>
          <p:cNvGraphicFramePr/>
          <p:nvPr>
            <p:extLst>
              <p:ext uri="{D42A27DB-BD31-4B8C-83A1-F6EECF244321}">
                <p14:modId xmlns:p14="http://schemas.microsoft.com/office/powerpoint/2010/main" val="3493026613"/>
              </p:ext>
            </p:extLst>
          </p:nvPr>
        </p:nvGraphicFramePr>
        <p:xfrm>
          <a:off x="-128815" y="1123607"/>
          <a:ext cx="9256486" cy="556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99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5952"/>
            <a:ext cx="9144000" cy="654276"/>
          </a:xfrm>
          <a:prstGeom prst="rect">
            <a:avLst/>
          </a:prstGeom>
        </p:spPr>
        <p:txBody>
          <a:bodyPr>
            <a:normAutofit fontScale="90000"/>
          </a:bodyPr>
          <a:lstStyle/>
          <a:p>
            <a:r>
              <a:rPr lang="en-US" b="1" dirty="0" smtClean="0"/>
              <a:t>Components</a:t>
            </a:r>
            <a:endParaRPr lang="en-US" dirty="0"/>
          </a:p>
        </p:txBody>
      </p:sp>
      <p:sp>
        <p:nvSpPr>
          <p:cNvPr id="7" name="Freeform 6"/>
          <p:cNvSpPr/>
          <p:nvPr/>
        </p:nvSpPr>
        <p:spPr>
          <a:xfrm>
            <a:off x="1260024" y="1572643"/>
            <a:ext cx="3147786" cy="1529443"/>
          </a:xfrm>
          <a:custGeom>
            <a:avLst/>
            <a:gdLst>
              <a:gd name="connsiteX0" fmla="*/ 0 w 2229510"/>
              <a:gd name="connsiteY0" fmla="*/ 0 h 1337706"/>
              <a:gd name="connsiteX1" fmla="*/ 2229510 w 2229510"/>
              <a:gd name="connsiteY1" fmla="*/ 0 h 1337706"/>
              <a:gd name="connsiteX2" fmla="*/ 2229510 w 2229510"/>
              <a:gd name="connsiteY2" fmla="*/ 1337706 h 1337706"/>
              <a:gd name="connsiteX3" fmla="*/ 0 w 2229510"/>
              <a:gd name="connsiteY3" fmla="*/ 1337706 h 1337706"/>
              <a:gd name="connsiteX4" fmla="*/ 0 w 2229510"/>
              <a:gd name="connsiteY4" fmla="*/ 0 h 133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510" h="1337706">
                <a:moveTo>
                  <a:pt x="0" y="0"/>
                </a:moveTo>
                <a:lnTo>
                  <a:pt x="2229510" y="0"/>
                </a:lnTo>
                <a:lnTo>
                  <a:pt x="2229510" y="1337706"/>
                </a:lnTo>
                <a:lnTo>
                  <a:pt x="0" y="1337706"/>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410" tIns="232410" rIns="232410" bIns="232410" numCol="1" spcCol="1270" anchor="ctr" anchorCtr="0">
            <a:noAutofit/>
          </a:bodyPr>
          <a:lstStyle/>
          <a:p>
            <a:pPr algn="ctr" defTabSz="2711450">
              <a:lnSpc>
                <a:spcPct val="90000"/>
              </a:lnSpc>
              <a:spcBef>
                <a:spcPct val="0"/>
              </a:spcBef>
              <a:spcAft>
                <a:spcPct val="35000"/>
              </a:spcAft>
            </a:pPr>
            <a:r>
              <a:rPr lang="en-US" sz="2400" b="1" dirty="0">
                <a:solidFill>
                  <a:schemeClr val="tx1"/>
                </a:solidFill>
              </a:rPr>
              <a:t>Institutional </a:t>
            </a:r>
            <a:r>
              <a:rPr lang="en-US" sz="2400" b="1" dirty="0" smtClean="0">
                <a:solidFill>
                  <a:schemeClr val="tx1"/>
                </a:solidFill>
              </a:rPr>
              <a:t>Care</a:t>
            </a:r>
            <a:endParaRPr lang="en-IN" sz="2400" b="1" dirty="0">
              <a:solidFill>
                <a:schemeClr val="tx1"/>
              </a:solidFill>
            </a:endParaRPr>
          </a:p>
        </p:txBody>
      </p:sp>
      <p:sp>
        <p:nvSpPr>
          <p:cNvPr id="8" name="Freeform 7"/>
          <p:cNvSpPr/>
          <p:nvPr/>
        </p:nvSpPr>
        <p:spPr>
          <a:xfrm>
            <a:off x="4722588" y="1572643"/>
            <a:ext cx="3147786" cy="1529443"/>
          </a:xfrm>
          <a:custGeom>
            <a:avLst/>
            <a:gdLst>
              <a:gd name="connsiteX0" fmla="*/ 0 w 2229510"/>
              <a:gd name="connsiteY0" fmla="*/ 0 h 1337706"/>
              <a:gd name="connsiteX1" fmla="*/ 2229510 w 2229510"/>
              <a:gd name="connsiteY1" fmla="*/ 0 h 1337706"/>
              <a:gd name="connsiteX2" fmla="*/ 2229510 w 2229510"/>
              <a:gd name="connsiteY2" fmla="*/ 1337706 h 1337706"/>
              <a:gd name="connsiteX3" fmla="*/ 0 w 2229510"/>
              <a:gd name="connsiteY3" fmla="*/ 1337706 h 1337706"/>
              <a:gd name="connsiteX4" fmla="*/ 0 w 2229510"/>
              <a:gd name="connsiteY4" fmla="*/ 0 h 133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510" h="1337706">
                <a:moveTo>
                  <a:pt x="0" y="0"/>
                </a:moveTo>
                <a:lnTo>
                  <a:pt x="2229510" y="0"/>
                </a:lnTo>
                <a:lnTo>
                  <a:pt x="2229510" y="1337706"/>
                </a:lnTo>
                <a:lnTo>
                  <a:pt x="0" y="1337706"/>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410" tIns="232410" rIns="232410" bIns="232410" numCol="1" spcCol="1270" anchor="ctr" anchorCtr="0">
            <a:noAutofit/>
          </a:bodyPr>
          <a:lstStyle/>
          <a:p>
            <a:pPr algn="ctr" defTabSz="2711450">
              <a:lnSpc>
                <a:spcPct val="90000"/>
              </a:lnSpc>
              <a:spcBef>
                <a:spcPct val="0"/>
              </a:spcBef>
              <a:spcAft>
                <a:spcPct val="35000"/>
              </a:spcAft>
            </a:pPr>
            <a:r>
              <a:rPr lang="en-US" sz="2400" b="1" dirty="0">
                <a:solidFill>
                  <a:schemeClr val="tx1"/>
                </a:solidFill>
              </a:rPr>
              <a:t>Non-Institutional Care</a:t>
            </a:r>
            <a:endParaRPr lang="en-IN" sz="2400" b="1" dirty="0">
              <a:solidFill>
                <a:schemeClr val="tx1"/>
              </a:solidFill>
            </a:endParaRPr>
          </a:p>
        </p:txBody>
      </p:sp>
      <p:sp>
        <p:nvSpPr>
          <p:cNvPr id="9" name="Freeform 8"/>
          <p:cNvSpPr/>
          <p:nvPr/>
        </p:nvSpPr>
        <p:spPr>
          <a:xfrm>
            <a:off x="1260024" y="3356993"/>
            <a:ext cx="3147786" cy="1529443"/>
          </a:xfrm>
          <a:custGeom>
            <a:avLst/>
            <a:gdLst>
              <a:gd name="connsiteX0" fmla="*/ 0 w 2229510"/>
              <a:gd name="connsiteY0" fmla="*/ 0 h 1337706"/>
              <a:gd name="connsiteX1" fmla="*/ 2229510 w 2229510"/>
              <a:gd name="connsiteY1" fmla="*/ 0 h 1337706"/>
              <a:gd name="connsiteX2" fmla="*/ 2229510 w 2229510"/>
              <a:gd name="connsiteY2" fmla="*/ 1337706 h 1337706"/>
              <a:gd name="connsiteX3" fmla="*/ 0 w 2229510"/>
              <a:gd name="connsiteY3" fmla="*/ 1337706 h 1337706"/>
              <a:gd name="connsiteX4" fmla="*/ 0 w 2229510"/>
              <a:gd name="connsiteY4" fmla="*/ 0 h 133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510" h="1337706">
                <a:moveTo>
                  <a:pt x="0" y="0"/>
                </a:moveTo>
                <a:lnTo>
                  <a:pt x="2229510" y="0"/>
                </a:lnTo>
                <a:lnTo>
                  <a:pt x="2229510" y="1337706"/>
                </a:lnTo>
                <a:lnTo>
                  <a:pt x="0" y="1337706"/>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410" tIns="232410" rIns="232410" bIns="232410" numCol="1" spcCol="1270" anchor="ctr" anchorCtr="0">
            <a:noAutofit/>
          </a:bodyPr>
          <a:lstStyle/>
          <a:p>
            <a:pPr algn="ctr" defTabSz="2711450">
              <a:lnSpc>
                <a:spcPct val="90000"/>
              </a:lnSpc>
              <a:spcBef>
                <a:spcPct val="0"/>
              </a:spcBef>
              <a:spcAft>
                <a:spcPct val="35000"/>
              </a:spcAft>
            </a:pPr>
            <a:r>
              <a:rPr lang="en-US" sz="2400" b="1" dirty="0">
                <a:solidFill>
                  <a:schemeClr val="tx1"/>
                </a:solidFill>
              </a:rPr>
              <a:t>MIS: Child Tracking System &amp; Missing Children Website</a:t>
            </a:r>
          </a:p>
        </p:txBody>
      </p:sp>
      <p:sp>
        <p:nvSpPr>
          <p:cNvPr id="10" name="Freeform 9"/>
          <p:cNvSpPr/>
          <p:nvPr/>
        </p:nvSpPr>
        <p:spPr>
          <a:xfrm>
            <a:off x="4722588" y="3356993"/>
            <a:ext cx="3147786" cy="1529443"/>
          </a:xfrm>
          <a:custGeom>
            <a:avLst/>
            <a:gdLst>
              <a:gd name="connsiteX0" fmla="*/ 0 w 2229510"/>
              <a:gd name="connsiteY0" fmla="*/ 0 h 1337706"/>
              <a:gd name="connsiteX1" fmla="*/ 2229510 w 2229510"/>
              <a:gd name="connsiteY1" fmla="*/ 0 h 1337706"/>
              <a:gd name="connsiteX2" fmla="*/ 2229510 w 2229510"/>
              <a:gd name="connsiteY2" fmla="*/ 1337706 h 1337706"/>
              <a:gd name="connsiteX3" fmla="*/ 0 w 2229510"/>
              <a:gd name="connsiteY3" fmla="*/ 1337706 h 1337706"/>
              <a:gd name="connsiteX4" fmla="*/ 0 w 2229510"/>
              <a:gd name="connsiteY4" fmla="*/ 0 h 133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510" h="1337706">
                <a:moveTo>
                  <a:pt x="0" y="0"/>
                </a:moveTo>
                <a:lnTo>
                  <a:pt x="2229510" y="0"/>
                </a:lnTo>
                <a:lnTo>
                  <a:pt x="2229510" y="1337706"/>
                </a:lnTo>
                <a:lnTo>
                  <a:pt x="0" y="1337706"/>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410" tIns="232410" rIns="232410" bIns="232410" numCol="1" spcCol="1270" anchor="ctr" anchorCtr="0">
            <a:noAutofit/>
          </a:bodyPr>
          <a:lstStyle/>
          <a:p>
            <a:pPr algn="ctr" defTabSz="2711450">
              <a:lnSpc>
                <a:spcPct val="90000"/>
              </a:lnSpc>
              <a:spcBef>
                <a:spcPct val="0"/>
              </a:spcBef>
              <a:spcAft>
                <a:spcPct val="35000"/>
              </a:spcAft>
            </a:pPr>
            <a:r>
              <a:rPr lang="en-US" sz="2400" b="1" dirty="0">
                <a:solidFill>
                  <a:schemeClr val="tx1"/>
                </a:solidFill>
              </a:rPr>
              <a:t>Emergency </a:t>
            </a:r>
            <a:br>
              <a:rPr lang="en-US" sz="2400" b="1" dirty="0">
                <a:solidFill>
                  <a:schemeClr val="tx1"/>
                </a:solidFill>
              </a:rPr>
            </a:br>
            <a:r>
              <a:rPr lang="en-US" sz="2400" b="1" dirty="0">
                <a:solidFill>
                  <a:schemeClr val="tx1"/>
                </a:solidFill>
              </a:rPr>
              <a:t>Outreach Services</a:t>
            </a:r>
            <a:endParaRPr lang="en-IN" sz="2400" b="1" dirty="0">
              <a:solidFill>
                <a:schemeClr val="tx1"/>
              </a:solidFill>
            </a:endParaRPr>
          </a:p>
        </p:txBody>
      </p:sp>
    </p:spTree>
    <p:extLst>
      <p:ext uri="{BB962C8B-B14F-4D97-AF65-F5344CB8AC3E}">
        <p14:creationId xmlns:p14="http://schemas.microsoft.com/office/powerpoint/2010/main" val="185079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3188"/>
            <a:ext cx="9144000" cy="601662"/>
          </a:xfrm>
          <a:prstGeom prst="rect">
            <a:avLst/>
          </a:prstGeom>
        </p:spPr>
        <p:txBody>
          <a:bodyPr/>
          <a:lstStyle/>
          <a:p>
            <a:r>
              <a:rPr lang="en-US" sz="4000" b="1" dirty="0" smtClean="0"/>
              <a:t> Objectives</a:t>
            </a:r>
            <a:endParaRPr lang="en-US" sz="4000" b="1" dirty="0"/>
          </a:p>
        </p:txBody>
      </p:sp>
      <p:sp>
        <p:nvSpPr>
          <p:cNvPr id="3" name="Content Placeholder 2"/>
          <p:cNvSpPr>
            <a:spLocks noGrp="1"/>
          </p:cNvSpPr>
          <p:nvPr>
            <p:ph idx="4294967295"/>
          </p:nvPr>
        </p:nvSpPr>
        <p:spPr>
          <a:xfrm>
            <a:off x="1191985" y="2366059"/>
            <a:ext cx="6957786" cy="4072841"/>
          </a:xfrm>
          <a:prstGeom prst="rect">
            <a:avLst/>
          </a:prstGeom>
        </p:spPr>
        <p:txBody>
          <a:bodyPr>
            <a:normAutofit/>
          </a:bodyPr>
          <a:lstStyle/>
          <a:p>
            <a:pPr marL="0" lvl="0" indent="0">
              <a:spcBef>
                <a:spcPts val="0"/>
              </a:spcBef>
              <a:spcAft>
                <a:spcPts val="2400"/>
              </a:spcAft>
              <a:buNone/>
            </a:pPr>
            <a:r>
              <a:rPr lang="en-US" sz="2400" dirty="0" smtClean="0"/>
              <a:t>What </a:t>
            </a:r>
            <a:r>
              <a:rPr lang="en-US" sz="2400" dirty="0"/>
              <a:t>are child Rights and child protection?</a:t>
            </a:r>
            <a:endParaRPr lang="en-IN" sz="2400" dirty="0"/>
          </a:p>
          <a:p>
            <a:pPr marL="0" lvl="0" indent="0">
              <a:spcBef>
                <a:spcPts val="0"/>
              </a:spcBef>
              <a:spcAft>
                <a:spcPts val="2400"/>
              </a:spcAft>
              <a:buNone/>
            </a:pPr>
            <a:r>
              <a:rPr lang="en-US" sz="2400" dirty="0"/>
              <a:t>Who are the children in need of protection?</a:t>
            </a:r>
            <a:endParaRPr lang="en-IN" sz="2400" dirty="0"/>
          </a:p>
          <a:p>
            <a:pPr marL="0" lvl="0" indent="0">
              <a:spcBef>
                <a:spcPts val="0"/>
              </a:spcBef>
              <a:spcAft>
                <a:spcPts val="2400"/>
              </a:spcAft>
              <a:buNone/>
            </a:pPr>
            <a:r>
              <a:rPr lang="en-US" sz="2400" dirty="0"/>
              <a:t>Who is responsible for their protection? </a:t>
            </a:r>
            <a:endParaRPr lang="en-IN" sz="2400" dirty="0"/>
          </a:p>
          <a:p>
            <a:pPr marL="0" lvl="0" indent="0">
              <a:spcBef>
                <a:spcPts val="0"/>
              </a:spcBef>
              <a:spcAft>
                <a:spcPts val="2400"/>
              </a:spcAft>
              <a:buNone/>
            </a:pPr>
            <a:r>
              <a:rPr lang="en-US" sz="2400" dirty="0"/>
              <a:t>Which of these needs are non-negotiable entitlements that every child should have?</a:t>
            </a:r>
            <a:endParaRPr lang="en-IN" sz="2400" dirty="0"/>
          </a:p>
          <a:p>
            <a:pPr marL="0" lvl="0" indent="0">
              <a:spcBef>
                <a:spcPts val="0"/>
              </a:spcBef>
              <a:spcAft>
                <a:spcPts val="2400"/>
              </a:spcAft>
              <a:buNone/>
            </a:pPr>
            <a:r>
              <a:rPr lang="en-US" sz="2400" dirty="0"/>
              <a:t>What are the legal measures and delivery structures and systems in place</a:t>
            </a:r>
            <a:r>
              <a:rPr lang="en-US" sz="2400" dirty="0" smtClean="0"/>
              <a:t>?</a:t>
            </a:r>
            <a:endParaRPr lang="en-US" sz="2400" dirty="0"/>
          </a:p>
        </p:txBody>
      </p:sp>
      <p:sp>
        <p:nvSpPr>
          <p:cNvPr id="4" name="Rectangle 3"/>
          <p:cNvSpPr/>
          <p:nvPr/>
        </p:nvSpPr>
        <p:spPr>
          <a:xfrm>
            <a:off x="711200" y="1816785"/>
            <a:ext cx="8039100" cy="461665"/>
          </a:xfrm>
          <a:prstGeom prst="rect">
            <a:avLst/>
          </a:prstGeom>
        </p:spPr>
        <p:txBody>
          <a:bodyPr wrap="square">
            <a:spAutoFit/>
          </a:bodyPr>
          <a:lstStyle/>
          <a:p>
            <a:pPr>
              <a:spcAft>
                <a:spcPts val="1200"/>
              </a:spcAft>
            </a:pPr>
            <a:r>
              <a:rPr lang="en-US" sz="2400" b="1" dirty="0"/>
              <a:t>By the end of the section, participants will be able to describe</a:t>
            </a:r>
            <a:endParaRPr lang="en-IN" sz="2400" b="1" dirty="0"/>
          </a:p>
        </p:txBody>
      </p:sp>
      <p:pic>
        <p:nvPicPr>
          <p:cNvPr id="1026"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29" y="2449513"/>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29" y="3123496"/>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29" y="3799384"/>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29" y="4475272"/>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rrow Objectives icon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29" y="5513497"/>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014" y="441277"/>
            <a:ext cx="1060923" cy="1060923"/>
          </a:xfrm>
          <a:prstGeom prst="rect">
            <a:avLst/>
          </a:prstGeom>
        </p:spPr>
      </p:pic>
    </p:spTree>
    <p:extLst>
      <p:ext uri="{BB962C8B-B14F-4D97-AF65-F5344CB8AC3E}">
        <p14:creationId xmlns:p14="http://schemas.microsoft.com/office/powerpoint/2010/main" val="1903929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7638"/>
            <a:ext cx="9144000" cy="588962"/>
          </a:xfrm>
          <a:prstGeom prst="rect">
            <a:avLst/>
          </a:prstGeom>
        </p:spPr>
        <p:txBody>
          <a:bodyPr>
            <a:noAutofit/>
          </a:bodyPr>
          <a:lstStyle/>
          <a:p>
            <a:r>
              <a:rPr lang="en-US" sz="4000" b="1" dirty="0"/>
              <a:t>Definition of Child </a:t>
            </a:r>
            <a:r>
              <a:rPr lang="en-US" sz="4000" b="1" dirty="0" smtClean="0"/>
              <a:t>Rights</a:t>
            </a:r>
            <a:endParaRPr lang="en-US" sz="4000" dirty="0"/>
          </a:p>
        </p:txBody>
      </p:sp>
      <p:sp>
        <p:nvSpPr>
          <p:cNvPr id="8" name="Down Arrow Callout 7"/>
          <p:cNvSpPr/>
          <p:nvPr/>
        </p:nvSpPr>
        <p:spPr>
          <a:xfrm>
            <a:off x="838200" y="1218289"/>
            <a:ext cx="7495722" cy="2467429"/>
          </a:xfrm>
          <a:prstGeom prst="downArrowCallou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t>UNCRC defines Child Rights as the minimum entitlements and freedoms that should be afforded to every citizen below the age of 18 regardless of race, national origin, </a:t>
            </a:r>
            <a:r>
              <a:rPr lang="en-US" sz="1900" dirty="0" err="1"/>
              <a:t>colour</a:t>
            </a:r>
            <a:r>
              <a:rPr lang="en-US" sz="1900" dirty="0"/>
              <a:t>, gender, language, religion, opinions, origin, wealth, birth status or ability and therefore apply to all people </a:t>
            </a:r>
            <a:r>
              <a:rPr lang="en-US" sz="1900" dirty="0" smtClean="0"/>
              <a:t>everywhere</a:t>
            </a:r>
            <a:endParaRPr lang="en-IN" sz="1900" dirty="0"/>
          </a:p>
        </p:txBody>
      </p:sp>
      <p:sp>
        <p:nvSpPr>
          <p:cNvPr id="10" name="Down Arrow Callout 9"/>
          <p:cNvSpPr/>
          <p:nvPr/>
        </p:nvSpPr>
        <p:spPr>
          <a:xfrm>
            <a:off x="838200" y="3685718"/>
            <a:ext cx="7524750" cy="1815195"/>
          </a:xfrm>
          <a:prstGeom prst="downArrowCallou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0"/>
              </a:spcBef>
              <a:spcAft>
                <a:spcPts val="1200"/>
              </a:spcAft>
            </a:pPr>
            <a:r>
              <a:rPr lang="en-US" sz="1900" dirty="0"/>
              <a:t>These rights encompass freedom of children and their civil rights, family environment, necessary healthcare and welfare, education, leisure and cultural activities and special protection </a:t>
            </a:r>
            <a:r>
              <a:rPr lang="en-US" sz="1900" dirty="0" smtClean="0"/>
              <a:t>measures</a:t>
            </a:r>
            <a:endParaRPr lang="en-IN" sz="1900" dirty="0"/>
          </a:p>
        </p:txBody>
      </p:sp>
      <p:sp>
        <p:nvSpPr>
          <p:cNvPr id="11" name="Down Arrow Callout 10"/>
          <p:cNvSpPr/>
          <p:nvPr/>
        </p:nvSpPr>
        <p:spPr>
          <a:xfrm>
            <a:off x="838200" y="5573486"/>
            <a:ext cx="7524750" cy="841828"/>
          </a:xfrm>
          <a:prstGeom prst="downArrowCallou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1200"/>
              </a:spcAft>
            </a:pPr>
            <a:r>
              <a:rPr lang="en-US" sz="1900" dirty="0"/>
              <a:t>All children have these rights and they are all equally </a:t>
            </a:r>
            <a:r>
              <a:rPr lang="en-US" sz="1900" dirty="0" smtClean="0"/>
              <a:t>important</a:t>
            </a:r>
            <a:endParaRPr lang="en-US" sz="1900" dirty="0"/>
          </a:p>
        </p:txBody>
      </p:sp>
    </p:spTree>
    <p:extLst>
      <p:ext uri="{BB962C8B-B14F-4D97-AF65-F5344CB8AC3E}">
        <p14:creationId xmlns:p14="http://schemas.microsoft.com/office/powerpoint/2010/main" val="280506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0277"/>
            <a:ext cx="9144000" cy="605865"/>
          </a:xfrm>
          <a:prstGeom prst="rect">
            <a:avLst/>
          </a:prstGeom>
        </p:spPr>
        <p:txBody>
          <a:bodyPr>
            <a:noAutofit/>
          </a:bodyPr>
          <a:lstStyle/>
          <a:p>
            <a:r>
              <a:rPr lang="en-US" sz="4000" b="1" dirty="0" smtClean="0"/>
              <a:t>Why do children need separate rights?</a:t>
            </a:r>
            <a:endParaRPr lang="en-US" sz="4000" dirty="0"/>
          </a:p>
        </p:txBody>
      </p:sp>
      <p:sp>
        <p:nvSpPr>
          <p:cNvPr id="3" name="Content Placeholder 2"/>
          <p:cNvSpPr>
            <a:spLocks noGrp="1"/>
          </p:cNvSpPr>
          <p:nvPr>
            <p:ph idx="4294967295"/>
          </p:nvPr>
        </p:nvSpPr>
        <p:spPr>
          <a:xfrm>
            <a:off x="841827" y="1566864"/>
            <a:ext cx="7503886" cy="3861480"/>
          </a:xfrm>
          <a:prstGeom prst="rect">
            <a:avLst/>
          </a:prstGeom>
        </p:spPr>
        <p:txBody>
          <a:bodyPr>
            <a:noAutofit/>
          </a:bodyPr>
          <a:lstStyle/>
          <a:p>
            <a:pPr marL="0" indent="0">
              <a:spcBef>
                <a:spcPts val="0"/>
              </a:spcBef>
              <a:spcAft>
                <a:spcPts val="1200"/>
              </a:spcAft>
              <a:buNone/>
            </a:pPr>
            <a:r>
              <a:rPr lang="en-US" sz="2400" dirty="0" smtClean="0"/>
              <a:t>Children </a:t>
            </a:r>
            <a:r>
              <a:rPr lang="en-US" sz="2400" dirty="0"/>
              <a:t>as an agency need separate rights which may be different from the needs of adults because. </a:t>
            </a:r>
            <a:endParaRPr lang="en-IN" sz="2400" dirty="0"/>
          </a:p>
          <a:p>
            <a:pPr lvl="0">
              <a:spcBef>
                <a:spcPts val="0"/>
              </a:spcBef>
              <a:spcAft>
                <a:spcPts val="1200"/>
              </a:spcAft>
              <a:buFont typeface="Wingdings" panose="05000000000000000000" pitchFamily="2" charset="2"/>
              <a:buChar char="Ø"/>
            </a:pPr>
            <a:r>
              <a:rPr lang="en-US" sz="2400" b="1" dirty="0"/>
              <a:t>Children are vulnerable</a:t>
            </a:r>
            <a:r>
              <a:rPr lang="en-US" sz="2400" dirty="0"/>
              <a:t> </a:t>
            </a:r>
            <a:endParaRPr lang="en-US" sz="2400" dirty="0" smtClean="0"/>
          </a:p>
          <a:p>
            <a:pPr lvl="0">
              <a:spcBef>
                <a:spcPts val="0"/>
              </a:spcBef>
              <a:spcAft>
                <a:spcPts val="1200"/>
              </a:spcAft>
              <a:buFont typeface="Wingdings" panose="05000000000000000000" pitchFamily="2" charset="2"/>
              <a:buChar char="Ø"/>
            </a:pPr>
            <a:r>
              <a:rPr lang="en-US" sz="2400" b="1" dirty="0" smtClean="0"/>
              <a:t>Children </a:t>
            </a:r>
            <a:r>
              <a:rPr lang="en-US" sz="2400" b="1" dirty="0"/>
              <a:t>are often abused </a:t>
            </a:r>
            <a:endParaRPr lang="en-US" sz="2400" b="1" dirty="0" smtClean="0"/>
          </a:p>
          <a:p>
            <a:pPr lvl="0">
              <a:spcBef>
                <a:spcPts val="0"/>
              </a:spcBef>
              <a:spcAft>
                <a:spcPts val="1200"/>
              </a:spcAft>
              <a:buFont typeface="Wingdings" panose="05000000000000000000" pitchFamily="2" charset="2"/>
              <a:buChar char="Ø"/>
            </a:pPr>
            <a:r>
              <a:rPr lang="en-US" sz="2400" b="1" dirty="0" smtClean="0"/>
              <a:t>Children </a:t>
            </a:r>
            <a:r>
              <a:rPr lang="en-US" sz="2400" b="1" dirty="0"/>
              <a:t>are often not regarded as full human </a:t>
            </a:r>
            <a:r>
              <a:rPr lang="en-US" sz="2400" b="1" dirty="0" smtClean="0"/>
              <a:t>beings</a:t>
            </a:r>
          </a:p>
          <a:p>
            <a:pPr lvl="0">
              <a:spcBef>
                <a:spcPts val="0"/>
              </a:spcBef>
              <a:spcAft>
                <a:spcPts val="1200"/>
              </a:spcAft>
              <a:buFont typeface="Wingdings" panose="05000000000000000000" pitchFamily="2" charset="2"/>
              <a:buChar char="Ø"/>
            </a:pPr>
            <a:r>
              <a:rPr lang="en-US" sz="2400" dirty="0" smtClean="0"/>
              <a:t> </a:t>
            </a:r>
            <a:r>
              <a:rPr lang="en-US" sz="2400" b="1" dirty="0" smtClean="0"/>
              <a:t>Children </a:t>
            </a:r>
            <a:r>
              <a:rPr lang="en-US" sz="2400" b="1" dirty="0"/>
              <a:t>need special </a:t>
            </a:r>
            <a:r>
              <a:rPr lang="en-US" sz="2400" b="1" dirty="0" smtClean="0"/>
              <a:t>protection</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402" y="3410856"/>
            <a:ext cx="3194310" cy="3055427"/>
          </a:xfrm>
          <a:prstGeom prst="rect">
            <a:avLst/>
          </a:prstGeom>
        </p:spPr>
      </p:pic>
    </p:spTree>
    <p:extLst>
      <p:ext uri="{BB962C8B-B14F-4D97-AF65-F5344CB8AC3E}">
        <p14:creationId xmlns:p14="http://schemas.microsoft.com/office/powerpoint/2010/main" val="3506375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9251"/>
            <a:ext cx="9144000" cy="707886"/>
          </a:xfrm>
          <a:prstGeom prst="rect">
            <a:avLst/>
          </a:prstGeom>
        </p:spPr>
        <p:txBody>
          <a:bodyPr wrap="square">
            <a:spAutoFit/>
          </a:bodyPr>
          <a:lstStyle/>
          <a:p>
            <a:pPr algn="ctr"/>
            <a:r>
              <a:rPr lang="en-US" sz="4000" b="1" dirty="0"/>
              <a:t>Principles of </a:t>
            </a:r>
            <a:r>
              <a:rPr lang="en-US" sz="4000" b="1" dirty="0" smtClean="0"/>
              <a:t>Child Rights</a:t>
            </a:r>
            <a:endParaRPr lang="en-US" sz="4000" b="1" dirty="0"/>
          </a:p>
        </p:txBody>
      </p:sp>
      <p:sp>
        <p:nvSpPr>
          <p:cNvPr id="5" name="Rounded Rectangle 4"/>
          <p:cNvSpPr/>
          <p:nvPr/>
        </p:nvSpPr>
        <p:spPr>
          <a:xfrm>
            <a:off x="640852" y="2465765"/>
            <a:ext cx="2614964" cy="731520"/>
          </a:xfrm>
          <a:prstGeom prst="roundRect">
            <a:avLst/>
          </a:prstGeom>
          <a:solidFill>
            <a:srgbClr val="FFC000"/>
          </a:solidFill>
          <a:ln>
            <a:noFill/>
          </a:ln>
          <a:effectLst>
            <a:outerShdw blurRad="127000" dist="63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0852" y="2626920"/>
            <a:ext cx="2614964" cy="430887"/>
          </a:xfrm>
          <a:prstGeom prst="rect">
            <a:avLst/>
          </a:prstGeom>
        </p:spPr>
        <p:txBody>
          <a:bodyPr wrap="square">
            <a:spAutoFit/>
          </a:bodyPr>
          <a:lstStyle/>
          <a:p>
            <a:pPr algn="ctr">
              <a:spcBef>
                <a:spcPts val="0"/>
              </a:spcBef>
            </a:pPr>
            <a:r>
              <a:rPr lang="en-US" sz="2200" b="1" dirty="0" smtClean="0">
                <a:solidFill>
                  <a:schemeClr val="bg1"/>
                </a:solidFill>
              </a:rPr>
              <a:t>Universality</a:t>
            </a:r>
          </a:p>
        </p:txBody>
      </p:sp>
      <p:sp>
        <p:nvSpPr>
          <p:cNvPr id="7" name="Rectangle 6"/>
          <p:cNvSpPr/>
          <p:nvPr/>
        </p:nvSpPr>
        <p:spPr>
          <a:xfrm>
            <a:off x="737327" y="1592170"/>
            <a:ext cx="6831873" cy="461665"/>
          </a:xfrm>
          <a:prstGeom prst="rect">
            <a:avLst/>
          </a:prstGeom>
        </p:spPr>
        <p:txBody>
          <a:bodyPr wrap="square">
            <a:spAutoFit/>
          </a:bodyPr>
          <a:lstStyle/>
          <a:p>
            <a:pPr>
              <a:spcAft>
                <a:spcPts val="1200"/>
              </a:spcAft>
            </a:pPr>
            <a:r>
              <a:rPr lang="en-US" sz="2400" b="1" dirty="0"/>
              <a:t>Principles of child rights and human rights</a:t>
            </a:r>
            <a:endParaRPr lang="en-IN" sz="2400" dirty="0"/>
          </a:p>
        </p:txBody>
      </p:sp>
      <p:sp>
        <p:nvSpPr>
          <p:cNvPr id="10" name="Rounded Rectangle 9"/>
          <p:cNvSpPr/>
          <p:nvPr/>
        </p:nvSpPr>
        <p:spPr>
          <a:xfrm>
            <a:off x="3389742" y="2844358"/>
            <a:ext cx="2614964" cy="731520"/>
          </a:xfrm>
          <a:prstGeom prst="roundRect">
            <a:avLst/>
          </a:prstGeom>
          <a:solidFill>
            <a:srgbClr val="008445"/>
          </a:solidFill>
          <a:ln>
            <a:noFill/>
          </a:ln>
          <a:effectLst>
            <a:outerShdw blurRad="127000" dist="63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89742" y="3005513"/>
            <a:ext cx="2614964" cy="430887"/>
          </a:xfrm>
          <a:prstGeom prst="rect">
            <a:avLst/>
          </a:prstGeom>
        </p:spPr>
        <p:txBody>
          <a:bodyPr wrap="square">
            <a:spAutoFit/>
          </a:bodyPr>
          <a:lstStyle/>
          <a:p>
            <a:pPr algn="ctr">
              <a:spcBef>
                <a:spcPts val="0"/>
              </a:spcBef>
            </a:pPr>
            <a:r>
              <a:rPr lang="en-US" sz="2200" b="1" dirty="0">
                <a:solidFill>
                  <a:schemeClr val="bg1"/>
                </a:solidFill>
              </a:rPr>
              <a:t>Non discrimination</a:t>
            </a:r>
            <a:endParaRPr lang="en-US" sz="2200" b="1" dirty="0" smtClean="0">
              <a:solidFill>
                <a:schemeClr val="bg1"/>
              </a:solidFill>
            </a:endParaRPr>
          </a:p>
        </p:txBody>
      </p:sp>
      <p:sp>
        <p:nvSpPr>
          <p:cNvPr id="12" name="Rounded Rectangle 11"/>
          <p:cNvSpPr/>
          <p:nvPr/>
        </p:nvSpPr>
        <p:spPr>
          <a:xfrm>
            <a:off x="6156490" y="2465765"/>
            <a:ext cx="2614964" cy="731520"/>
          </a:xfrm>
          <a:prstGeom prst="roundRect">
            <a:avLst/>
          </a:prstGeom>
          <a:solidFill>
            <a:srgbClr val="F36C21"/>
          </a:solidFill>
          <a:ln>
            <a:noFill/>
          </a:ln>
          <a:effectLst>
            <a:outerShdw blurRad="127000" dist="63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156490" y="2626920"/>
            <a:ext cx="2614964" cy="430887"/>
          </a:xfrm>
          <a:prstGeom prst="rect">
            <a:avLst/>
          </a:prstGeom>
        </p:spPr>
        <p:txBody>
          <a:bodyPr wrap="square">
            <a:spAutoFit/>
          </a:bodyPr>
          <a:lstStyle/>
          <a:p>
            <a:pPr algn="ctr">
              <a:spcBef>
                <a:spcPts val="0"/>
              </a:spcBef>
            </a:pPr>
            <a:r>
              <a:rPr lang="en-US" sz="2200" b="1" dirty="0">
                <a:solidFill>
                  <a:schemeClr val="bg1"/>
                </a:solidFill>
              </a:rPr>
              <a:t>Indivisibility</a:t>
            </a:r>
            <a:endParaRPr lang="en-US" sz="2200" b="1" dirty="0" smtClean="0">
              <a:solidFill>
                <a:schemeClr val="bg1"/>
              </a:solidFill>
            </a:endParaRPr>
          </a:p>
        </p:txBody>
      </p:sp>
      <p:sp>
        <p:nvSpPr>
          <p:cNvPr id="14" name="Rounded Rectangle 13"/>
          <p:cNvSpPr/>
          <p:nvPr/>
        </p:nvSpPr>
        <p:spPr>
          <a:xfrm>
            <a:off x="640852" y="4567981"/>
            <a:ext cx="2614964" cy="731520"/>
          </a:xfrm>
          <a:prstGeom prst="roundRect">
            <a:avLst/>
          </a:prstGeom>
          <a:solidFill>
            <a:srgbClr val="F36C21"/>
          </a:solidFill>
          <a:ln>
            <a:noFill/>
          </a:ln>
          <a:effectLst>
            <a:outerShdw blurRad="127000" dist="63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40852" y="4576736"/>
            <a:ext cx="2614964" cy="769441"/>
          </a:xfrm>
          <a:prstGeom prst="rect">
            <a:avLst/>
          </a:prstGeom>
        </p:spPr>
        <p:txBody>
          <a:bodyPr wrap="square">
            <a:spAutoFit/>
          </a:bodyPr>
          <a:lstStyle/>
          <a:p>
            <a:pPr algn="ctr">
              <a:spcBef>
                <a:spcPts val="0"/>
              </a:spcBef>
            </a:pPr>
            <a:r>
              <a:rPr lang="en-US" sz="2200" b="1" dirty="0">
                <a:solidFill>
                  <a:schemeClr val="bg1"/>
                </a:solidFill>
              </a:rPr>
              <a:t>Best interest </a:t>
            </a:r>
            <a:r>
              <a:rPr lang="en-US" sz="2200" b="1" dirty="0" smtClean="0">
                <a:solidFill>
                  <a:schemeClr val="bg1"/>
                </a:solidFill>
              </a:rPr>
              <a:t/>
            </a:r>
            <a:br>
              <a:rPr lang="en-US" sz="2200" b="1" dirty="0" smtClean="0">
                <a:solidFill>
                  <a:schemeClr val="bg1"/>
                </a:solidFill>
              </a:rPr>
            </a:br>
            <a:r>
              <a:rPr lang="en-US" sz="2200" b="1" dirty="0" smtClean="0">
                <a:solidFill>
                  <a:schemeClr val="bg1"/>
                </a:solidFill>
              </a:rPr>
              <a:t>of </a:t>
            </a:r>
            <a:r>
              <a:rPr lang="en-US" sz="2200" b="1" dirty="0">
                <a:solidFill>
                  <a:schemeClr val="bg1"/>
                </a:solidFill>
              </a:rPr>
              <a:t>the child</a:t>
            </a:r>
            <a:endParaRPr lang="en-US" sz="2200" b="1" dirty="0" smtClean="0">
              <a:solidFill>
                <a:schemeClr val="bg1"/>
              </a:solidFill>
            </a:endParaRPr>
          </a:p>
        </p:txBody>
      </p:sp>
      <p:sp>
        <p:nvSpPr>
          <p:cNvPr id="16" name="Rounded Rectangle 15"/>
          <p:cNvSpPr/>
          <p:nvPr/>
        </p:nvSpPr>
        <p:spPr>
          <a:xfrm>
            <a:off x="3389742" y="4136181"/>
            <a:ext cx="2614964" cy="731520"/>
          </a:xfrm>
          <a:prstGeom prst="roundRect">
            <a:avLst/>
          </a:prstGeom>
          <a:solidFill>
            <a:srgbClr val="FFC000"/>
          </a:solidFill>
          <a:ln>
            <a:noFill/>
          </a:ln>
          <a:effectLst>
            <a:outerShdw blurRad="127000" dist="63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89742" y="4119536"/>
            <a:ext cx="2614964" cy="769441"/>
          </a:xfrm>
          <a:prstGeom prst="rect">
            <a:avLst/>
          </a:prstGeom>
        </p:spPr>
        <p:txBody>
          <a:bodyPr wrap="square">
            <a:spAutoFit/>
          </a:bodyPr>
          <a:lstStyle/>
          <a:p>
            <a:pPr algn="ctr">
              <a:spcBef>
                <a:spcPts val="0"/>
              </a:spcBef>
            </a:pPr>
            <a:r>
              <a:rPr lang="en-US" sz="2200" b="1" dirty="0">
                <a:solidFill>
                  <a:schemeClr val="bg1"/>
                </a:solidFill>
              </a:rPr>
              <a:t>Survival and development</a:t>
            </a:r>
            <a:endParaRPr lang="en-US" sz="2200" b="1" dirty="0" smtClean="0">
              <a:solidFill>
                <a:schemeClr val="bg1"/>
              </a:solidFill>
            </a:endParaRPr>
          </a:p>
        </p:txBody>
      </p:sp>
      <p:sp>
        <p:nvSpPr>
          <p:cNvPr id="18" name="Rounded Rectangle 17"/>
          <p:cNvSpPr/>
          <p:nvPr/>
        </p:nvSpPr>
        <p:spPr>
          <a:xfrm>
            <a:off x="6156490" y="4567981"/>
            <a:ext cx="2614964" cy="731520"/>
          </a:xfrm>
          <a:prstGeom prst="roundRect">
            <a:avLst/>
          </a:prstGeom>
          <a:solidFill>
            <a:srgbClr val="008445"/>
          </a:solidFill>
          <a:ln>
            <a:noFill/>
          </a:ln>
          <a:effectLst>
            <a:outerShdw blurRad="127000" dist="63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56490" y="4729136"/>
            <a:ext cx="2614964" cy="430887"/>
          </a:xfrm>
          <a:prstGeom prst="rect">
            <a:avLst/>
          </a:prstGeom>
        </p:spPr>
        <p:txBody>
          <a:bodyPr wrap="square">
            <a:spAutoFit/>
          </a:bodyPr>
          <a:lstStyle/>
          <a:p>
            <a:pPr algn="ctr">
              <a:spcBef>
                <a:spcPts val="0"/>
              </a:spcBef>
            </a:pPr>
            <a:r>
              <a:rPr lang="en-US" sz="2200" b="1" dirty="0">
                <a:solidFill>
                  <a:schemeClr val="bg1"/>
                </a:solidFill>
              </a:rPr>
              <a:t>Participation</a:t>
            </a:r>
            <a:endParaRPr lang="en-US" sz="2200" b="1" dirty="0" smtClean="0">
              <a:solidFill>
                <a:schemeClr val="bg1"/>
              </a:solidFill>
            </a:endParaRPr>
          </a:p>
        </p:txBody>
      </p:sp>
    </p:spTree>
    <p:extLst>
      <p:ext uri="{BB962C8B-B14F-4D97-AF65-F5344CB8AC3E}">
        <p14:creationId xmlns:p14="http://schemas.microsoft.com/office/powerpoint/2010/main" val="1410598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6582"/>
            <a:ext cx="9144000" cy="596900"/>
          </a:xfrm>
          <a:prstGeom prst="rect">
            <a:avLst/>
          </a:prstGeom>
        </p:spPr>
        <p:txBody>
          <a:bodyPr>
            <a:normAutofit fontScale="90000"/>
          </a:bodyPr>
          <a:lstStyle/>
          <a:p>
            <a:r>
              <a:rPr lang="en-US" sz="4000" b="1" dirty="0" smtClean="0"/>
              <a:t>How Child Rights </a:t>
            </a:r>
            <a:r>
              <a:rPr lang="en-US" sz="4000" b="1" dirty="0"/>
              <a:t>are </a:t>
            </a:r>
            <a:r>
              <a:rPr lang="en-US" sz="4000" b="1" dirty="0" smtClean="0"/>
              <a:t>Violated</a:t>
            </a:r>
            <a:endParaRPr lang="en-US" sz="4000" b="1" dirty="0"/>
          </a:p>
        </p:txBody>
      </p:sp>
      <p:sp>
        <p:nvSpPr>
          <p:cNvPr id="3" name="Content Placeholder 2"/>
          <p:cNvSpPr>
            <a:spLocks noGrp="1"/>
          </p:cNvSpPr>
          <p:nvPr>
            <p:ph idx="4294967295"/>
          </p:nvPr>
        </p:nvSpPr>
        <p:spPr>
          <a:xfrm>
            <a:off x="841828" y="1571172"/>
            <a:ext cx="7373257" cy="4190999"/>
          </a:xfrm>
          <a:prstGeom prst="rect">
            <a:avLst/>
          </a:prstGeom>
        </p:spPr>
        <p:txBody>
          <a:bodyPr>
            <a:normAutofit/>
          </a:bodyPr>
          <a:lstStyle/>
          <a:p>
            <a:pPr marL="0" indent="0">
              <a:spcBef>
                <a:spcPts val="0"/>
              </a:spcBef>
              <a:spcAft>
                <a:spcPts val="1200"/>
              </a:spcAft>
              <a:buNone/>
            </a:pPr>
            <a:r>
              <a:rPr lang="en-US" sz="2400" b="1" dirty="0"/>
              <a:t>Violations of the right to protection</a:t>
            </a:r>
            <a:endParaRPr lang="en-IN" sz="2400" dirty="0"/>
          </a:p>
          <a:p>
            <a:pPr>
              <a:spcBef>
                <a:spcPts val="0"/>
              </a:spcBef>
              <a:spcAft>
                <a:spcPts val="1200"/>
              </a:spcAft>
              <a:buFont typeface="Wingdings" panose="05000000000000000000" pitchFamily="2" charset="2"/>
              <a:buChar char="Ø"/>
            </a:pPr>
            <a:r>
              <a:rPr lang="en-US" sz="2400" dirty="0"/>
              <a:t>Child sexual abuse</a:t>
            </a:r>
            <a:endParaRPr lang="en-IN" sz="2400" dirty="0"/>
          </a:p>
          <a:p>
            <a:pPr>
              <a:spcBef>
                <a:spcPts val="0"/>
              </a:spcBef>
              <a:spcAft>
                <a:spcPts val="1200"/>
              </a:spcAft>
              <a:buFont typeface="Wingdings" panose="05000000000000000000" pitchFamily="2" charset="2"/>
              <a:buChar char="Ø"/>
            </a:pPr>
            <a:r>
              <a:rPr lang="en-US" sz="2400" dirty="0"/>
              <a:t>Child </a:t>
            </a:r>
            <a:r>
              <a:rPr lang="en-US" sz="2400" dirty="0" err="1"/>
              <a:t>labour</a:t>
            </a:r>
            <a:r>
              <a:rPr lang="en-US" sz="2400" dirty="0"/>
              <a:t>, bonded, on the street</a:t>
            </a:r>
            <a:endParaRPr lang="en-IN" sz="2400" dirty="0"/>
          </a:p>
          <a:p>
            <a:pPr>
              <a:spcBef>
                <a:spcPts val="0"/>
              </a:spcBef>
              <a:spcAft>
                <a:spcPts val="1200"/>
              </a:spcAft>
              <a:buFont typeface="Wingdings" panose="05000000000000000000" pitchFamily="2" charset="2"/>
              <a:buChar char="Ø"/>
            </a:pPr>
            <a:r>
              <a:rPr lang="en-US" sz="2400" dirty="0"/>
              <a:t>Orphaned, abandoned</a:t>
            </a:r>
            <a:endParaRPr lang="en-IN" sz="2400" dirty="0"/>
          </a:p>
          <a:p>
            <a:pPr>
              <a:spcBef>
                <a:spcPts val="0"/>
              </a:spcBef>
              <a:spcAft>
                <a:spcPts val="1200"/>
              </a:spcAft>
              <a:buFont typeface="Wingdings" panose="05000000000000000000" pitchFamily="2" charset="2"/>
              <a:buChar char="Ø"/>
            </a:pPr>
            <a:r>
              <a:rPr lang="en-US" sz="2400" dirty="0"/>
              <a:t>Child marriage- cycle of deprivation</a:t>
            </a:r>
            <a:endParaRPr lang="en-IN" sz="2400" dirty="0"/>
          </a:p>
          <a:p>
            <a:pPr>
              <a:spcBef>
                <a:spcPts val="0"/>
              </a:spcBef>
              <a:spcAft>
                <a:spcPts val="1200"/>
              </a:spcAft>
              <a:buFont typeface="Wingdings" panose="05000000000000000000" pitchFamily="2" charset="2"/>
              <a:buChar char="Ø"/>
            </a:pPr>
            <a:r>
              <a:rPr lang="en-US" sz="2400" dirty="0" smtClean="0"/>
              <a:t>Corporal </a:t>
            </a:r>
            <a:r>
              <a:rPr lang="en-US" sz="2400" dirty="0"/>
              <a:t>punishment, </a:t>
            </a:r>
            <a:r>
              <a:rPr lang="en-US" sz="2400" dirty="0" smtClean="0"/>
              <a:t>violence</a:t>
            </a:r>
          </a:p>
          <a:p>
            <a:pPr>
              <a:spcBef>
                <a:spcPts val="0"/>
              </a:spcBef>
              <a:spcAft>
                <a:spcPts val="1200"/>
              </a:spcAft>
              <a:buFont typeface="Wingdings" panose="05000000000000000000" pitchFamily="2" charset="2"/>
              <a:buChar char="Ø"/>
            </a:pPr>
            <a:r>
              <a:rPr lang="en-US" sz="2400" dirty="0"/>
              <a:t>Trafficking, child beggary</a:t>
            </a:r>
            <a:endParaRPr lang="en-IN" sz="2400" dirty="0"/>
          </a:p>
          <a:p>
            <a:pPr>
              <a:spcBef>
                <a:spcPts val="0"/>
              </a:spcBef>
              <a:spcAft>
                <a:spcPts val="1200"/>
              </a:spcAft>
              <a:buFont typeface="Wingdings" panose="05000000000000000000" pitchFamily="2" charset="2"/>
              <a:buChar char="Ø"/>
            </a:pPr>
            <a:r>
              <a:rPr lang="en-US" sz="2400" dirty="0"/>
              <a:t>Children/families affected by HIV/AIDS, </a:t>
            </a:r>
            <a:r>
              <a:rPr lang="en-US" sz="2400" dirty="0" smtClean="0"/>
              <a:t>disasters</a:t>
            </a:r>
            <a:endParaRPr lang="en-IN" sz="2400" dirty="0"/>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14128" t="16412" r="34761" b="6889"/>
          <a:stretch/>
        </p:blipFill>
        <p:spPr>
          <a:xfrm>
            <a:off x="6138508" y="2325915"/>
            <a:ext cx="2178176" cy="2042886"/>
          </a:xfrm>
          <a:prstGeom prst="rect">
            <a:avLst/>
          </a:prstGeom>
        </p:spPr>
      </p:pic>
    </p:spTree>
    <p:extLst>
      <p:ext uri="{BB962C8B-B14F-4D97-AF65-F5344CB8AC3E}">
        <p14:creationId xmlns:p14="http://schemas.microsoft.com/office/powerpoint/2010/main" val="46799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7552"/>
            <a:ext cx="9144000" cy="554037"/>
          </a:xfrm>
          <a:prstGeom prst="rect">
            <a:avLst/>
          </a:prstGeom>
        </p:spPr>
        <p:txBody>
          <a:bodyPr>
            <a:noAutofit/>
          </a:bodyPr>
          <a:lstStyle/>
          <a:p>
            <a:r>
              <a:rPr lang="en-US" sz="3400" b="1" dirty="0" smtClean="0"/>
              <a:t>Child </a:t>
            </a:r>
            <a:r>
              <a:rPr lang="en-US" sz="3400" b="1" dirty="0"/>
              <a:t>rights </a:t>
            </a:r>
            <a:r>
              <a:rPr lang="en-US" sz="3400" b="1" dirty="0" smtClean="0"/>
              <a:t> </a:t>
            </a:r>
            <a:r>
              <a:rPr lang="en-US" sz="3400" b="1" dirty="0"/>
              <a:t>from ‘need based’ to ‘rights based</a:t>
            </a:r>
            <a:r>
              <a:rPr lang="en-US" sz="3400" b="1" dirty="0" smtClean="0"/>
              <a:t>’</a:t>
            </a:r>
            <a:endParaRPr lang="en-US" sz="3400" b="1" dirty="0"/>
          </a:p>
        </p:txBody>
      </p:sp>
      <p:graphicFrame>
        <p:nvGraphicFramePr>
          <p:cNvPr id="3" name="Table 2"/>
          <p:cNvGraphicFramePr>
            <a:graphicFrameLocks noGrp="1"/>
          </p:cNvGraphicFramePr>
          <p:nvPr>
            <p:extLst>
              <p:ext uri="{D42A27DB-BD31-4B8C-83A1-F6EECF244321}">
                <p14:modId xmlns:p14="http://schemas.microsoft.com/office/powerpoint/2010/main" val="2490747257"/>
              </p:ext>
            </p:extLst>
          </p:nvPr>
        </p:nvGraphicFramePr>
        <p:xfrm>
          <a:off x="876209" y="1296848"/>
          <a:ext cx="7456805" cy="5365242"/>
        </p:xfrm>
        <a:graphic>
          <a:graphicData uri="http://schemas.openxmlformats.org/drawingml/2006/table">
            <a:tbl>
              <a:tblPr firstRow="1" firstCol="1" bandRow="1">
                <a:tableStyleId>{5C22544A-7EE6-4342-B048-85BDC9FD1C3A}</a:tableStyleId>
              </a:tblPr>
              <a:tblGrid>
                <a:gridCol w="3583305"/>
                <a:gridCol w="3873500"/>
              </a:tblGrid>
              <a:tr h="24166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900" b="1" dirty="0" smtClean="0">
                          <a:solidFill>
                            <a:schemeClr val="tx1"/>
                          </a:solidFill>
                          <a:effectLst/>
                        </a:rPr>
                        <a:t>Shift from Needs based to</a:t>
                      </a:r>
                      <a:endParaRPr lang="en-IN" sz="1900" b="1" dirty="0" smtClean="0">
                        <a:solidFill>
                          <a:schemeClr val="tx1"/>
                        </a:solidFill>
                        <a:effectLst/>
                      </a:endParaRPr>
                    </a:p>
                  </a:txBody>
                  <a:tcPr marL="73152" marR="73152" marT="73152" marB="73152">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smtClean="0">
                          <a:solidFill>
                            <a:schemeClr val="tx1"/>
                          </a:solidFill>
                          <a:effectLst/>
                        </a:rPr>
                        <a:t>Rights based approach</a:t>
                      </a:r>
                      <a:endParaRPr lang="en-IN" sz="1900" b="1" dirty="0" smtClean="0">
                        <a:solidFill>
                          <a:schemeClr val="tx1"/>
                        </a:solidFill>
                        <a:effectLst/>
                      </a:endParaRPr>
                    </a:p>
                  </a:txBody>
                  <a:tcPr marL="73152" marR="73152" marT="73152" marB="73152">
                    <a:solidFill>
                      <a:srgbClr val="92D050"/>
                    </a:solidFill>
                  </a:tcPr>
                </a:tc>
              </a:tr>
              <a:tr h="2527300">
                <a:tc>
                  <a:txBody>
                    <a:bodyPr/>
                    <a:lstStyle/>
                    <a:p>
                      <a:pPr marL="342900" marR="0" lvl="0" indent="-342900" algn="l">
                        <a:lnSpc>
                          <a:spcPct val="100000"/>
                        </a:lnSpc>
                        <a:spcBef>
                          <a:spcPts val="0"/>
                        </a:spcBef>
                        <a:spcAft>
                          <a:spcPts val="600"/>
                        </a:spcAft>
                        <a:buFont typeface="Symbol" panose="05050102010706020507" pitchFamily="18" charset="2"/>
                        <a:buChar char=""/>
                      </a:pPr>
                      <a:r>
                        <a:rPr lang="en-IN" sz="1900" b="0" dirty="0" smtClean="0">
                          <a:solidFill>
                            <a:schemeClr val="tx1"/>
                          </a:solidFill>
                          <a:effectLst/>
                        </a:rPr>
                        <a:t>Welfare</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Some have to left out</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Institutional and Residential Care</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Custodial care in institutions</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Segregatopm </a:t>
                      </a:r>
                      <a:r>
                        <a:rPr lang="en-IN" sz="1900" b="0" dirty="0" smtClean="0">
                          <a:solidFill>
                            <a:schemeClr val="tx1"/>
                          </a:solidFill>
                          <a:effectLst/>
                        </a:rPr>
                        <a:t>and </a:t>
                      </a:r>
                      <a:r>
                        <a:rPr lang="en-IN" sz="1900" b="0" dirty="0">
                          <a:solidFill>
                            <a:schemeClr val="tx1"/>
                          </a:solidFill>
                          <a:effectLst/>
                        </a:rPr>
                        <a:t>Isolation</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Beneficiary and Recipient</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US" sz="1900" b="0" dirty="0">
                          <a:solidFill>
                            <a:schemeClr val="tx1"/>
                          </a:solidFill>
                          <a:effectLst/>
                        </a:rPr>
                        <a:t>Clear obligation.</a:t>
                      </a:r>
                    </a:p>
                    <a:p>
                      <a:pPr marL="342900" marR="0" lvl="0" indent="-342900" algn="l">
                        <a:lnSpc>
                          <a:spcPct val="100000"/>
                        </a:lnSpc>
                        <a:spcBef>
                          <a:spcPts val="0"/>
                        </a:spcBef>
                        <a:spcAft>
                          <a:spcPts val="600"/>
                        </a:spcAft>
                        <a:buFont typeface="Symbol" panose="05050102010706020507" pitchFamily="18" charset="2"/>
                        <a:buChar char=""/>
                      </a:pPr>
                      <a:r>
                        <a:rPr lang="en-US" sz="1900" b="0" dirty="0">
                          <a:solidFill>
                            <a:schemeClr val="tx1"/>
                          </a:solidFill>
                          <a:effectLst/>
                        </a:rPr>
                        <a:t>Active participation.</a:t>
                      </a:r>
                    </a:p>
                    <a:p>
                      <a:pPr marL="342900" marR="0" lvl="0" indent="-342900" algn="l">
                        <a:lnSpc>
                          <a:spcPct val="100000"/>
                        </a:lnSpc>
                        <a:spcBef>
                          <a:spcPts val="0"/>
                        </a:spcBef>
                        <a:spcAft>
                          <a:spcPts val="600"/>
                        </a:spcAft>
                        <a:buFont typeface="Symbol" panose="05050102010706020507" pitchFamily="18" charset="2"/>
                        <a:buChar char=""/>
                      </a:pPr>
                      <a:r>
                        <a:rPr lang="en-US" sz="1900" b="0" dirty="0">
                          <a:solidFill>
                            <a:schemeClr val="tx1"/>
                          </a:solidFill>
                          <a:effectLst/>
                        </a:rPr>
                        <a:t>Focus is on the specific immediate </a:t>
                      </a:r>
                      <a:r>
                        <a:rPr lang="en-US" sz="1900" b="0" dirty="0" smtClean="0">
                          <a:solidFill>
                            <a:schemeClr val="tx1"/>
                          </a:solidFill>
                          <a:effectLst/>
                        </a:rPr>
                        <a:t>situation.</a:t>
                      </a:r>
                    </a:p>
                    <a:p>
                      <a:pPr marL="342900" marR="0" lvl="0" indent="-342900" algn="l">
                        <a:lnSpc>
                          <a:spcPct val="100000"/>
                        </a:lnSpc>
                        <a:spcBef>
                          <a:spcPts val="0"/>
                        </a:spcBef>
                        <a:spcAft>
                          <a:spcPts val="600"/>
                        </a:spcAft>
                        <a:buFont typeface="Symbol" panose="05050102010706020507" pitchFamily="18" charset="2"/>
                        <a:buChar char=""/>
                      </a:pPr>
                      <a:r>
                        <a:rPr lang="en-US" sz="1900" b="0" dirty="0" smtClean="0">
                          <a:solidFill>
                            <a:schemeClr val="tx1"/>
                          </a:solidFill>
                          <a:effectLst/>
                        </a:rPr>
                        <a:t>Certain </a:t>
                      </a:r>
                      <a:r>
                        <a:rPr lang="en-US" sz="1900" b="0" dirty="0">
                          <a:solidFill>
                            <a:schemeClr val="tx1"/>
                          </a:solidFill>
                          <a:effectLst/>
                        </a:rPr>
                        <a:t>groups have expertise to meet </a:t>
                      </a:r>
                      <a:r>
                        <a:rPr lang="en-US" sz="1900" b="0" dirty="0" smtClean="0">
                          <a:solidFill>
                            <a:schemeClr val="tx1"/>
                          </a:solidFill>
                          <a:effectLst/>
                        </a:rPr>
                        <a:t>children's </a:t>
                      </a:r>
                      <a:r>
                        <a:rPr lang="en-US" sz="1900" b="0" dirty="0">
                          <a:solidFill>
                            <a:schemeClr val="tx1"/>
                          </a:solidFill>
                          <a:effectLst/>
                        </a:rPr>
                        <a:t>needs.</a:t>
                      </a:r>
                      <a:endParaRPr lang="en-US" sz="1900" b="0" dirty="0">
                        <a:solidFill>
                          <a:schemeClr val="tx1"/>
                        </a:solidFill>
                        <a:effectLst/>
                        <a:latin typeface="Calibri" panose="020F0502020204030204" pitchFamily="34" charset="0"/>
                        <a:ea typeface="MS Mincho" panose="02020609040205080304" pitchFamily="49" charset="-128"/>
                        <a:cs typeface="Mangal" panose="02040503050203030202" pitchFamily="18" charset="0"/>
                      </a:endParaRPr>
                    </a:p>
                  </a:txBody>
                  <a:tcPr marL="73152" marR="73152" marT="73152" marB="73152">
                    <a:solidFill>
                      <a:srgbClr val="92D050"/>
                    </a:solidFill>
                  </a:tcPr>
                </a:tc>
                <a:tc>
                  <a:txBody>
                    <a:bodyPr/>
                    <a:lstStyle/>
                    <a:p>
                      <a:pPr marL="342900" marR="0" lvl="0" indent="-342900" algn="l">
                        <a:lnSpc>
                          <a:spcPct val="100000"/>
                        </a:lnSpc>
                        <a:spcBef>
                          <a:spcPts val="0"/>
                        </a:spcBef>
                        <a:spcAft>
                          <a:spcPts val="600"/>
                        </a:spcAft>
                        <a:buFont typeface="Symbol" panose="05050102010706020507" pitchFamily="18" charset="2"/>
                        <a:buChar char=""/>
                      </a:pPr>
                      <a:r>
                        <a:rPr lang="en-IN" sz="1900" b="0" dirty="0" smtClean="0">
                          <a:solidFill>
                            <a:schemeClr val="tx1"/>
                          </a:solidFill>
                          <a:effectLst/>
                        </a:rPr>
                        <a:t>Development </a:t>
                      </a:r>
                      <a:r>
                        <a:rPr lang="en-IN" sz="1900" b="0" dirty="0">
                          <a:solidFill>
                            <a:schemeClr val="tx1"/>
                          </a:solidFill>
                          <a:effectLst/>
                        </a:rPr>
                        <a:t>and Empowerment</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All have same rights</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Non-Institutional and Family based alternatives</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Holistic Development through quality child care institutions</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Inclusion and mainstreaming</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IN" sz="1900" b="0" dirty="0">
                          <a:solidFill>
                            <a:schemeClr val="tx1"/>
                          </a:solidFill>
                          <a:effectLst/>
                        </a:rPr>
                        <a:t>Participant and </a:t>
                      </a:r>
                      <a:r>
                        <a:rPr lang="en-IN" sz="1900" b="0" dirty="0" smtClean="0">
                          <a:solidFill>
                            <a:schemeClr val="tx1"/>
                          </a:solidFill>
                          <a:effectLst/>
                        </a:rPr>
                        <a:t>partner </a:t>
                      </a:r>
                      <a:r>
                        <a:rPr lang="en-IN" sz="1900" b="0" dirty="0">
                          <a:solidFill>
                            <a:schemeClr val="tx1"/>
                          </a:solidFill>
                          <a:effectLst/>
                        </a:rPr>
                        <a:t>I his/her own development and decisions</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US" sz="1900" b="0" dirty="0">
                          <a:solidFill>
                            <a:schemeClr val="tx1"/>
                          </a:solidFill>
                          <a:effectLst/>
                        </a:rPr>
                        <a:t>No one has definite obligations </a:t>
                      </a:r>
                    </a:p>
                    <a:p>
                      <a:pPr marL="342900" marR="0" lvl="0" indent="-342900" algn="l">
                        <a:lnSpc>
                          <a:spcPct val="100000"/>
                        </a:lnSpc>
                        <a:spcBef>
                          <a:spcPts val="0"/>
                        </a:spcBef>
                        <a:spcAft>
                          <a:spcPts val="600"/>
                        </a:spcAft>
                        <a:buFont typeface="Symbol" panose="05050102010706020507" pitchFamily="18" charset="2"/>
                        <a:buChar char=""/>
                      </a:pPr>
                      <a:r>
                        <a:rPr lang="en-US" sz="1900" b="0" dirty="0" smtClean="0">
                          <a:solidFill>
                            <a:schemeClr val="tx1"/>
                          </a:solidFill>
                          <a:effectLst/>
                        </a:rPr>
                        <a:t>Minimal participation</a:t>
                      </a:r>
                      <a:endParaRPr lang="en-US" sz="1900" b="0" dirty="0">
                        <a:solidFill>
                          <a:schemeClr val="tx1"/>
                        </a:solidFill>
                        <a:effectLst/>
                      </a:endParaRPr>
                    </a:p>
                    <a:p>
                      <a:pPr marL="342900" marR="0" lvl="0" indent="-342900" algn="l">
                        <a:lnSpc>
                          <a:spcPct val="100000"/>
                        </a:lnSpc>
                        <a:spcBef>
                          <a:spcPts val="0"/>
                        </a:spcBef>
                        <a:spcAft>
                          <a:spcPts val="600"/>
                        </a:spcAft>
                        <a:buFont typeface="Symbol" panose="05050102010706020507" pitchFamily="18" charset="2"/>
                        <a:buChar char=""/>
                      </a:pPr>
                      <a:r>
                        <a:rPr lang="en-US" sz="1900" b="0" dirty="0">
                          <a:solidFill>
                            <a:schemeClr val="tx1"/>
                          </a:solidFill>
                          <a:effectLst/>
                        </a:rPr>
                        <a:t>Analyses root cause</a:t>
                      </a:r>
                    </a:p>
                    <a:p>
                      <a:pPr marL="342900" marR="0" lvl="0" indent="-342900" algn="l">
                        <a:lnSpc>
                          <a:spcPct val="100000"/>
                        </a:lnSpc>
                        <a:spcBef>
                          <a:spcPts val="0"/>
                        </a:spcBef>
                        <a:spcAft>
                          <a:spcPts val="600"/>
                        </a:spcAft>
                        <a:buFont typeface="Symbol" panose="05050102010706020507" pitchFamily="18" charset="2"/>
                        <a:buChar char=""/>
                      </a:pPr>
                      <a:r>
                        <a:rPr lang="en-US" sz="1900" b="0" dirty="0">
                          <a:solidFill>
                            <a:schemeClr val="tx1"/>
                          </a:solidFill>
                          <a:effectLst/>
                        </a:rPr>
                        <a:t>All adults can play a role in achieving </a:t>
                      </a:r>
                      <a:r>
                        <a:rPr lang="en-US" sz="1900" b="0" dirty="0" smtClean="0">
                          <a:solidFill>
                            <a:schemeClr val="tx1"/>
                          </a:solidFill>
                          <a:effectLst/>
                        </a:rPr>
                        <a:t>children's right</a:t>
                      </a:r>
                      <a:endParaRPr lang="en-US" sz="1900" b="0" dirty="0">
                        <a:solidFill>
                          <a:schemeClr val="tx1"/>
                        </a:solidFill>
                        <a:effectLst/>
                      </a:endParaRPr>
                    </a:p>
                  </a:txBody>
                  <a:tcPr marL="73152" marR="73152" marT="73152" marB="73152">
                    <a:solidFill>
                      <a:srgbClr val="92D050"/>
                    </a:solidFill>
                  </a:tcPr>
                </a:tc>
              </a:tr>
            </a:tbl>
          </a:graphicData>
        </a:graphic>
      </p:graphicFrame>
    </p:spTree>
    <p:extLst>
      <p:ext uri="{BB962C8B-B14F-4D97-AF65-F5344CB8AC3E}">
        <p14:creationId xmlns:p14="http://schemas.microsoft.com/office/powerpoint/2010/main" val="102525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0509"/>
            <a:ext cx="9144000" cy="545633"/>
          </a:xfrm>
          <a:prstGeom prst="rect">
            <a:avLst/>
          </a:prstGeom>
        </p:spPr>
        <p:txBody>
          <a:bodyPr/>
          <a:lstStyle/>
          <a:p>
            <a:r>
              <a:rPr lang="en-US" sz="4000" b="1" dirty="0" smtClean="0"/>
              <a:t>Children </a:t>
            </a:r>
            <a:r>
              <a:rPr lang="en-US" sz="4000" b="1" dirty="0"/>
              <a:t>in </a:t>
            </a:r>
            <a:r>
              <a:rPr lang="en-US" sz="4000" b="1" dirty="0" smtClean="0"/>
              <a:t>Need </a:t>
            </a:r>
            <a:r>
              <a:rPr lang="en-US" sz="4000" b="1" dirty="0"/>
              <a:t>of </a:t>
            </a:r>
            <a:r>
              <a:rPr lang="en-US" sz="4000" b="1" dirty="0" smtClean="0"/>
              <a:t>Protection</a:t>
            </a:r>
            <a:endParaRPr lang="en-US" sz="4000" b="1" dirty="0"/>
          </a:p>
        </p:txBody>
      </p:sp>
      <p:sp>
        <p:nvSpPr>
          <p:cNvPr id="3" name="Content Placeholder 2"/>
          <p:cNvSpPr>
            <a:spLocks noGrp="1"/>
          </p:cNvSpPr>
          <p:nvPr>
            <p:ph idx="4294967295"/>
          </p:nvPr>
        </p:nvSpPr>
        <p:spPr>
          <a:xfrm>
            <a:off x="841828" y="2050143"/>
            <a:ext cx="7532914" cy="3944258"/>
          </a:xfrm>
          <a:prstGeom prst="rect">
            <a:avLst/>
          </a:prstGeom>
        </p:spPr>
        <p:txBody>
          <a:bodyPr>
            <a:normAutofit/>
          </a:bodyPr>
          <a:lstStyle/>
          <a:p>
            <a:pPr marL="0" indent="0">
              <a:spcAft>
                <a:spcPts val="1200"/>
              </a:spcAft>
              <a:buNone/>
            </a:pPr>
            <a:r>
              <a:rPr lang="en-US" sz="2400" b="1" dirty="0" smtClean="0"/>
              <a:t>Group </a:t>
            </a:r>
            <a:r>
              <a:rPr lang="en-US" sz="2400" b="1" dirty="0"/>
              <a:t>work and discussion</a:t>
            </a:r>
            <a:endParaRPr lang="en-IN" sz="2400" dirty="0"/>
          </a:p>
          <a:p>
            <a:pPr marL="0" indent="0">
              <a:spcBef>
                <a:spcPts val="0"/>
              </a:spcBef>
              <a:spcAft>
                <a:spcPts val="1200"/>
              </a:spcAft>
              <a:buNone/>
            </a:pPr>
            <a:r>
              <a:rPr lang="en-US" sz="2400" dirty="0" smtClean="0"/>
              <a:t>Narayan </a:t>
            </a:r>
            <a:r>
              <a:rPr lang="en-US" sz="2400" dirty="0"/>
              <a:t>and </a:t>
            </a:r>
            <a:r>
              <a:rPr lang="en-US" sz="2400" dirty="0" err="1"/>
              <a:t>Naina</a:t>
            </a:r>
            <a:r>
              <a:rPr lang="en-US" sz="2400" dirty="0"/>
              <a:t> live in a village with their nine year old son Rajesh who is differently abled. The couple thinks that their son should not go out and play with other children as he may get hurt. Their </a:t>
            </a:r>
            <a:r>
              <a:rPr lang="en-US" sz="2400" dirty="0" err="1"/>
              <a:t>neighbours</a:t>
            </a:r>
            <a:r>
              <a:rPr lang="en-US" sz="2400" dirty="0"/>
              <a:t> </a:t>
            </a:r>
            <a:r>
              <a:rPr lang="en-US" sz="2400" dirty="0" smtClean="0"/>
              <a:t/>
            </a:r>
            <a:br>
              <a:rPr lang="en-US" sz="2400" dirty="0" smtClean="0"/>
            </a:br>
            <a:r>
              <a:rPr lang="en-US" sz="2400" dirty="0" smtClean="0"/>
              <a:t>think </a:t>
            </a:r>
            <a:r>
              <a:rPr lang="en-US" sz="2400" dirty="0"/>
              <a:t>that Rajesh should not </a:t>
            </a:r>
            <a:r>
              <a:rPr lang="en-US" sz="2400" dirty="0" smtClean="0"/>
              <a:t/>
            </a:r>
            <a:br>
              <a:rPr lang="en-US" sz="2400" dirty="0" smtClean="0"/>
            </a:br>
            <a:r>
              <a:rPr lang="en-US" sz="2400" dirty="0" smtClean="0"/>
              <a:t>play </a:t>
            </a:r>
            <a:r>
              <a:rPr lang="en-US" sz="2400" dirty="0"/>
              <a:t>with their children as </a:t>
            </a:r>
            <a:r>
              <a:rPr lang="en-US" sz="2400" dirty="0" smtClean="0"/>
              <a:t/>
            </a:r>
            <a:br>
              <a:rPr lang="en-US" sz="2400" dirty="0" smtClean="0"/>
            </a:br>
            <a:r>
              <a:rPr lang="en-US" sz="2400" dirty="0" smtClean="0"/>
              <a:t>he </a:t>
            </a:r>
            <a:r>
              <a:rPr lang="en-US" sz="2400" dirty="0"/>
              <a:t>may bring bad luck to </a:t>
            </a:r>
            <a:r>
              <a:rPr lang="en-US" sz="2400" dirty="0" smtClean="0"/>
              <a:t/>
            </a:r>
            <a:br>
              <a:rPr lang="en-US" sz="2400" dirty="0" smtClean="0"/>
            </a:br>
            <a:r>
              <a:rPr lang="en-US" sz="2400" dirty="0" smtClean="0"/>
              <a:t>them</a:t>
            </a:r>
            <a:r>
              <a:rPr lang="en-US" sz="2400" dirty="0"/>
              <a:t>. Does Rajesh need </a:t>
            </a:r>
            <a:r>
              <a:rPr lang="en-US" sz="2400" dirty="0" smtClean="0"/>
              <a:t>help?</a:t>
            </a:r>
            <a:endParaRPr lang="en-IN" sz="2400" dirty="0"/>
          </a:p>
        </p:txBody>
      </p:sp>
      <p:sp>
        <p:nvSpPr>
          <p:cNvPr id="4" name="Rectangle 3"/>
          <p:cNvSpPr/>
          <p:nvPr/>
        </p:nvSpPr>
        <p:spPr>
          <a:xfrm>
            <a:off x="841828" y="1401020"/>
            <a:ext cx="3439886" cy="523220"/>
          </a:xfrm>
          <a:prstGeom prst="rect">
            <a:avLst/>
          </a:prstGeom>
        </p:spPr>
        <p:txBody>
          <a:bodyPr wrap="square">
            <a:spAutoFit/>
          </a:bodyPr>
          <a:lstStyle/>
          <a:p>
            <a:pPr>
              <a:spcAft>
                <a:spcPts val="1200"/>
              </a:spcAft>
            </a:pPr>
            <a:r>
              <a:rPr lang="en-US" sz="2800" b="1" dirty="0" smtClean="0">
                <a:solidFill>
                  <a:srgbClr val="FFC000"/>
                </a:solidFill>
              </a:rPr>
              <a:t>Case let 1 </a:t>
            </a:r>
            <a:endParaRPr lang="en-US" sz="2800" b="1" dirty="0">
              <a:solidFill>
                <a:srgbClr val="FFC000"/>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4228" y="3814369"/>
            <a:ext cx="3788228" cy="2621409"/>
          </a:xfrm>
          <a:prstGeom prst="rect">
            <a:avLst/>
          </a:prstGeom>
        </p:spPr>
      </p:pic>
    </p:spTree>
    <p:extLst>
      <p:ext uri="{BB962C8B-B14F-4D97-AF65-F5344CB8AC3E}">
        <p14:creationId xmlns:p14="http://schemas.microsoft.com/office/powerpoint/2010/main" val="141154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1109</Words>
  <Application>Microsoft Office PowerPoint</Application>
  <PresentationFormat>On-screen Show (4:3)</PresentationFormat>
  <Paragraphs>133</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Mincho</vt:lpstr>
      <vt:lpstr>Arial</vt:lpstr>
      <vt:lpstr>Calibri</vt:lpstr>
      <vt:lpstr>Mangal</vt:lpstr>
      <vt:lpstr>Shruti</vt:lpstr>
      <vt:lpstr>Symbol</vt:lpstr>
      <vt:lpstr>Wingdings</vt:lpstr>
      <vt:lpstr>Office Theme</vt:lpstr>
      <vt:lpstr>PowerPoint Presentation</vt:lpstr>
      <vt:lpstr>Definition</vt:lpstr>
      <vt:lpstr> Objectives</vt:lpstr>
      <vt:lpstr>Definition of Child Rights</vt:lpstr>
      <vt:lpstr>Why do children need separate rights?</vt:lpstr>
      <vt:lpstr>PowerPoint Presentation</vt:lpstr>
      <vt:lpstr>How Child Rights are Violated</vt:lpstr>
      <vt:lpstr>Child rights  from ‘need based’ to ‘rights based’</vt:lpstr>
      <vt:lpstr>Children in Need of Protection</vt:lpstr>
      <vt:lpstr>PowerPoint Presentation</vt:lpstr>
      <vt:lpstr>PowerPoint Presentation</vt:lpstr>
      <vt:lpstr>Non-negotiable Entitlements</vt:lpstr>
      <vt:lpstr>Fundamental rights and directive principles to protect children as per constitution of India</vt:lpstr>
      <vt:lpstr>Fundamental rights and directive principles to protect children as per constitution of India</vt:lpstr>
      <vt:lpstr>Objectives of Juvenile Justice (Care and Protection of Children) Act, 2015</vt:lpstr>
      <vt:lpstr>Children in Need of Care and Protection (CNCP)</vt:lpstr>
      <vt:lpstr>Institutional Care</vt:lpstr>
      <vt:lpstr>Punishments listed under POCSO</vt:lpstr>
      <vt:lpstr>Objectives</vt:lpstr>
      <vt:lpstr>Delivery structure -ICPS</vt:lpstr>
      <vt:lpstr>Components</vt:lpstr>
    </vt:vector>
  </TitlesOfParts>
  <Company>Quantum Clinical Trials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Module</dc:title>
  <dc:creator>Amar Nidhi</dc:creator>
  <cp:lastModifiedBy>Darshan</cp:lastModifiedBy>
  <cp:revision>190</cp:revision>
  <cp:lastPrinted>2018-03-27T09:11:39Z</cp:lastPrinted>
  <dcterms:created xsi:type="dcterms:W3CDTF">2018-03-25T10:01:01Z</dcterms:created>
  <dcterms:modified xsi:type="dcterms:W3CDTF">2019-09-26T10:16:13Z</dcterms:modified>
</cp:coreProperties>
</file>