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ink/ink1.xml" ContentType="application/inkml+xml"/>
  <Override PartName="/ppt/ink/ink2.xml" ContentType="application/inkml+xml"/>
  <Override PartName="/ppt/ink/ink3.xml" ContentType="application/inkml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60" r:id="rId3"/>
    <p:sldId id="259" r:id="rId4"/>
    <p:sldId id="257" r:id="rId5"/>
    <p:sldId id="264" r:id="rId6"/>
    <p:sldId id="265" r:id="rId7"/>
    <p:sldId id="26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6.png"/><Relationship Id="rId6" Type="http://schemas.openxmlformats.org/officeDocument/2006/relationships/image" Target="../media/image10.svg"/><Relationship Id="rId5" Type="http://schemas.openxmlformats.org/officeDocument/2006/relationships/image" Target="../media/image8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4_2">
  <dgm:title val=""/>
  <dgm:desc val=""/>
  <dgm:catLst>
    <dgm:cat type="accent4" pri="14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506B00-1891-43C4-952B-2454F368628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4_2" csCatId="accent4" phldr="1"/>
      <dgm:spPr/>
      <dgm:t>
        <a:bodyPr/>
        <a:lstStyle/>
        <a:p>
          <a:endParaRPr lang="en-US"/>
        </a:p>
      </dgm:t>
    </dgm:pt>
    <dgm:pt modelId="{8F78E03F-27B2-4EB2-BC1E-FEA935BADE3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rgbClr val="C00000"/>
              </a:solidFill>
            </a:rPr>
            <a:t>Proactive Coordination and Collaborative Actions with key CP structures </a:t>
          </a:r>
        </a:p>
      </dgm:t>
    </dgm:pt>
    <dgm:pt modelId="{811B6D41-F7F0-4E5C-8BD0-7743BC9D459C}" type="parTrans" cxnId="{B72DE0AD-87B1-478C-ACB5-D9EE51CBD4D4}">
      <dgm:prSet/>
      <dgm:spPr/>
      <dgm:t>
        <a:bodyPr/>
        <a:lstStyle/>
        <a:p>
          <a:endParaRPr lang="en-US"/>
        </a:p>
      </dgm:t>
    </dgm:pt>
    <dgm:pt modelId="{8BE7C63B-25BC-4849-91DF-905817A2238E}" type="sibTrans" cxnId="{B72DE0AD-87B1-478C-ACB5-D9EE51CBD4D4}">
      <dgm:prSet/>
      <dgm:spPr/>
      <dgm:t>
        <a:bodyPr/>
        <a:lstStyle/>
        <a:p>
          <a:endParaRPr lang="en-US"/>
        </a:p>
      </dgm:t>
    </dgm:pt>
    <dgm:pt modelId="{0568C8DA-7791-45DF-88E1-F346D7E3D0B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rgbClr val="C00000"/>
              </a:solidFill>
            </a:rPr>
            <a:t>Increased Efficiency and accountability towards children </a:t>
          </a:r>
        </a:p>
      </dgm:t>
    </dgm:pt>
    <dgm:pt modelId="{3A250453-F332-4D80-9BC8-115C793F4594}" type="parTrans" cxnId="{06D82407-F831-4CD3-A4BC-F152FB1C7348}">
      <dgm:prSet/>
      <dgm:spPr/>
      <dgm:t>
        <a:bodyPr/>
        <a:lstStyle/>
        <a:p>
          <a:endParaRPr lang="en-US"/>
        </a:p>
      </dgm:t>
    </dgm:pt>
    <dgm:pt modelId="{836C259D-F357-4605-A798-F809AEBA9177}" type="sibTrans" cxnId="{06D82407-F831-4CD3-A4BC-F152FB1C7348}">
      <dgm:prSet/>
      <dgm:spPr/>
      <dgm:t>
        <a:bodyPr/>
        <a:lstStyle/>
        <a:p>
          <a:endParaRPr lang="en-US"/>
        </a:p>
      </dgm:t>
    </dgm:pt>
    <dgm:pt modelId="{AB40D9D1-E952-43E2-8F78-4DCB5B03944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0" dirty="0">
              <a:solidFill>
                <a:srgbClr val="C00000"/>
              </a:solidFill>
            </a:rPr>
            <a:t>Touching the lives of children</a:t>
          </a:r>
        </a:p>
      </dgm:t>
    </dgm:pt>
    <dgm:pt modelId="{09109D07-2401-410C-A878-EB6E21BB793E}" type="parTrans" cxnId="{8070801E-1000-4F31-8849-4A689DBA7318}">
      <dgm:prSet/>
      <dgm:spPr/>
      <dgm:t>
        <a:bodyPr/>
        <a:lstStyle/>
        <a:p>
          <a:endParaRPr lang="en-US"/>
        </a:p>
      </dgm:t>
    </dgm:pt>
    <dgm:pt modelId="{6986A94C-F542-44C6-9B19-B9FA9C9126C8}" type="sibTrans" cxnId="{8070801E-1000-4F31-8849-4A689DBA7318}">
      <dgm:prSet/>
      <dgm:spPr/>
      <dgm:t>
        <a:bodyPr/>
        <a:lstStyle/>
        <a:p>
          <a:endParaRPr lang="en-US"/>
        </a:p>
      </dgm:t>
    </dgm:pt>
    <dgm:pt modelId="{519A98AD-9850-4252-9574-1C490AE4A5F7}" type="pres">
      <dgm:prSet presAssocID="{93506B00-1891-43C4-952B-2454F368628C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B7CDE8C-39AB-4842-AD00-BAB5A773E690}" type="pres">
      <dgm:prSet presAssocID="{8F78E03F-27B2-4EB2-BC1E-FEA935BADE38}" presName="compNode" presStyleCnt="0"/>
      <dgm:spPr/>
    </dgm:pt>
    <dgm:pt modelId="{CD9717DE-4059-40B4-9860-D14E2E428716}" type="pres">
      <dgm:prSet presAssocID="{8F78E03F-27B2-4EB2-BC1E-FEA935BADE38}" presName="bgRect" presStyleLbl="bgShp" presStyleIdx="0" presStyleCnt="3"/>
      <dgm:spPr/>
    </dgm:pt>
    <dgm:pt modelId="{7922AFB7-3033-495E-AE43-BF134E25F766}" type="pres">
      <dgm:prSet presAssocID="{8F78E03F-27B2-4EB2-BC1E-FEA935BADE38}" presName="iconRect" presStyleLbl="node1" presStyleIdx="0" presStyleCnt="3" custLinFactNeighborX="500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D83F16CC-D105-41D4-896A-9EF9C6644BB5}" type="pres">
      <dgm:prSet presAssocID="{8F78E03F-27B2-4EB2-BC1E-FEA935BADE38}" presName="spaceRect" presStyleCnt="0"/>
      <dgm:spPr/>
    </dgm:pt>
    <dgm:pt modelId="{A0E7E16E-0D55-49B9-B7B0-67AE2243F530}" type="pres">
      <dgm:prSet presAssocID="{8F78E03F-27B2-4EB2-BC1E-FEA935BADE38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D630462-D269-4246-859A-310E47BD069A}" type="pres">
      <dgm:prSet presAssocID="{8BE7C63B-25BC-4849-91DF-905817A2238E}" presName="sibTrans" presStyleCnt="0"/>
      <dgm:spPr/>
    </dgm:pt>
    <dgm:pt modelId="{93D76D84-2AF5-4D00-A823-637498A4B773}" type="pres">
      <dgm:prSet presAssocID="{0568C8DA-7791-45DF-88E1-F346D7E3D0B0}" presName="compNode" presStyleCnt="0"/>
      <dgm:spPr/>
    </dgm:pt>
    <dgm:pt modelId="{0CE62AF0-4C9A-4D73-B20D-671CB0445BFA}" type="pres">
      <dgm:prSet presAssocID="{0568C8DA-7791-45DF-88E1-F346D7E3D0B0}" presName="bgRect" presStyleLbl="bgShp" presStyleIdx="1" presStyleCnt="3"/>
      <dgm:spPr/>
    </dgm:pt>
    <dgm:pt modelId="{9E17D896-60D6-4DF9-85EF-58D9F1BE823B}" type="pres">
      <dgm:prSet presAssocID="{0568C8DA-7791-45DF-88E1-F346D7E3D0B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664C3802-6706-4CC2-90B3-BB040B0540A9}" type="pres">
      <dgm:prSet presAssocID="{0568C8DA-7791-45DF-88E1-F346D7E3D0B0}" presName="spaceRect" presStyleCnt="0"/>
      <dgm:spPr/>
    </dgm:pt>
    <dgm:pt modelId="{C8D13387-F47D-49C4-8F9F-DAD38B9D14EF}" type="pres">
      <dgm:prSet presAssocID="{0568C8DA-7791-45DF-88E1-F346D7E3D0B0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8406C14A-3DD2-4350-BBFA-D551CA75E0A1}" type="pres">
      <dgm:prSet presAssocID="{836C259D-F357-4605-A798-F809AEBA9177}" presName="sibTrans" presStyleCnt="0"/>
      <dgm:spPr/>
    </dgm:pt>
    <dgm:pt modelId="{CCC99E6F-2053-49D2-B78C-50A9AD5B2B38}" type="pres">
      <dgm:prSet presAssocID="{AB40D9D1-E952-43E2-8F78-4DCB5B039442}" presName="compNode" presStyleCnt="0"/>
      <dgm:spPr/>
    </dgm:pt>
    <dgm:pt modelId="{250D0A3A-9F3B-4BBD-AC6E-2C162207D531}" type="pres">
      <dgm:prSet presAssocID="{AB40D9D1-E952-43E2-8F78-4DCB5B039442}" presName="bgRect" presStyleLbl="bgShp" presStyleIdx="2" presStyleCnt="3" custLinFactNeighborX="-794" custLinFactNeighborY="1836"/>
      <dgm:spPr/>
    </dgm:pt>
    <dgm:pt modelId="{B4C7FA1A-FECE-4A05-9FE8-993BF25FE34C}" type="pres">
      <dgm:prSet presAssocID="{AB40D9D1-E952-43E2-8F78-4DCB5B03944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A11E18C3-0375-43A6-A80D-F20BD08E27CF}" type="pres">
      <dgm:prSet presAssocID="{AB40D9D1-E952-43E2-8F78-4DCB5B039442}" presName="spaceRect" presStyleCnt="0"/>
      <dgm:spPr/>
    </dgm:pt>
    <dgm:pt modelId="{CFB92FE8-874E-499C-8AD9-413A03548FB9}" type="pres">
      <dgm:prSet presAssocID="{AB40D9D1-E952-43E2-8F78-4DCB5B039442}" presName="parTx" presStyleLbl="revTx" presStyleIdx="2" presStyleCnt="3" custScaleX="10000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ED011FC5-B4F7-44BA-B817-0BDB24C55301}" type="presOf" srcId="{AB40D9D1-E952-43E2-8F78-4DCB5B039442}" destId="{CFB92FE8-874E-499C-8AD9-413A03548FB9}" srcOrd="0" destOrd="0" presId="urn:microsoft.com/office/officeart/2018/2/layout/IconVerticalSolidList"/>
    <dgm:cxn modelId="{8070801E-1000-4F31-8849-4A689DBA7318}" srcId="{93506B00-1891-43C4-952B-2454F368628C}" destId="{AB40D9D1-E952-43E2-8F78-4DCB5B039442}" srcOrd="2" destOrd="0" parTransId="{09109D07-2401-410C-A878-EB6E21BB793E}" sibTransId="{6986A94C-F542-44C6-9B19-B9FA9C9126C8}"/>
    <dgm:cxn modelId="{F0784A90-D184-4361-8437-E58DD3E53E72}" type="presOf" srcId="{0568C8DA-7791-45DF-88E1-F346D7E3D0B0}" destId="{C8D13387-F47D-49C4-8F9F-DAD38B9D14EF}" srcOrd="0" destOrd="0" presId="urn:microsoft.com/office/officeart/2018/2/layout/IconVerticalSolidList"/>
    <dgm:cxn modelId="{06D82407-F831-4CD3-A4BC-F152FB1C7348}" srcId="{93506B00-1891-43C4-952B-2454F368628C}" destId="{0568C8DA-7791-45DF-88E1-F346D7E3D0B0}" srcOrd="1" destOrd="0" parTransId="{3A250453-F332-4D80-9BC8-115C793F4594}" sibTransId="{836C259D-F357-4605-A798-F809AEBA9177}"/>
    <dgm:cxn modelId="{9598433E-A4B5-4821-9395-6D498D3BFB43}" type="presOf" srcId="{93506B00-1891-43C4-952B-2454F368628C}" destId="{519A98AD-9850-4252-9574-1C490AE4A5F7}" srcOrd="0" destOrd="0" presId="urn:microsoft.com/office/officeart/2018/2/layout/IconVerticalSolidList"/>
    <dgm:cxn modelId="{B72DE0AD-87B1-478C-ACB5-D9EE51CBD4D4}" srcId="{93506B00-1891-43C4-952B-2454F368628C}" destId="{8F78E03F-27B2-4EB2-BC1E-FEA935BADE38}" srcOrd="0" destOrd="0" parTransId="{811B6D41-F7F0-4E5C-8BD0-7743BC9D459C}" sibTransId="{8BE7C63B-25BC-4849-91DF-905817A2238E}"/>
    <dgm:cxn modelId="{A38CB488-2B48-4B88-9E0F-C3999ABAEF63}" type="presOf" srcId="{8F78E03F-27B2-4EB2-BC1E-FEA935BADE38}" destId="{A0E7E16E-0D55-49B9-B7B0-67AE2243F530}" srcOrd="0" destOrd="0" presId="urn:microsoft.com/office/officeart/2018/2/layout/IconVerticalSolidList"/>
    <dgm:cxn modelId="{BA2B8EE6-6466-45A4-A738-94EDE37D5880}" type="presParOf" srcId="{519A98AD-9850-4252-9574-1C490AE4A5F7}" destId="{8B7CDE8C-39AB-4842-AD00-BAB5A773E690}" srcOrd="0" destOrd="0" presId="urn:microsoft.com/office/officeart/2018/2/layout/IconVerticalSolidList"/>
    <dgm:cxn modelId="{DE2D031E-5C53-45C3-A71B-A69391214A5C}" type="presParOf" srcId="{8B7CDE8C-39AB-4842-AD00-BAB5A773E690}" destId="{CD9717DE-4059-40B4-9860-D14E2E428716}" srcOrd="0" destOrd="0" presId="urn:microsoft.com/office/officeart/2018/2/layout/IconVerticalSolidList"/>
    <dgm:cxn modelId="{C5B38A27-E7AA-474B-91D1-6FC977CBAE4A}" type="presParOf" srcId="{8B7CDE8C-39AB-4842-AD00-BAB5A773E690}" destId="{7922AFB7-3033-495E-AE43-BF134E25F766}" srcOrd="1" destOrd="0" presId="urn:microsoft.com/office/officeart/2018/2/layout/IconVerticalSolidList"/>
    <dgm:cxn modelId="{0D0159F3-6EAB-45F7-AC9B-A4B73024D894}" type="presParOf" srcId="{8B7CDE8C-39AB-4842-AD00-BAB5A773E690}" destId="{D83F16CC-D105-41D4-896A-9EF9C6644BB5}" srcOrd="2" destOrd="0" presId="urn:microsoft.com/office/officeart/2018/2/layout/IconVerticalSolidList"/>
    <dgm:cxn modelId="{7F12AC84-4AE7-47F7-B8A2-B2C5960FDC05}" type="presParOf" srcId="{8B7CDE8C-39AB-4842-AD00-BAB5A773E690}" destId="{A0E7E16E-0D55-49B9-B7B0-67AE2243F530}" srcOrd="3" destOrd="0" presId="urn:microsoft.com/office/officeart/2018/2/layout/IconVerticalSolidList"/>
    <dgm:cxn modelId="{1DC04385-DB09-4E34-8D5A-0038DEFF5013}" type="presParOf" srcId="{519A98AD-9850-4252-9574-1C490AE4A5F7}" destId="{0D630462-D269-4246-859A-310E47BD069A}" srcOrd="1" destOrd="0" presId="urn:microsoft.com/office/officeart/2018/2/layout/IconVerticalSolidList"/>
    <dgm:cxn modelId="{11F90ABD-D1C1-4E1E-AFB1-3C898D0AA5C8}" type="presParOf" srcId="{519A98AD-9850-4252-9574-1C490AE4A5F7}" destId="{93D76D84-2AF5-4D00-A823-637498A4B773}" srcOrd="2" destOrd="0" presId="urn:microsoft.com/office/officeart/2018/2/layout/IconVerticalSolidList"/>
    <dgm:cxn modelId="{DF10056C-AFCC-4424-B3F7-79DCBC4281AA}" type="presParOf" srcId="{93D76D84-2AF5-4D00-A823-637498A4B773}" destId="{0CE62AF0-4C9A-4D73-B20D-671CB0445BFA}" srcOrd="0" destOrd="0" presId="urn:microsoft.com/office/officeart/2018/2/layout/IconVerticalSolidList"/>
    <dgm:cxn modelId="{4D0DB73F-311C-4422-A62F-7D2AB0AF1E12}" type="presParOf" srcId="{93D76D84-2AF5-4D00-A823-637498A4B773}" destId="{9E17D896-60D6-4DF9-85EF-58D9F1BE823B}" srcOrd="1" destOrd="0" presId="urn:microsoft.com/office/officeart/2018/2/layout/IconVerticalSolidList"/>
    <dgm:cxn modelId="{E3812884-3865-4714-B416-5952082DF61B}" type="presParOf" srcId="{93D76D84-2AF5-4D00-A823-637498A4B773}" destId="{664C3802-6706-4CC2-90B3-BB040B0540A9}" srcOrd="2" destOrd="0" presId="urn:microsoft.com/office/officeart/2018/2/layout/IconVerticalSolidList"/>
    <dgm:cxn modelId="{E0FA45B8-36E6-4237-8E65-4517D6B2BD1E}" type="presParOf" srcId="{93D76D84-2AF5-4D00-A823-637498A4B773}" destId="{C8D13387-F47D-49C4-8F9F-DAD38B9D14EF}" srcOrd="3" destOrd="0" presId="urn:microsoft.com/office/officeart/2018/2/layout/IconVerticalSolidList"/>
    <dgm:cxn modelId="{A7E2D7CD-1B8B-4689-86BA-626D49A9FC76}" type="presParOf" srcId="{519A98AD-9850-4252-9574-1C490AE4A5F7}" destId="{8406C14A-3DD2-4350-BBFA-D551CA75E0A1}" srcOrd="3" destOrd="0" presId="urn:microsoft.com/office/officeart/2018/2/layout/IconVerticalSolidList"/>
    <dgm:cxn modelId="{0579AA38-120B-4056-BE7A-A3DB23F2068D}" type="presParOf" srcId="{519A98AD-9850-4252-9574-1C490AE4A5F7}" destId="{CCC99E6F-2053-49D2-B78C-50A9AD5B2B38}" srcOrd="4" destOrd="0" presId="urn:microsoft.com/office/officeart/2018/2/layout/IconVerticalSolidList"/>
    <dgm:cxn modelId="{BB1479F0-C2AE-480C-889A-8E8396F0AEF6}" type="presParOf" srcId="{CCC99E6F-2053-49D2-B78C-50A9AD5B2B38}" destId="{250D0A3A-9F3B-4BBD-AC6E-2C162207D531}" srcOrd="0" destOrd="0" presId="urn:microsoft.com/office/officeart/2018/2/layout/IconVerticalSolidList"/>
    <dgm:cxn modelId="{53143960-8B1A-4B89-904C-2D55973785AD}" type="presParOf" srcId="{CCC99E6F-2053-49D2-B78C-50A9AD5B2B38}" destId="{B4C7FA1A-FECE-4A05-9FE8-993BF25FE34C}" srcOrd="1" destOrd="0" presId="urn:microsoft.com/office/officeart/2018/2/layout/IconVerticalSolidList"/>
    <dgm:cxn modelId="{6F97FC1A-271C-4EFD-B158-623399A3629B}" type="presParOf" srcId="{CCC99E6F-2053-49D2-B78C-50A9AD5B2B38}" destId="{A11E18C3-0375-43A6-A80D-F20BD08E27CF}" srcOrd="2" destOrd="0" presId="urn:microsoft.com/office/officeart/2018/2/layout/IconVerticalSolidList"/>
    <dgm:cxn modelId="{A95CB2D3-02BA-46D1-A459-6340E937638F}" type="presParOf" srcId="{CCC99E6F-2053-49D2-B78C-50A9AD5B2B38}" destId="{CFB92FE8-874E-499C-8AD9-413A03548F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5-14T07:27:04.448"/>
    </inkml:context>
    <inkml:brush xml:id="br0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33695.1875"/>
      <inkml:brushProperty name="anchorY" value="-3529.84961"/>
      <inkml:brushProperty name="scaleFactor" value="0.5"/>
    </inkml:brush>
  </inkml:definitions>
  <inkml:trace contextRef="#ctx0" brushRef="#br0">0 0,'0'0,"0"0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5-14T07:27:05.833"/>
    </inkml:context>
    <inkml:brush xml:id="br0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34965.1875"/>
      <inkml:brushProperty name="anchorY" value="-4799.84961"/>
      <inkml:brushProperty name="scaleFactor" value="0.5"/>
    </inkml:brush>
  </inkml:definitions>
  <inkml:trace contextRef="#ctx0" brushRef="#br0">1 1,'0'0,"0"0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5-14T07:27:06.569"/>
    </inkml:context>
    <inkml:brush xml:id="br0">
      <inkml:brushProperty name="width" value="0.1" units="cm"/>
      <inkml:brushProperty name="height" value="0.1" units="cm"/>
      <inkml:brushProperty name="color" value="#AE198D"/>
      <inkml:brushProperty name="ignorePressure" value="1"/>
      <inkml:brushProperty name="inkEffects" value="galaxy"/>
      <inkml:brushProperty name="anchorX" value="-36235.1875"/>
      <inkml:brushProperty name="anchorY" value="-6069.84961"/>
      <inkml:brushProperty name="scaleFactor" value="0.5"/>
    </inkml:brush>
  </inkml:definitions>
  <inkml:trace contextRef="#ctx0" brushRef="#br0">1 0,'0'0,"0"0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F05199-6D27-43C3-B02E-B6CFC7CCEF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AE6BF94-43CC-43A8-AFE7-4DAF5B298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E22C574-8954-4EF7-9B51-7F06E6D7F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1DA06EF-3D80-4736-8202-6C79C1215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BD6106-8F99-4672-A9C4-17A282FFC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2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E20A30-7728-4975-936C-876B47532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2529A83-5309-4F6E-8313-3908B41CF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A42A7F-E2C0-458F-9C5D-736F75795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BFA001-20FB-4699-9D8F-B1C08C55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367AB8-2FDB-4D52-8261-BB33E890B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20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668444E-C519-48D0-98FE-B45A97FF57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02470D5-41C2-4252-A113-BB5BB8E50D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DB8CCF-806F-4DCB-8760-3D404D94A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047387C-CBB7-48E9-977A-1E25FAAF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371DDBA-2C70-4AB1-B420-A67BDB114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5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E89E4F-9589-4C64-9D53-B1DC2D913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59AA64-2859-4B47-AB45-72A320A6C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B287C72-87EC-40FE-93E2-AA3B00B16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DC23E8-396E-4E03-87C1-9D4F10804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E9A3187-42AB-4AF9-B4ED-ECCD4A90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64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41C196-C420-467F-9DE3-788C8B6A5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75D2BE-90DF-4C56-B59D-7BE6217F0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3B2861-E5E0-4D16-8F51-709125463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58B585-D74E-4EF6-8B70-8AC868EEE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23D650F-641C-4870-95EB-F1F6B858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3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3547FA-AA91-4014-B80B-8D74980AA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8B7F54-0999-4B9A-B3FB-3714FD4A65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2B05E99-ABAB-40B9-A303-2C7068446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D4E59C3-A57C-4797-95A2-7A2DAC05D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A690F9-C1A7-4D85-8DAB-6DA22AF16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4CE4DFC-A047-4739-B52A-98C0D17DE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2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D9366F-506B-46EF-85CF-4835EF92D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CF8FE96-0D54-489A-A63E-C42331F9E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B85A92A-8EF1-40EE-A3E6-E555D49D5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566CD8D-8865-41BD-B703-F481069C6A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FB67DDB-0EB7-40A3-90B2-D6A57DE77C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952A6CD-15C1-40E3-A2B5-D82F01EE5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3776828-48AA-47BB-B692-FEAAC866C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4F13D9A-015F-42B7-95A7-86233AC4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3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EEFDD0-4182-4A7C-B157-B729E35A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68C72B2-AD6C-44F6-B0E1-76BA83F0B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709299A-5079-4CF7-9E46-6512FE464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1F2CF1A-4861-4B59-83FC-57DD21C8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3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4E0BE29-107B-4BD9-9B0E-35925D80D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30480AD-6682-4164-92D0-2BFF87DDF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4FF55F-9C67-4D35-B412-5654F62F4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99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0B3C1-11AB-473B-948E-2F2E75BDF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2F4A7C-CDBC-402A-A34B-E67C581FF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AB10764-9CA4-4F43-9968-8CCCCE4908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400FACA-E417-4C27-B0A9-D27169A4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3FB31B-1A44-4E84-B7B9-491120C6A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B0A4B3-3C39-468D-BB00-011F88A0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6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DF9548-8CFA-4E43-84EA-2B4DF33A4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3C0B423-0FA7-49E8-ABBB-6D8CCF1230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08ABC90-F1D2-48E4-823C-1885BE2B96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87099CF-CAD0-4AB8-988F-6A0B5037F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029895-DD38-4DED-9DC4-28317932F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A370A69-30A7-4322-809D-B668F8DF7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4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0A60217-FBF7-448D-9899-A9E64C554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18E2145-B364-4685-A8C7-8BB5DFC5A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18715C-C7D8-4BF3-86B6-073311A9C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692B-912A-489F-B1C4-0624F8D7737B}" type="datetimeFigureOut">
              <a:rPr lang="en-US" smtClean="0"/>
              <a:t>10-Jul-20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F69663-E85D-4F50-B459-12A694EFCA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1077DA-D012-4B55-A78B-78F8D8B0C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925C3-1AF7-4DD4-B4AB-73A8C2159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7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6" Type="http://schemas.openxmlformats.org/officeDocument/2006/relationships/customXml" Target="../ink/ink3.xml"/><Relationship Id="rId5" Type="http://schemas.openxmlformats.org/officeDocument/2006/relationships/customXml" Target="../ink/ink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BBD80ABB-59C5-4FA1-8DC1-E06A4A866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117"/>
            <a:ext cx="10515600" cy="95731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b="1" kern="1200" dirty="0">
                <a:latin typeface="+mj-lt"/>
                <a:ea typeface="+mj-ea"/>
                <a:cs typeface="+mj-cs"/>
              </a:rPr>
              <a:t>System Strengthening and PSS in Madhya Pradesh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58AC6C2-BBB6-43E7-9BD9-E81D030FE1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2057400"/>
            <a:ext cx="10515600" cy="3871762"/>
          </a:xfrm>
        </p:spPr>
        <p:txBody>
          <a:bodyPr vert="horz" lIns="91440" tIns="45720" rIns="91440" bIns="45720" rtlCol="0">
            <a:normAutofit/>
          </a:bodyPr>
          <a:lstStyle/>
          <a:p>
            <a:endParaRPr lang="en-US" sz="2400" dirty="0"/>
          </a:p>
        </p:txBody>
      </p:sp>
      <p:pic>
        <p:nvPicPr>
          <p:cNvPr id="7" name="Picture 6" descr="&#10;&#10;Description automatically generated">
            <a:extLst>
              <a:ext uri="{FF2B5EF4-FFF2-40B4-BE49-F238E27FC236}">
                <a16:creationId xmlns:a16="http://schemas.microsoft.com/office/drawing/2014/main" xmlns="" id="{CE784147-DCFD-4312-B979-CF55FD0015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377737" y="-1870255"/>
            <a:ext cx="5436525" cy="1154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806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25">
            <a:extLst>
              <a:ext uri="{FF2B5EF4-FFF2-40B4-BE49-F238E27FC236}">
                <a16:creationId xmlns:a16="http://schemas.microsoft.com/office/drawing/2014/main" xmlns="" id="{389575E1-3389-451A-A5F7-27854C25C5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7">
            <a:extLst>
              <a:ext uri="{FF2B5EF4-FFF2-40B4-BE49-F238E27FC236}">
                <a16:creationId xmlns:a16="http://schemas.microsoft.com/office/drawing/2014/main" xmlns="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650A4B-D92E-48E6-8D15-21B7F2344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698473"/>
            <a:ext cx="4167268" cy="4155233"/>
          </a:xfrm>
          <a:blipFill>
            <a:blip r:embed="rId2">
              <a:alphaModFix amt="84000"/>
            </a:blip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4" name="Arc 29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C421E9-0FAC-4E75-9B9E-94DFC6B4F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1599" y="441959"/>
            <a:ext cx="7443722" cy="6242105"/>
          </a:xfrm>
          <a:noFill/>
        </p:spPr>
        <p:txBody>
          <a:bodyPr anchor="ctr">
            <a:noAutofit/>
          </a:bodyPr>
          <a:lstStyle/>
          <a:p>
            <a:r>
              <a:rPr lang="en-US" sz="2400" dirty="0"/>
              <a:t>Issuance of 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Departmental Orders</a:t>
            </a:r>
            <a:r>
              <a:rPr lang="en-US" sz="2400" dirty="0"/>
              <a:t>: pre and post SC directives 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Orientation of DWCD functionaries [4000] </a:t>
            </a:r>
            <a:r>
              <a:rPr lang="en-US" sz="2400" dirty="0"/>
              <a:t>on key protection issues particularly prevention of risks in times </a:t>
            </a:r>
            <a:r>
              <a:rPr lang="en-US" sz="2400" dirty="0" err="1"/>
              <a:t>Covid</a:t>
            </a:r>
            <a:r>
              <a:rPr lang="en-US" sz="2400" dirty="0"/>
              <a:t> 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Capacity building of CCI staff </a:t>
            </a:r>
            <a:r>
              <a:rPr lang="en-US" sz="2400" dirty="0"/>
              <a:t>on prevention and protection from COVID, including PSS for children [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210 participants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]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Orientation of all CWC members </a:t>
            </a:r>
            <a:r>
              <a:rPr lang="en-US" sz="2400" dirty="0"/>
              <a:t>on SC order, their responsibilities including addressing challenges at the ground level  [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135 participants</a:t>
            </a:r>
            <a:r>
              <a:rPr lang="en-US" sz="2400" dirty="0"/>
              <a:t>]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Trained team of Counsellors </a:t>
            </a:r>
            <a:r>
              <a:rPr lang="en-US" sz="2400" dirty="0"/>
              <a:t>[68] across 52 districts; and issues referred are duly taken up 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Regular monitoring </a:t>
            </a:r>
            <a:r>
              <a:rPr lang="en-US" sz="2400" dirty="0"/>
              <a:t>and follow up </a:t>
            </a:r>
          </a:p>
          <a:p>
            <a:r>
              <a:rPr lang="en-US" sz="2400" dirty="0"/>
              <a:t>CP Services being provided by structures on a roster basis; CWCs and JJBs functional online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9B5EC7D-2615-4057-9F2E-7BA2ECB2AA24}"/>
              </a:ext>
            </a:extLst>
          </p:cNvPr>
          <p:cNvSpPr/>
          <p:nvPr/>
        </p:nvSpPr>
        <p:spPr>
          <a:xfrm>
            <a:off x="576471" y="402535"/>
            <a:ext cx="33693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>
                <a:solidFill>
                  <a:schemeClr val="bg1"/>
                </a:solidFill>
              </a:rPr>
              <a:t>Joint Initiatives with DWCD</a:t>
            </a:r>
          </a:p>
        </p:txBody>
      </p:sp>
    </p:spTree>
    <p:extLst>
      <p:ext uri="{BB962C8B-B14F-4D97-AF65-F5344CB8AC3E}">
        <p14:creationId xmlns:p14="http://schemas.microsoft.com/office/powerpoint/2010/main" val="140469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389575E1-3389-451A-A5F7-27854C25C5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AAA356-CAC1-4DB6-84CD-91CE8CD04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55479"/>
            <a:ext cx="4164388" cy="4398227"/>
          </a:xfrm>
          <a:blipFill>
            <a:blip r:embed="rId2">
              <a:alphaModFix amt="84000"/>
            </a:blip>
            <a:stretch>
              <a:fillRect/>
            </a:stretch>
          </a:blip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44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CD34C6-DF92-4A48-850E-49A33EC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47308" y="457200"/>
            <a:ext cx="6906491" cy="58826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Directions issued</a:t>
            </a:r>
            <a:r>
              <a:rPr lang="en-US" sz="2400" dirty="0"/>
              <a:t> in compliance with SC Order to District Courts and DWCD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Weekly compliance sent by DWCD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Fortnightly compliance by District Courts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Children in conflict with law given bail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Constituted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a team </a:t>
            </a:r>
            <a:r>
              <a:rPr lang="en-US" sz="2400" dirty="0"/>
              <a:t>[DLSA </a:t>
            </a:r>
            <a:r>
              <a:rPr lang="en-US" sz="2400" dirty="0" err="1"/>
              <a:t>Secy</a:t>
            </a:r>
            <a:r>
              <a:rPr lang="en-US" sz="2400" dirty="0"/>
              <a:t>, Visiting Judge and Principal Magistrate]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for monitoring CCIs </a:t>
            </a:r>
            <a:r>
              <a:rPr lang="en-US" sz="2400" dirty="0"/>
              <a:t>– issues of noncompliance are reported to Dept and actions are ensured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Principal Magistrates regularly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monitoring CCLs in OHs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648B28E-73F9-4BCC-A320-AF28F77301E4}"/>
                  </a:ext>
                </a:extLst>
              </p14:cNvPr>
              <p14:cNvContentPartPr/>
              <p14:nvPr/>
            </p14:nvContentPartPr>
            <p14:xfrm>
              <a:off x="2329874" y="1415311"/>
              <a:ext cx="360" cy="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4648B28E-73F9-4BCC-A320-AF28F77301E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11874" y="139731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1D80F43B-541A-4C0B-A880-121D70C719AD}"/>
                  </a:ext>
                </a:extLst>
              </p14:cNvPr>
              <p14:cNvContentPartPr/>
              <p14:nvPr/>
            </p14:nvContentPartPr>
            <p14:xfrm>
              <a:off x="2860874" y="987631"/>
              <a:ext cx="36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1D80F43B-541A-4C0B-A880-121D70C719A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42874" y="96963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xmlns="" Requires="p14 aink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C490944-019E-46E4-B38A-E18133DD11BE}"/>
                  </a:ext>
                </a:extLst>
              </p14:cNvPr>
              <p14:cNvContentPartPr/>
              <p14:nvPr/>
            </p14:nvContentPartPr>
            <p14:xfrm>
              <a:off x="5618474" y="840031"/>
              <a:ext cx="36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xmlns="" xmlns:aink="http://schemas.microsoft.com/office/drawing/2016/ink" xmlns:p14="http://schemas.microsoft.com/office/powerpoint/2010/main" id="{5C490944-019E-46E4-B38A-E18133DD11B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600474" y="822031"/>
                <a:ext cx="36000" cy="3600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111816A-15A8-4153-BD46-236BA1FD13B8}"/>
              </a:ext>
            </a:extLst>
          </p:cNvPr>
          <p:cNvSpPr/>
          <p:nvPr/>
        </p:nvSpPr>
        <p:spPr>
          <a:xfrm>
            <a:off x="298175" y="258128"/>
            <a:ext cx="359299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>
              <a:solidFill>
                <a:srgbClr val="FFFFFF"/>
              </a:solidFill>
            </a:endParaRPr>
          </a:p>
          <a:p>
            <a:pPr algn="ctr"/>
            <a:r>
              <a:rPr lang="en-US" sz="2800" b="1" dirty="0">
                <a:solidFill>
                  <a:srgbClr val="FFFFFF"/>
                </a:solidFill>
              </a:rPr>
              <a:t>Joint Initiatives with HC JJC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8276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3A5D89-B795-460E-8CDC-55365DD30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465320" cy="6858000"/>
          </a:xfrm>
          <a:blipFill>
            <a:blip r:embed="rId2"/>
            <a:stretch>
              <a:fillRect/>
            </a:stretch>
          </a:blipFill>
        </p:spPr>
        <p:txBody>
          <a:bodyPr vert="horz" anchor="ctr" anchorCtr="1">
            <a:normAutofit/>
          </a:bodyPr>
          <a:lstStyle/>
          <a:p>
            <a:pPr algn="ctr"/>
            <a:r>
              <a:rPr lang="en-US" dirty="0"/>
              <a:t>               </a:t>
            </a:r>
            <a:endParaRPr lang="en-US" b="1" dirty="0">
              <a:solidFill>
                <a:srgbClr val="FFC000"/>
              </a:solidFill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xmlns="" id="{9649E570-7F4A-4012-88A9-685913ED92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260969"/>
              </p:ext>
            </p:extLst>
          </p:nvPr>
        </p:nvGraphicFramePr>
        <p:xfrm>
          <a:off x="4770120" y="594360"/>
          <a:ext cx="7257288" cy="5836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EAB1CC8-195D-4B1F-8C85-D0A8E09AD648}"/>
              </a:ext>
            </a:extLst>
          </p:cNvPr>
          <p:cNvSpPr/>
          <p:nvPr/>
        </p:nvSpPr>
        <p:spPr>
          <a:xfrm>
            <a:off x="1426091" y="1703810"/>
            <a:ext cx="3039229" cy="6907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C00000"/>
                </a:solidFill>
              </a:rPr>
              <a:t>OUTCOMES</a:t>
            </a:r>
          </a:p>
        </p:txBody>
      </p:sp>
    </p:spTree>
    <p:extLst>
      <p:ext uri="{BB962C8B-B14F-4D97-AF65-F5344CB8AC3E}">
        <p14:creationId xmlns:p14="http://schemas.microsoft.com/office/powerpoint/2010/main" val="308760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389575E1-3389-451A-A5F7-27854C25C5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428981-3AAB-4E67-A580-512147B38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4293"/>
            <a:ext cx="4167267" cy="6849413"/>
          </a:xfrm>
          <a:blipFill>
            <a:blip r:embed="rId2">
              <a:alphaModFix amt="84000"/>
            </a:blip>
            <a:stretch>
              <a:fillRect/>
            </a:stretch>
          </a:blipFill>
        </p:spPr>
        <p:txBody>
          <a:bodyPr anchor="b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MHPSS support to children in CCIs and community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FA2352-46B8-4A5E-B888-B1F9172F6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880" y="152400"/>
            <a:ext cx="7815072" cy="6386512"/>
          </a:xfrm>
          <a:ln w="38100">
            <a:solidFill>
              <a:schemeClr val="accent2">
                <a:lumMod val="75000"/>
              </a:schemeClr>
            </a:solidFill>
          </a:ln>
        </p:spPr>
        <p:txBody>
          <a:bodyPr anchor="ctr">
            <a:normAutofit lnSpcReduction="10000"/>
          </a:bodyPr>
          <a:lstStyle/>
          <a:p>
            <a:pPr marL="0" marR="0" lv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Process:</a:t>
            </a:r>
            <a:endParaRPr lang="en-US" sz="24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Trained counselors (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DCPU, Childline, CCIs, CSOs) identified for PSS  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Online technical orientation and refresher training 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on COVID prevention, addressing anxieties faced by children [NIMHANS] 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Developed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resource material 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for the counselors including tele-counselling tips</a:t>
            </a:r>
          </a:p>
          <a:p>
            <a:pPr marL="0" lv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The System: </a:t>
            </a:r>
            <a:endParaRPr lang="en-US" sz="2400" dirty="0">
              <a:solidFill>
                <a:srgbClr val="C00000"/>
              </a:solidFill>
            </a:endParaRP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Every district and every CCI has counselor/s </a:t>
            </a:r>
            <a:r>
              <a:rPr lang="en-US" sz="2400" dirty="0"/>
              <a:t>assigned 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Group sessions and individualized counselling </a:t>
            </a:r>
            <a:r>
              <a:rPr lang="en-US" sz="2400" dirty="0"/>
              <a:t>[2220 group counselling 35%F; 2570 individuals (771F, 1799M)]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MIS developed</a:t>
            </a:r>
            <a:r>
              <a:rPr lang="en-US" sz="2400" dirty="0"/>
              <a:t>: weekly reporting, detailed case reporting and case studies 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Regular updates </a:t>
            </a:r>
            <a:r>
              <a:rPr lang="en-US" sz="2400" dirty="0"/>
              <a:t>including challenges or concerns</a:t>
            </a:r>
          </a:p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Immediate actions </a:t>
            </a:r>
            <a:r>
              <a:rPr lang="en-US" sz="2400" dirty="0"/>
              <a:t>from the Directorate ensured </a:t>
            </a:r>
          </a:p>
        </p:txBody>
      </p:sp>
    </p:spTree>
    <p:extLst>
      <p:ext uri="{BB962C8B-B14F-4D97-AF65-F5344CB8AC3E}">
        <p14:creationId xmlns:p14="http://schemas.microsoft.com/office/powerpoint/2010/main" val="375360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89575E1-3389-451A-A5F7-27854C25C5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C9D531-F026-4005-B4C5-C0E0ED5F3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37160"/>
            <a:ext cx="3901440" cy="6583680"/>
          </a:xfrm>
          <a:blipFill>
            <a:blip r:embed="rId2"/>
            <a:stretch>
              <a:fillRect/>
            </a:stretch>
          </a:blipFill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Reflections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5DB4096-0A18-4EFE-A5EB-A02BFDD57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68" y="137159"/>
            <a:ext cx="8021684" cy="6725133"/>
          </a:xfrm>
        </p:spPr>
        <p:txBody>
          <a:bodyPr anchor="ctr">
            <a:normAutofit/>
          </a:bodyPr>
          <a:lstStyle/>
          <a:p>
            <a:r>
              <a:rPr lang="en-US" sz="2000" b="1" dirty="0">
                <a:solidFill>
                  <a:srgbClr val="FF9900"/>
                </a:solidFill>
              </a:rPr>
              <a:t>They have a space to voice their emotions – a shift now from anxiety to looking forward </a:t>
            </a:r>
          </a:p>
          <a:p>
            <a:r>
              <a:rPr lang="en-US" sz="2000" b="1" dirty="0">
                <a:solidFill>
                  <a:srgbClr val="FF9900"/>
                </a:solidFill>
              </a:rPr>
              <a:t>Creating a positive environment in CCIs and they are kept creatively engaged </a:t>
            </a:r>
          </a:p>
          <a:p>
            <a:pPr lvl="1"/>
            <a:r>
              <a:rPr lang="en-US" sz="1600" b="1" dirty="0">
                <a:solidFill>
                  <a:srgbClr val="FF9900"/>
                </a:solidFill>
              </a:rPr>
              <a:t>Counsellors create a ‘plan’ – either a task or creative activity; enthusiastic response </a:t>
            </a:r>
          </a:p>
          <a:p>
            <a:r>
              <a:rPr lang="en-US" sz="2000" b="1" dirty="0">
                <a:solidFill>
                  <a:srgbClr val="FF9900"/>
                </a:solidFill>
              </a:rPr>
              <a:t>Life skills elements are also interwoven in the sessions – and these are highly appreciated and children themselves talk of changes they are observing in themselves </a:t>
            </a:r>
          </a:p>
          <a:p>
            <a:r>
              <a:rPr lang="en-US" sz="2000" b="1" dirty="0">
                <a:solidFill>
                  <a:srgbClr val="FF9900"/>
                </a:solidFill>
              </a:rPr>
              <a:t>Most children desire to pursue some vocational training </a:t>
            </a:r>
          </a:p>
          <a:p>
            <a:r>
              <a:rPr lang="en-US" sz="2000" dirty="0"/>
              <a:t>Children require counselling support regularly whether it Corona times or otherwise</a:t>
            </a:r>
          </a:p>
          <a:p>
            <a:r>
              <a:rPr lang="en-US" sz="2000" dirty="0"/>
              <a:t>Their counselling needs are mostly simple, not complex – being listened to, trustable and be friendly</a:t>
            </a:r>
          </a:p>
          <a:p>
            <a:r>
              <a:rPr lang="en-US" sz="2000" dirty="0"/>
              <a:t>A person with empathy and experience of working with children can do the trick…</a:t>
            </a:r>
          </a:p>
          <a:p>
            <a:pPr lvl="1"/>
            <a:r>
              <a:rPr lang="en-US" sz="1600" dirty="0"/>
              <a:t>Lot of people who are working with children can become effective counsellors </a:t>
            </a:r>
          </a:p>
          <a:p>
            <a:r>
              <a:rPr lang="en-US" sz="2000" dirty="0"/>
              <a:t>Engagement of a good counsellor strengthens feedback loop, without breaking confidentiality</a:t>
            </a:r>
          </a:p>
          <a:p>
            <a:r>
              <a:rPr lang="en-US" sz="2000" dirty="0"/>
              <a:t>The visible benefits of PSS during COVID will help in sustaining service and ensuring its quality</a:t>
            </a:r>
          </a:p>
        </p:txBody>
      </p:sp>
    </p:spTree>
    <p:extLst>
      <p:ext uri="{BB962C8B-B14F-4D97-AF65-F5344CB8AC3E}">
        <p14:creationId xmlns:p14="http://schemas.microsoft.com/office/powerpoint/2010/main" val="23951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389575E1-3389-451A-A5F7-27854C25C5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A53CCC5C-D88E-40FB-B30B-23DCDBD01D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C3BA6C-EAA1-46D3-8DE9-5E840911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9" y="320040"/>
            <a:ext cx="3691023" cy="6218872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FFEF60-1207-4F6D-9106-6409C06B0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9900"/>
                </a:solidFill>
              </a:rPr>
              <a:t>Challenges</a:t>
            </a:r>
            <a:endParaRPr lang="en-US" dirty="0">
              <a:solidFill>
                <a:srgbClr val="FF9900"/>
              </a:solidFill>
            </a:endParaRPr>
          </a:p>
          <a:p>
            <a:r>
              <a:rPr lang="en-US" dirty="0"/>
              <a:t>Limited reach to community </a:t>
            </a:r>
          </a:p>
          <a:p>
            <a:r>
              <a:rPr lang="en-US" dirty="0"/>
              <a:t>Difficulty/longer time for rapport building due limitations of the medium</a:t>
            </a:r>
          </a:p>
          <a:p>
            <a:r>
              <a:rPr lang="en-US" dirty="0"/>
              <a:t>Care givers presence  inhibit participation of children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9900"/>
                </a:solidFill>
              </a:rPr>
              <a:t>Expanding PSS</a:t>
            </a:r>
          </a:p>
          <a:p>
            <a:r>
              <a:rPr lang="en-US" dirty="0"/>
              <a:t>Building capacities of NSS youth leaders [208] from 52 districts on providing peer PSS </a:t>
            </a:r>
          </a:p>
          <a:p>
            <a:r>
              <a:rPr lang="en-US" dirty="0"/>
              <a:t>Building PSS skills of teachers through Diksha portal in collaboration with Dept of Edu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61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534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System Strengthening and PSS in Madhya Pradesh </vt:lpstr>
      <vt:lpstr>PowerPoint Presentation</vt:lpstr>
      <vt:lpstr>PowerPoint Presentation</vt:lpstr>
      <vt:lpstr>               </vt:lpstr>
      <vt:lpstr>MHPSS support to children in CCIs and community </vt:lpstr>
      <vt:lpstr>Reflections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Strengthening and PSS in Madhya Pradesh</dc:title>
  <dc:creator>Advaita</dc:creator>
  <cp:lastModifiedBy>Bear</cp:lastModifiedBy>
  <cp:revision>7</cp:revision>
  <dcterms:created xsi:type="dcterms:W3CDTF">2020-05-14T13:12:12Z</dcterms:created>
  <dcterms:modified xsi:type="dcterms:W3CDTF">2020-07-10T11:32:47Z</dcterms:modified>
</cp:coreProperties>
</file>