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6"/>
  </p:notesMasterIdLst>
  <p:sldIdLst>
    <p:sldId id="274" r:id="rId2"/>
    <p:sldId id="261" r:id="rId3"/>
    <p:sldId id="275" r:id="rId4"/>
    <p:sldId id="276" r:id="rId5"/>
    <p:sldId id="279" r:id="rId6"/>
    <p:sldId id="280" r:id="rId7"/>
    <p:sldId id="284" r:id="rId8"/>
    <p:sldId id="285" r:id="rId9"/>
    <p:sldId id="290" r:id="rId10"/>
    <p:sldId id="291" r:id="rId11"/>
    <p:sldId id="292" r:id="rId12"/>
    <p:sldId id="293" r:id="rId13"/>
    <p:sldId id="294" r:id="rId14"/>
    <p:sldId id="296" r:id="rId15"/>
    <p:sldId id="297" r:id="rId16"/>
    <p:sldId id="298" r:id="rId17"/>
    <p:sldId id="320" r:id="rId18"/>
    <p:sldId id="301" r:id="rId19"/>
    <p:sldId id="302" r:id="rId20"/>
    <p:sldId id="303" r:id="rId21"/>
    <p:sldId id="315" r:id="rId22"/>
    <p:sldId id="317" r:id="rId23"/>
    <p:sldId id="318" r:id="rId24"/>
    <p:sldId id="311"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INSTRUCTIONS" id="{05500FCB-E53B-D04D-82CA-51F0140D22FE}">
          <p14:sldIdLst>
            <p14:sldId id="274"/>
            <p14:sldId id="261"/>
            <p14:sldId id="275"/>
            <p14:sldId id="276"/>
            <p14:sldId id="279"/>
            <p14:sldId id="280"/>
            <p14:sldId id="284"/>
            <p14:sldId id="285"/>
            <p14:sldId id="290"/>
            <p14:sldId id="291"/>
            <p14:sldId id="292"/>
            <p14:sldId id="293"/>
            <p14:sldId id="294"/>
            <p14:sldId id="296"/>
            <p14:sldId id="297"/>
            <p14:sldId id="298"/>
            <p14:sldId id="320"/>
            <p14:sldId id="301"/>
            <p14:sldId id="302"/>
            <p14:sldId id="303"/>
            <p14:sldId id="315"/>
            <p14:sldId id="317"/>
            <p14:sldId id="318"/>
            <p14:sldId id="31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FC"/>
    <a:srgbClr val="2690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3555" autoAdjust="0"/>
  </p:normalViewPr>
  <p:slideViewPr>
    <p:cSldViewPr snapToGrid="0" snapToObjects="1" showGuides="1">
      <p:cViewPr varScale="1">
        <p:scale>
          <a:sx n="93" d="100"/>
          <a:sy n="93" d="100"/>
        </p:scale>
        <p:origin x="65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3B18D-59C2-934C-AB88-2F19D843FB48}" type="datetimeFigureOut">
              <a:rPr lang="en-US" smtClean="0"/>
              <a:t>14-Jul-20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95E1F-0E16-9041-B7F2-F780B1DFEBE7}" type="slidenum">
              <a:rPr lang="en-US" smtClean="0"/>
              <a:t>‹#›</a:t>
            </a:fld>
            <a:endParaRPr lang="en-US" dirty="0"/>
          </a:p>
        </p:txBody>
      </p:sp>
    </p:spTree>
    <p:extLst>
      <p:ext uri="{BB962C8B-B14F-4D97-AF65-F5344CB8AC3E}">
        <p14:creationId xmlns:p14="http://schemas.microsoft.com/office/powerpoint/2010/main" val="48220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AB95E1F-0E16-9041-B7F2-F780B1DFEBE7}" type="slidenum">
              <a:rPr lang="en-US" smtClean="0"/>
              <a:t>23</a:t>
            </a:fld>
            <a:endParaRPr lang="en-US" dirty="0"/>
          </a:p>
        </p:txBody>
      </p:sp>
    </p:spTree>
    <p:extLst>
      <p:ext uri="{BB962C8B-B14F-4D97-AF65-F5344CB8AC3E}">
        <p14:creationId xmlns:p14="http://schemas.microsoft.com/office/powerpoint/2010/main" val="386211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206827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185163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C86A96AA-8478-2146-B25B-AD2E1988584C}" type="datetimeFigureOut">
              <a:rPr lang="en-US" smtClean="0"/>
              <a:t>14-Jul-20</a:t>
            </a:fld>
            <a:endParaRPr lang="en-US" dirty="0"/>
          </a:p>
        </p:txBody>
      </p:sp>
      <p:sp>
        <p:nvSpPr>
          <p:cNvPr id="5" name="Footer Placeholder 4"/>
          <p:cNvSpPr>
            <a:spLocks noGrp="1"/>
          </p:cNvSpPr>
          <p:nvPr>
            <p:ph type="ftr" sz="quarter" idx="11"/>
          </p:nvPr>
        </p:nvSpPr>
        <p:spPr>
          <a:xfrm>
            <a:off x="2832102" y="4817141"/>
            <a:ext cx="3209752" cy="273844"/>
          </a:xfrm>
        </p:spPr>
        <p:txBody>
          <a:bodyPr/>
          <a:lstStyle/>
          <a:p>
            <a:endParaRPr lang="en-US" dirty="0"/>
          </a:p>
        </p:txBody>
      </p:sp>
      <p:sp>
        <p:nvSpPr>
          <p:cNvPr id="6" name="Slide Number Placeholder 5"/>
          <p:cNvSpPr>
            <a:spLocks noGrp="1"/>
          </p:cNvSpPr>
          <p:nvPr>
            <p:ph type="sldNum" sz="quarter" idx="12"/>
          </p:nvPr>
        </p:nvSpPr>
        <p:spPr>
          <a:xfrm>
            <a:off x="6054787" y="4817141"/>
            <a:ext cx="659819" cy="273844"/>
          </a:xfrm>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98667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395839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007751"/>
            <a:ext cx="7886700" cy="88097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86A96AA-8478-2146-B25B-AD2E1988584C}" type="datetimeFigureOut">
              <a:rPr lang="en-US" smtClean="0"/>
              <a:t>14-Jul-20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56306C9-9015-2443-9079-7DD3ECAFD520}" type="slidenum">
              <a:rPr lang="en-US" smtClean="0"/>
              <a:t>‹#›</a:t>
            </a:fld>
            <a:endParaRPr lang="en-US" dirty="0"/>
          </a:p>
        </p:txBody>
      </p:sp>
    </p:spTree>
    <p:extLst>
      <p:ext uri="{BB962C8B-B14F-4D97-AF65-F5344CB8AC3E}">
        <p14:creationId xmlns:p14="http://schemas.microsoft.com/office/powerpoint/2010/main" val="17054845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298141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05256" y="1992425"/>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73423" y="1992423"/>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90634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326859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104508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7001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14-Jul-20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dirty="0"/>
          </a:p>
        </p:txBody>
      </p:sp>
    </p:spTree>
    <p:extLst>
      <p:ext uri="{BB962C8B-B14F-4D97-AF65-F5344CB8AC3E}">
        <p14:creationId xmlns:p14="http://schemas.microsoft.com/office/powerpoint/2010/main" val="355183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C86A96AA-8478-2146-B25B-AD2E1988584C}" type="datetimeFigureOut">
              <a:rPr lang="en-US" smtClean="0"/>
              <a:t>14-Jul-20</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E56306C9-9015-2443-9079-7DD3ECAFD520}" type="slidenum">
              <a:rPr lang="en-US" smtClean="0"/>
              <a:t>‹#›</a:t>
            </a:fld>
            <a:endParaRPr lang="en-US" dirty="0"/>
          </a:p>
        </p:txBody>
      </p:sp>
    </p:spTree>
    <p:extLst>
      <p:ext uri="{BB962C8B-B14F-4D97-AF65-F5344CB8AC3E}">
        <p14:creationId xmlns:p14="http://schemas.microsoft.com/office/powerpoint/2010/main" val="35574467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hyperlink" Target="https://gbvguidelines.org/wp/wp-content/uploads/2018/03/GBV_PocketGuide021718.pdf"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www.unicef.org/stories/novel-coronavirus-outbreak-what-parents-should-know#avoiding-stigma-discrimination" TargetMode="Externa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emergencies/diseases/novel-coronavirus-2019/situation-reports/" TargetMode="External"/><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hyperlink" Target="https://www.epi-win.com/" TargetMode="External"/><Relationship Id="rId4" Type="http://schemas.openxmlformats.org/officeDocument/2006/relationships/hyperlink" Target="https://www.who.int/emergencies/diseases/novel-coronavirus-201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hyperlink" Target="https://www.nctsn.org/sites/default/files/resources/fact-sheet/outbreak_factsheet_1.pdf"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091" y="4216400"/>
            <a:ext cx="4550069" cy="715519"/>
          </a:xfrm>
          <a:prstGeom prst="rect">
            <a:avLst/>
          </a:prstGeom>
        </p:spPr>
      </p:pic>
      <p:sp>
        <p:nvSpPr>
          <p:cNvPr id="6" name="TextBox 5"/>
          <p:cNvSpPr txBox="1"/>
          <p:nvPr/>
        </p:nvSpPr>
        <p:spPr>
          <a:xfrm>
            <a:off x="4408668" y="430179"/>
            <a:ext cx="4079287" cy="2751522"/>
          </a:xfrm>
          <a:prstGeom prst="rect">
            <a:avLst/>
          </a:prstGeom>
          <a:noFill/>
        </p:spPr>
        <p:txBody>
          <a:bodyPr wrap="square" rtlCol="0">
            <a:spAutoFit/>
          </a:bodyPr>
          <a:lstStyle/>
          <a:p>
            <a:pPr defTabSz="914400">
              <a:lnSpc>
                <a:spcPct val="90000"/>
              </a:lnSpc>
              <a:spcBef>
                <a:spcPct val="0"/>
              </a:spcBef>
              <a:spcAft>
                <a:spcPts val="600"/>
              </a:spcAft>
              <a:defRPr sz="3500">
                <a:latin typeface="Calibri"/>
                <a:ea typeface="Calibri"/>
                <a:cs typeface="Calibri"/>
                <a:sym typeface="Calibri"/>
              </a:defRPr>
            </a:pPr>
            <a:r>
              <a:rPr lang="en-US" sz="3200" b="1" dirty="0">
                <a:solidFill>
                  <a:srgbClr val="FFFFFF"/>
                </a:solidFill>
                <a:latin typeface="Univer"/>
                <a:sym typeface="Calibri"/>
              </a:rPr>
              <a:t>STRENGTHENING MENTAL HEALTH &amp; P</a:t>
            </a:r>
            <a:r>
              <a:rPr lang="en-US" sz="3200" b="1" dirty="0">
                <a:solidFill>
                  <a:srgbClr val="FFFFFF"/>
                </a:solidFill>
                <a:uFill>
                  <a:solidFill>
                    <a:srgbClr val="00B0F0"/>
                  </a:solidFill>
                </a:uFill>
                <a:latin typeface="Univer"/>
                <a:sym typeface="Calibri"/>
              </a:rPr>
              <a:t>SYCHOSOCIAL SUPPORT DURING COVID-19 RESPONSE</a:t>
            </a:r>
          </a:p>
        </p:txBody>
      </p:sp>
      <p:pic>
        <p:nvPicPr>
          <p:cNvPr id="8" name="Picture 7" descr="A close up of text on a white background&#10;&#10;Description automatically generated">
            <a:extLst>
              <a:ext uri="{FF2B5EF4-FFF2-40B4-BE49-F238E27FC236}">
                <a16:creationId xmlns:a16="http://schemas.microsoft.com/office/drawing/2014/main" xmlns="" id="{315B740B-2BC6-4CE5-A74C-2A9FCF1BA3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508"/>
          <a:stretch/>
        </p:blipFill>
        <p:spPr>
          <a:xfrm>
            <a:off x="0" y="430179"/>
            <a:ext cx="4471282" cy="4366673"/>
          </a:xfrm>
          <a:prstGeom prst="rect">
            <a:avLst/>
          </a:prstGeom>
        </p:spPr>
      </p:pic>
      <p:sp>
        <p:nvSpPr>
          <p:cNvPr id="7" name="TextBox 6">
            <a:extLst>
              <a:ext uri="{FF2B5EF4-FFF2-40B4-BE49-F238E27FC236}">
                <a16:creationId xmlns:a16="http://schemas.microsoft.com/office/drawing/2014/main" xmlns="" id="{93073B18-7B4F-45F1-B1A3-4A0DA5D216FA}"/>
              </a:ext>
            </a:extLst>
          </p:cNvPr>
          <p:cNvSpPr txBox="1"/>
          <p:nvPr/>
        </p:nvSpPr>
        <p:spPr>
          <a:xfrm>
            <a:off x="4471282" y="3400697"/>
            <a:ext cx="3914300" cy="507831"/>
          </a:xfrm>
          <a:prstGeom prst="rect">
            <a:avLst/>
          </a:prstGeom>
          <a:noFill/>
        </p:spPr>
        <p:txBody>
          <a:bodyPr wrap="square" rtlCol="0">
            <a:spAutoFit/>
          </a:bodyPr>
          <a:lstStyle/>
          <a:p>
            <a:r>
              <a:rPr lang="en-US" b="1" dirty="0">
                <a:solidFill>
                  <a:schemeClr val="bg1"/>
                </a:solidFill>
                <a:latin typeface="Univer"/>
              </a:rPr>
              <a:t>C4D Section, New Delhi</a:t>
            </a:r>
          </a:p>
          <a:p>
            <a:r>
              <a:rPr lang="en-US" b="1" dirty="0">
                <a:solidFill>
                  <a:schemeClr val="bg1"/>
                </a:solidFill>
                <a:latin typeface="Univer"/>
              </a:rPr>
              <a:t>May 2020</a:t>
            </a:r>
          </a:p>
        </p:txBody>
      </p:sp>
    </p:spTree>
    <p:extLst>
      <p:ext uri="{BB962C8B-B14F-4D97-AF65-F5344CB8AC3E}">
        <p14:creationId xmlns:p14="http://schemas.microsoft.com/office/powerpoint/2010/main" val="2091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5B599-2A7A-4208-AB0A-DEE639667EC4}"/>
              </a:ext>
            </a:extLst>
          </p:cNvPr>
          <p:cNvSpPr txBox="1">
            <a:spLocks/>
          </p:cNvSpPr>
          <p:nvPr/>
        </p:nvSpPr>
        <p:spPr>
          <a:xfrm>
            <a:off x="4574017" y="2826088"/>
            <a:ext cx="1191891" cy="1250170"/>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2000" dirty="0">
                <a:solidFill>
                  <a:schemeClr val="tx1"/>
                </a:solidFill>
                <a:hlinkClick r:id="rId2"/>
              </a:rPr>
              <a:t>GBV </a:t>
            </a:r>
            <a:endParaRPr lang="en-US" sz="2000" dirty="0">
              <a:solidFill>
                <a:schemeClr val="tx1"/>
              </a:solidFill>
            </a:endParaRPr>
          </a:p>
          <a:p>
            <a:r>
              <a:rPr lang="en-US" sz="2000" dirty="0">
                <a:solidFill>
                  <a:schemeClr val="tx1"/>
                </a:solidFill>
              </a:rPr>
              <a:t>pocket book</a:t>
            </a:r>
          </a:p>
        </p:txBody>
      </p:sp>
      <p:pic>
        <p:nvPicPr>
          <p:cNvPr id="3" name="Picture 2">
            <a:extLst>
              <a:ext uri="{FF2B5EF4-FFF2-40B4-BE49-F238E27FC236}">
                <a16:creationId xmlns:a16="http://schemas.microsoft.com/office/drawing/2014/main" xmlns="" id="{03E55017-DFA0-4294-B910-C8B0928FF4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83166" y="2844800"/>
            <a:ext cx="1282262" cy="1905282"/>
          </a:xfrm>
          <a:prstGeom prst="rect">
            <a:avLst/>
          </a:prstGeom>
        </p:spPr>
      </p:pic>
      <p:pic>
        <p:nvPicPr>
          <p:cNvPr id="4" name="Content Placeholder 3">
            <a:extLst>
              <a:ext uri="{FF2B5EF4-FFF2-40B4-BE49-F238E27FC236}">
                <a16:creationId xmlns:a16="http://schemas.microsoft.com/office/drawing/2014/main" xmlns="" id="{64C8E179-AFA1-40F6-B0F9-4D7D373254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5069" y="236714"/>
            <a:ext cx="2797819" cy="1668100"/>
          </a:xfrm>
          <a:prstGeom prst="rect">
            <a:avLst/>
          </a:prstGeom>
        </p:spPr>
      </p:pic>
      <p:sp>
        <p:nvSpPr>
          <p:cNvPr id="5" name="TextBox 4">
            <a:extLst>
              <a:ext uri="{FF2B5EF4-FFF2-40B4-BE49-F238E27FC236}">
                <a16:creationId xmlns:a16="http://schemas.microsoft.com/office/drawing/2014/main" xmlns="" id="{AEEE3FB0-BFBC-4C62-9B3F-82C48F64AA20}"/>
              </a:ext>
            </a:extLst>
          </p:cNvPr>
          <p:cNvSpPr txBox="1"/>
          <p:nvPr/>
        </p:nvSpPr>
        <p:spPr>
          <a:xfrm>
            <a:off x="2813149" y="1984179"/>
            <a:ext cx="3041659" cy="707886"/>
          </a:xfrm>
          <a:prstGeom prst="rect">
            <a:avLst/>
          </a:prstGeom>
          <a:noFill/>
        </p:spPr>
        <p:txBody>
          <a:bodyPr wrap="square" rtlCol="0">
            <a:spAutoFit/>
          </a:bodyPr>
          <a:lstStyle/>
          <a:p>
            <a:pPr algn="ctr"/>
            <a:r>
              <a:rPr lang="en-US" sz="2000" dirty="0">
                <a:latin typeface="Univer"/>
                <a:hlinkClick r:id="rId5"/>
              </a:rPr>
              <a:t>WHAT PARENTS </a:t>
            </a:r>
            <a:r>
              <a:rPr lang="en-US" sz="2000" dirty="0">
                <a:solidFill>
                  <a:schemeClr val="bg1"/>
                </a:solidFill>
                <a:latin typeface="Univer"/>
                <a:hlinkClick r:id="rId5"/>
              </a:rPr>
              <a:t>SHOULD KNOW</a:t>
            </a:r>
            <a:endParaRPr lang="en-US" sz="2000" dirty="0">
              <a:solidFill>
                <a:schemeClr val="bg1"/>
              </a:solidFill>
              <a:latin typeface="Univer"/>
            </a:endParaRPr>
          </a:p>
        </p:txBody>
      </p:sp>
      <p:cxnSp>
        <p:nvCxnSpPr>
          <p:cNvPr id="7" name="Straight Connector 6"/>
          <p:cNvCxnSpPr/>
          <p:nvPr/>
        </p:nvCxnSpPr>
        <p:spPr>
          <a:xfrm>
            <a:off x="4465428" y="2844800"/>
            <a:ext cx="0" cy="2126412"/>
          </a:xfrm>
          <a:prstGeom prst="line">
            <a:avLst/>
          </a:prstGeom>
          <a:ln w="28575">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cxnSp>
        <p:nvCxnSpPr>
          <p:cNvPr id="9" name="Straight Connector 8"/>
          <p:cNvCxnSpPr/>
          <p:nvPr/>
        </p:nvCxnSpPr>
        <p:spPr>
          <a:xfrm>
            <a:off x="7241882" y="2854960"/>
            <a:ext cx="0" cy="2126412"/>
          </a:xfrm>
          <a:prstGeom prst="line">
            <a:avLst/>
          </a:prstGeom>
          <a:ln w="28575">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DE271679-6FC8-4586-8778-3659AA0163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06486" y="2844800"/>
            <a:ext cx="1330316" cy="1905282"/>
          </a:xfrm>
          <a:prstGeom prst="rect">
            <a:avLst/>
          </a:prstGeom>
        </p:spPr>
      </p:pic>
      <p:pic>
        <p:nvPicPr>
          <p:cNvPr id="12" name="Picture 11">
            <a:extLst>
              <a:ext uri="{FF2B5EF4-FFF2-40B4-BE49-F238E27FC236}">
                <a16:creationId xmlns:a16="http://schemas.microsoft.com/office/drawing/2014/main" xmlns="" id="{17EDF689-6FF3-4EE4-AAE7-A14AB59036E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27895" y="236714"/>
            <a:ext cx="3263792" cy="1670445"/>
          </a:xfrm>
          <a:prstGeom prst="rect">
            <a:avLst/>
          </a:prstGeom>
        </p:spPr>
      </p:pic>
      <p:pic>
        <p:nvPicPr>
          <p:cNvPr id="13" name="Picture 12">
            <a:extLst>
              <a:ext uri="{FF2B5EF4-FFF2-40B4-BE49-F238E27FC236}">
                <a16:creationId xmlns:a16="http://schemas.microsoft.com/office/drawing/2014/main" xmlns="" id="{A161E5B5-56CD-4FB9-A67F-0E4CC9594DF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492" y="812366"/>
            <a:ext cx="2619173" cy="3566594"/>
          </a:xfrm>
          <a:prstGeom prst="rect">
            <a:avLst/>
          </a:prstGeom>
        </p:spPr>
      </p:pic>
      <p:sp>
        <p:nvSpPr>
          <p:cNvPr id="16" name="TextBox 15">
            <a:extLst>
              <a:ext uri="{FF2B5EF4-FFF2-40B4-BE49-F238E27FC236}">
                <a16:creationId xmlns:a16="http://schemas.microsoft.com/office/drawing/2014/main" xmlns="" id="{95B4292D-E651-4DDE-A585-F8F2AE5A763D}"/>
              </a:ext>
            </a:extLst>
          </p:cNvPr>
          <p:cNvSpPr txBox="1"/>
          <p:nvPr/>
        </p:nvSpPr>
        <p:spPr>
          <a:xfrm>
            <a:off x="5827895" y="1991098"/>
            <a:ext cx="3263791" cy="400110"/>
          </a:xfrm>
          <a:prstGeom prst="rect">
            <a:avLst/>
          </a:prstGeom>
          <a:noFill/>
        </p:spPr>
        <p:txBody>
          <a:bodyPr wrap="square" rtlCol="0">
            <a:spAutoFit/>
          </a:bodyPr>
          <a:lstStyle/>
          <a:p>
            <a:pPr algn="ctr"/>
            <a:r>
              <a:rPr lang="en-US" sz="2000" kern="1200" dirty="0">
                <a:solidFill>
                  <a:schemeClr val="tx1"/>
                </a:solidFill>
                <a:latin typeface="Univer"/>
                <a:ea typeface="+mj-ea"/>
                <a:cs typeface="Arial" panose="020B0604020202020204" pitchFamily="34" charset="0"/>
              </a:rPr>
              <a:t>S&amp;D FILMS</a:t>
            </a:r>
          </a:p>
        </p:txBody>
      </p:sp>
      <p:sp>
        <p:nvSpPr>
          <p:cNvPr id="17" name="Title 1">
            <a:extLst>
              <a:ext uri="{FF2B5EF4-FFF2-40B4-BE49-F238E27FC236}">
                <a16:creationId xmlns:a16="http://schemas.microsoft.com/office/drawing/2014/main" xmlns="" id="{0165B599-2A7A-4208-AB0A-DEE639667EC4}"/>
              </a:ext>
            </a:extLst>
          </p:cNvPr>
          <p:cNvSpPr txBox="1">
            <a:spLocks/>
          </p:cNvSpPr>
          <p:nvPr/>
        </p:nvSpPr>
        <p:spPr>
          <a:xfrm>
            <a:off x="7328630" y="2826088"/>
            <a:ext cx="1729118" cy="1250170"/>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2000" dirty="0">
                <a:solidFill>
                  <a:schemeClr val="tx1"/>
                </a:solidFill>
                <a:latin typeface="Univer"/>
              </a:rPr>
              <a:t>children’s booklet on s&amp;d</a:t>
            </a:r>
          </a:p>
        </p:txBody>
      </p:sp>
    </p:spTree>
    <p:extLst>
      <p:ext uri="{BB962C8B-B14F-4D97-AF65-F5344CB8AC3E}">
        <p14:creationId xmlns:p14="http://schemas.microsoft.com/office/powerpoint/2010/main" val="216985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522" y="288030"/>
            <a:ext cx="6626109" cy="4615180"/>
            <a:chOff x="309963" y="1253254"/>
            <a:chExt cx="12150672" cy="8463119"/>
          </a:xfrm>
        </p:grpSpPr>
        <p:pic>
          <p:nvPicPr>
            <p:cNvPr id="3" name="Content Placeholder 6">
              <a:extLst>
                <a:ext uri="{FF2B5EF4-FFF2-40B4-BE49-F238E27FC236}">
                  <a16:creationId xmlns:a16="http://schemas.microsoft.com/office/drawing/2014/main" xmlns="" id="{558E2ADE-A725-4323-9B7B-056EBD179B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9963" y="1253254"/>
              <a:ext cx="5920353" cy="8419939"/>
            </a:xfrm>
            <a:prstGeom prst="rect">
              <a:avLst/>
            </a:prstGeom>
          </p:spPr>
        </p:pic>
        <p:pic>
          <p:nvPicPr>
            <p:cNvPr id="4" name="Picture 3">
              <a:extLst>
                <a:ext uri="{FF2B5EF4-FFF2-40B4-BE49-F238E27FC236}">
                  <a16:creationId xmlns:a16="http://schemas.microsoft.com/office/drawing/2014/main" xmlns="" id="{FFD30FD5-43C1-4C3C-81EB-B24D5CDF4A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0282" y="1301683"/>
              <a:ext cx="5920353" cy="8414690"/>
            </a:xfrm>
            <a:prstGeom prst="rect">
              <a:avLst/>
            </a:prstGeom>
          </p:spPr>
        </p:pic>
      </p:grpSp>
      <p:sp>
        <p:nvSpPr>
          <p:cNvPr id="7"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8" name="TextBox 7">
            <a:extLst>
              <a:ext uri="{FF2B5EF4-FFF2-40B4-BE49-F238E27FC236}">
                <a16:creationId xmlns:a16="http://schemas.microsoft.com/office/drawing/2014/main" xmlns="" id="{46555AA3-AF67-43AB-8CFB-55A0B0A24A5E}"/>
              </a:ext>
            </a:extLst>
          </p:cNvPr>
          <p:cNvSpPr txBox="1"/>
          <p:nvPr/>
        </p:nvSpPr>
        <p:spPr>
          <a:xfrm>
            <a:off x="6850811" y="3115128"/>
            <a:ext cx="2098636" cy="1077218"/>
          </a:xfrm>
          <a:prstGeom prst="rect">
            <a:avLst/>
          </a:prstGeom>
          <a:noFill/>
        </p:spPr>
        <p:txBody>
          <a:bodyPr wrap="square" rtlCol="0">
            <a:spAutoFit/>
          </a:bodyPr>
          <a:lstStyle/>
          <a:p>
            <a:r>
              <a:rPr lang="en-US" sz="3200" dirty="0">
                <a:latin typeface="Univer"/>
              </a:rPr>
              <a:t>Managing </a:t>
            </a:r>
            <a:r>
              <a:rPr lang="en-US" sz="3200" dirty="0">
                <a:solidFill>
                  <a:schemeClr val="bg1"/>
                </a:solidFill>
                <a:latin typeface="Univer"/>
              </a:rPr>
              <a:t>Stress</a:t>
            </a:r>
          </a:p>
        </p:txBody>
      </p:sp>
    </p:spTree>
    <p:extLst>
      <p:ext uri="{BB962C8B-B14F-4D97-AF65-F5344CB8AC3E}">
        <p14:creationId xmlns:p14="http://schemas.microsoft.com/office/powerpoint/2010/main" val="378731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BF32DAF4-1F17-40C5-A3FD-B4DECC47A934}"/>
              </a:ext>
            </a:extLst>
          </p:cNvPr>
          <p:cNvPicPr>
            <a:picLocks noChangeAspect="1"/>
          </p:cNvPicPr>
          <p:nvPr/>
        </p:nvPicPr>
        <p:blipFill rotWithShape="1">
          <a:blip r:embed="rId2" cstate="email">
            <a:clrChange>
              <a:clrFrom>
                <a:srgbClr val="0099CC"/>
              </a:clrFrom>
              <a:clrTo>
                <a:srgbClr val="0099CC">
                  <a:alpha val="0"/>
                </a:srgbClr>
              </a:clrTo>
            </a:clrChange>
            <a:extLst>
              <a:ext uri="{28A0092B-C50C-407E-A947-70E740481C1C}">
                <a14:useLocalDpi xmlns:a14="http://schemas.microsoft.com/office/drawing/2010/main"/>
              </a:ext>
            </a:extLst>
          </a:blip>
          <a:srcRect/>
          <a:stretch/>
        </p:blipFill>
        <p:spPr>
          <a:xfrm>
            <a:off x="1290934" y="697225"/>
            <a:ext cx="1863847" cy="2080158"/>
          </a:xfrm>
          <a:prstGeom prst="rect">
            <a:avLst/>
          </a:prstGeom>
        </p:spPr>
      </p:pic>
      <p:pic>
        <p:nvPicPr>
          <p:cNvPr id="4" name="Picture 3" descr="A picture containing table, food&#10;&#10;Description automatically generated">
            <a:extLst>
              <a:ext uri="{FF2B5EF4-FFF2-40B4-BE49-F238E27FC236}">
                <a16:creationId xmlns:a16="http://schemas.microsoft.com/office/drawing/2014/main" xmlns="" id="{2C5B8212-6AA7-4FD9-AE67-850C3EC51015}"/>
              </a:ext>
            </a:extLst>
          </p:cNvPr>
          <p:cNvPicPr>
            <a:picLocks noChangeAspect="1"/>
          </p:cNvPicPr>
          <p:nvPr/>
        </p:nvPicPr>
        <p:blipFill rotWithShape="1">
          <a:blip r:embed="rId3" cstate="email">
            <a:clrChange>
              <a:clrFrom>
                <a:srgbClr val="0099CC"/>
              </a:clrFrom>
              <a:clrTo>
                <a:srgbClr val="0099CC">
                  <a:alpha val="0"/>
                </a:srgbClr>
              </a:clrTo>
            </a:clrChange>
            <a:extLst>
              <a:ext uri="{28A0092B-C50C-407E-A947-70E740481C1C}">
                <a14:useLocalDpi xmlns:a14="http://schemas.microsoft.com/office/drawing/2010/main"/>
              </a:ext>
            </a:extLst>
          </a:blip>
          <a:srcRect/>
          <a:stretch/>
        </p:blipFill>
        <p:spPr>
          <a:xfrm>
            <a:off x="3428659" y="2934459"/>
            <a:ext cx="1903113" cy="203896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xmlns="" id="{E0E12C5E-2BE0-49B2-A961-884ADB3D369E}"/>
              </a:ext>
            </a:extLst>
          </p:cNvPr>
          <p:cNvPicPr>
            <a:picLocks noChangeAspect="1"/>
          </p:cNvPicPr>
          <p:nvPr/>
        </p:nvPicPr>
        <p:blipFill rotWithShape="1">
          <a:blip r:embed="rId4" cstate="email">
            <a:clrChange>
              <a:clrFrom>
                <a:srgbClr val="0099CC"/>
              </a:clrFrom>
              <a:clrTo>
                <a:srgbClr val="0099CC">
                  <a:alpha val="0"/>
                </a:srgbClr>
              </a:clrTo>
            </a:clrChange>
            <a:extLst>
              <a:ext uri="{28A0092B-C50C-407E-A947-70E740481C1C}">
                <a14:useLocalDpi xmlns:a14="http://schemas.microsoft.com/office/drawing/2010/main"/>
              </a:ext>
            </a:extLst>
          </a:blip>
          <a:srcRect t="-3663"/>
          <a:stretch/>
        </p:blipFill>
        <p:spPr>
          <a:xfrm>
            <a:off x="1290934" y="2902841"/>
            <a:ext cx="1863847" cy="207057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xmlns="" id="{E3003200-945F-4B08-A9BF-291A0487BA00}"/>
              </a:ext>
            </a:extLst>
          </p:cNvPr>
          <p:cNvPicPr>
            <a:picLocks noChangeAspect="1"/>
          </p:cNvPicPr>
          <p:nvPr/>
        </p:nvPicPr>
        <p:blipFill rotWithShape="1">
          <a:blip r:embed="rId5" cstate="email">
            <a:clrChange>
              <a:clrFrom>
                <a:srgbClr val="0099CC"/>
              </a:clrFrom>
              <a:clrTo>
                <a:srgbClr val="0099CC">
                  <a:alpha val="0"/>
                </a:srgbClr>
              </a:clrTo>
            </a:clrChange>
            <a:extLst>
              <a:ext uri="{28A0092B-C50C-407E-A947-70E740481C1C}">
                <a14:useLocalDpi xmlns:a14="http://schemas.microsoft.com/office/drawing/2010/main"/>
              </a:ext>
            </a:extLst>
          </a:blip>
          <a:srcRect/>
          <a:stretch/>
        </p:blipFill>
        <p:spPr>
          <a:xfrm>
            <a:off x="5621313" y="697225"/>
            <a:ext cx="2000324" cy="210810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xmlns="" id="{2751B6CA-F382-4673-86EC-5F753657699A}"/>
              </a:ext>
            </a:extLst>
          </p:cNvPr>
          <p:cNvPicPr>
            <a:picLocks noChangeAspect="1"/>
          </p:cNvPicPr>
          <p:nvPr/>
        </p:nvPicPr>
        <p:blipFill rotWithShape="1">
          <a:blip r:embed="rId6" cstate="email">
            <a:clrChange>
              <a:clrFrom>
                <a:srgbClr val="0099CC"/>
              </a:clrFrom>
              <a:clrTo>
                <a:srgbClr val="0099CC">
                  <a:alpha val="0"/>
                </a:srgbClr>
              </a:clrTo>
            </a:clrChange>
            <a:extLst>
              <a:ext uri="{28A0092B-C50C-407E-A947-70E740481C1C}">
                <a14:useLocalDpi xmlns:a14="http://schemas.microsoft.com/office/drawing/2010/main"/>
              </a:ext>
            </a:extLst>
          </a:blip>
          <a:srcRect/>
          <a:stretch/>
        </p:blipFill>
        <p:spPr>
          <a:xfrm>
            <a:off x="3428660" y="697225"/>
            <a:ext cx="1903113" cy="207368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xmlns="" id="{7939459B-1DBD-4E35-B8D3-EFED36440259}"/>
              </a:ext>
            </a:extLst>
          </p:cNvPr>
          <p:cNvPicPr>
            <a:picLocks noChangeAspect="1"/>
          </p:cNvPicPr>
          <p:nvPr/>
        </p:nvPicPr>
        <p:blipFill rotWithShape="1">
          <a:blip r:embed="rId7" cstate="email">
            <a:clrChange>
              <a:clrFrom>
                <a:srgbClr val="0099CC"/>
              </a:clrFrom>
              <a:clrTo>
                <a:srgbClr val="0099CC">
                  <a:alpha val="0"/>
                </a:srgbClr>
              </a:clrTo>
            </a:clrChange>
            <a:extLst>
              <a:ext uri="{28A0092B-C50C-407E-A947-70E740481C1C}">
                <a14:useLocalDpi xmlns:a14="http://schemas.microsoft.com/office/drawing/2010/main"/>
              </a:ext>
            </a:extLst>
          </a:blip>
          <a:srcRect/>
          <a:stretch/>
        </p:blipFill>
        <p:spPr>
          <a:xfrm>
            <a:off x="5621313" y="2961752"/>
            <a:ext cx="2000324" cy="2011667"/>
          </a:xfrm>
          <a:prstGeom prst="rect">
            <a:avLst/>
          </a:prstGeom>
        </p:spPr>
      </p:pic>
      <p:sp>
        <p:nvSpPr>
          <p:cNvPr id="13"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22" name="TextBox 21">
            <a:extLst>
              <a:ext uri="{FF2B5EF4-FFF2-40B4-BE49-F238E27FC236}">
                <a16:creationId xmlns:a16="http://schemas.microsoft.com/office/drawing/2014/main" xmlns="" id="{46555AA3-AF67-43AB-8CFB-55A0B0A24A5E}"/>
              </a:ext>
            </a:extLst>
          </p:cNvPr>
          <p:cNvSpPr txBox="1"/>
          <p:nvPr/>
        </p:nvSpPr>
        <p:spPr>
          <a:xfrm>
            <a:off x="124220" y="158616"/>
            <a:ext cx="8326359" cy="584775"/>
          </a:xfrm>
          <a:prstGeom prst="rect">
            <a:avLst/>
          </a:prstGeom>
          <a:noFill/>
        </p:spPr>
        <p:txBody>
          <a:bodyPr wrap="square" rtlCol="0">
            <a:spAutoFit/>
          </a:bodyPr>
          <a:lstStyle/>
          <a:p>
            <a:r>
              <a:rPr lang="en-US" sz="3200" dirty="0">
                <a:latin typeface="Univer"/>
              </a:rPr>
              <a:t>Myth </a:t>
            </a:r>
            <a:r>
              <a:rPr lang="en-US" sz="3200" dirty="0">
                <a:solidFill>
                  <a:schemeClr val="bg1"/>
                </a:solidFill>
                <a:latin typeface="Univer"/>
              </a:rPr>
              <a:t>Busters</a:t>
            </a:r>
          </a:p>
        </p:txBody>
      </p:sp>
    </p:spTree>
    <p:extLst>
      <p:ext uri="{BB962C8B-B14F-4D97-AF65-F5344CB8AC3E}">
        <p14:creationId xmlns:p14="http://schemas.microsoft.com/office/powerpoint/2010/main" val="395834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cxnSp>
        <p:nvCxnSpPr>
          <p:cNvPr id="4" name="Straight Connector 3"/>
          <p:cNvCxnSpPr/>
          <p:nvPr/>
        </p:nvCxnSpPr>
        <p:spPr>
          <a:xfrm>
            <a:off x="4559558" y="1195571"/>
            <a:ext cx="0" cy="3468107"/>
          </a:xfrm>
          <a:prstGeom prst="line">
            <a:avLst/>
          </a:prstGeom>
          <a:ln w="28575">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108BC63A-D272-495B-9B9C-3CBCD6FA89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827" y="1502975"/>
            <a:ext cx="3949243" cy="2811159"/>
          </a:xfrm>
          <a:prstGeom prst="rect">
            <a:avLst/>
          </a:prstGeom>
        </p:spPr>
      </p:pic>
      <p:pic>
        <p:nvPicPr>
          <p:cNvPr id="6" name="Picture 5">
            <a:extLst>
              <a:ext uri="{FF2B5EF4-FFF2-40B4-BE49-F238E27FC236}">
                <a16:creationId xmlns:a16="http://schemas.microsoft.com/office/drawing/2014/main" xmlns="" id="{61BE902D-3EC9-4D3E-A168-0EF6E282F8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3501" y="1502976"/>
            <a:ext cx="3984834" cy="2811157"/>
          </a:xfrm>
          <a:prstGeom prst="rect">
            <a:avLst/>
          </a:prstGeom>
        </p:spPr>
      </p:pic>
      <p:sp>
        <p:nvSpPr>
          <p:cNvPr id="11" name="TextBox 10">
            <a:extLst>
              <a:ext uri="{FF2B5EF4-FFF2-40B4-BE49-F238E27FC236}">
                <a16:creationId xmlns:a16="http://schemas.microsoft.com/office/drawing/2014/main" xmlns="" id="{A102A548-8ADA-4DDD-8451-C22A3AC11FED}"/>
              </a:ext>
            </a:extLst>
          </p:cNvPr>
          <p:cNvSpPr txBox="1"/>
          <p:nvPr/>
        </p:nvSpPr>
        <p:spPr>
          <a:xfrm>
            <a:off x="686364" y="234716"/>
            <a:ext cx="7445824" cy="584775"/>
          </a:xfrm>
          <a:prstGeom prst="rect">
            <a:avLst/>
          </a:prstGeom>
          <a:noFill/>
        </p:spPr>
        <p:txBody>
          <a:bodyPr wrap="square" rtlCol="0">
            <a:spAutoFit/>
          </a:bodyPr>
          <a:lstStyle/>
          <a:p>
            <a:pPr algn="ctr"/>
            <a:r>
              <a:rPr lang="en-US" sz="3200" dirty="0">
                <a:latin typeface="Univer"/>
              </a:rPr>
              <a:t>Psychological </a:t>
            </a:r>
            <a:r>
              <a:rPr lang="en-US" sz="3200" dirty="0">
                <a:solidFill>
                  <a:schemeClr val="bg1"/>
                </a:solidFill>
                <a:latin typeface="Univer"/>
              </a:rPr>
              <a:t>Coping Tips</a:t>
            </a:r>
          </a:p>
        </p:txBody>
      </p:sp>
    </p:spTree>
    <p:extLst>
      <p:ext uri="{BB962C8B-B14F-4D97-AF65-F5344CB8AC3E}">
        <p14:creationId xmlns:p14="http://schemas.microsoft.com/office/powerpoint/2010/main" val="200160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latin typeface="Arial" charset="0"/>
                <a:ea typeface="Arial" charset="0"/>
                <a:cs typeface="Arial" charset="0"/>
              </a:rPr>
              <a:t>UNICEF</a:t>
            </a:r>
            <a:r>
              <a:rPr lang="en-US" dirty="0">
                <a:latin typeface="Arial" charset="0"/>
                <a:ea typeface="Arial" charset="0"/>
                <a:cs typeface="Arial" charset="0"/>
              </a:rPr>
              <a:t> for every child</a:t>
            </a:r>
          </a:p>
        </p:txBody>
      </p:sp>
      <p:sp>
        <p:nvSpPr>
          <p:cNvPr id="7" name="TextBox 6">
            <a:extLst>
              <a:ext uri="{FF2B5EF4-FFF2-40B4-BE49-F238E27FC236}">
                <a16:creationId xmlns:a16="http://schemas.microsoft.com/office/drawing/2014/main" xmlns="" id="{FDD00B86-B296-4AFF-B1BE-004D2372A569}"/>
              </a:ext>
            </a:extLst>
          </p:cNvPr>
          <p:cNvSpPr txBox="1"/>
          <p:nvPr/>
        </p:nvSpPr>
        <p:spPr>
          <a:xfrm>
            <a:off x="0" y="252645"/>
            <a:ext cx="8949447" cy="553998"/>
          </a:xfrm>
          <a:prstGeom prst="rect">
            <a:avLst/>
          </a:prstGeom>
          <a:noFill/>
        </p:spPr>
        <p:txBody>
          <a:bodyPr wrap="square" rtlCol="0">
            <a:spAutoFit/>
          </a:bodyPr>
          <a:lstStyle/>
          <a:p>
            <a:pPr algn="r"/>
            <a:r>
              <a:rPr lang="en-US" sz="3000" dirty="0">
                <a:latin typeface="Univer"/>
              </a:rPr>
              <a:t>WHO mental health guidance by stakeholder</a:t>
            </a:r>
          </a:p>
        </p:txBody>
      </p:sp>
      <p:pic>
        <p:nvPicPr>
          <p:cNvPr id="8" name="Picture 7">
            <a:extLst>
              <a:ext uri="{FF2B5EF4-FFF2-40B4-BE49-F238E27FC236}">
                <a16:creationId xmlns:a16="http://schemas.microsoft.com/office/drawing/2014/main" xmlns="" id="{0997270F-2002-472E-B95F-9176E1E2A7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684" y="894080"/>
            <a:ext cx="3265595" cy="4198620"/>
          </a:xfrm>
          <a:prstGeom prst="rect">
            <a:avLst/>
          </a:prstGeom>
          <a:ln>
            <a:solidFill>
              <a:schemeClr val="tx1"/>
            </a:solidFill>
          </a:ln>
        </p:spPr>
      </p:pic>
      <p:sp>
        <p:nvSpPr>
          <p:cNvPr id="9" name="Rectangle 8">
            <a:extLst>
              <a:ext uri="{FF2B5EF4-FFF2-40B4-BE49-F238E27FC236}">
                <a16:creationId xmlns:a16="http://schemas.microsoft.com/office/drawing/2014/main" xmlns="" id="{8CCE06F0-27B6-4196-871A-0E235C005FC2}"/>
              </a:ext>
            </a:extLst>
          </p:cNvPr>
          <p:cNvSpPr/>
          <p:nvPr/>
        </p:nvSpPr>
        <p:spPr>
          <a:xfrm>
            <a:off x="3505200" y="1329863"/>
            <a:ext cx="5537200" cy="3170099"/>
          </a:xfrm>
          <a:prstGeom prst="rect">
            <a:avLst/>
          </a:prstGeom>
        </p:spPr>
        <p:txBody>
          <a:bodyPr wrap="square">
            <a:spAutoFit/>
          </a:bodyPr>
          <a:lstStyle/>
          <a:p>
            <a:pPr algn="l"/>
            <a:r>
              <a:rPr lang="en-US" sz="2000" b="1" dirty="0">
                <a:latin typeface="Univer"/>
              </a:rPr>
              <a:t>Stay informed: </a:t>
            </a:r>
            <a:endParaRPr lang="en-US" sz="2000" dirty="0">
              <a:latin typeface="Univer"/>
            </a:endParaRPr>
          </a:p>
          <a:p>
            <a:pPr algn="l"/>
            <a:r>
              <a:rPr lang="en-US" sz="2000" dirty="0">
                <a:latin typeface="Univer"/>
              </a:rPr>
              <a:t>Find the latest information from WHO on where COVID-19 is spreading: </a:t>
            </a:r>
          </a:p>
          <a:p>
            <a:pPr algn="l"/>
            <a:r>
              <a:rPr lang="en-US" sz="2000" dirty="0">
                <a:solidFill>
                  <a:srgbClr val="00B0F0"/>
                </a:solidFill>
                <a:latin typeface="Univer"/>
                <a:hlinkClick r:id="rId3"/>
              </a:rPr>
              <a:t>https://www.who.int/emergencies/diseases/novel-coronavirus-2019/situation-reports/ </a:t>
            </a:r>
            <a:endParaRPr lang="en-US" sz="2000" dirty="0">
              <a:solidFill>
                <a:srgbClr val="00B0F0"/>
              </a:solidFill>
              <a:latin typeface="Univer"/>
            </a:endParaRPr>
          </a:p>
          <a:p>
            <a:pPr algn="l"/>
            <a:endParaRPr lang="en-US" sz="2000" dirty="0">
              <a:latin typeface="Univer"/>
            </a:endParaRPr>
          </a:p>
          <a:p>
            <a:pPr algn="l"/>
            <a:r>
              <a:rPr lang="en-US" sz="2000" dirty="0">
                <a:latin typeface="Univer"/>
              </a:rPr>
              <a:t>Advice and guidance from WHO on COVID-19 </a:t>
            </a:r>
          </a:p>
          <a:p>
            <a:pPr algn="l"/>
            <a:r>
              <a:rPr lang="en-US" sz="2000" dirty="0">
                <a:solidFill>
                  <a:srgbClr val="00B0F0"/>
                </a:solidFill>
                <a:latin typeface="Univer"/>
                <a:hlinkClick r:id="rId4"/>
              </a:rPr>
              <a:t>https://www.who.int/emergencies/diseases/novel-coronavirus-2019 </a:t>
            </a:r>
            <a:endParaRPr lang="en-US" sz="2000" dirty="0">
              <a:solidFill>
                <a:srgbClr val="00B0F0"/>
              </a:solidFill>
              <a:latin typeface="Univer"/>
            </a:endParaRPr>
          </a:p>
          <a:p>
            <a:pPr algn="l"/>
            <a:r>
              <a:rPr lang="en-US" sz="2000" dirty="0">
                <a:solidFill>
                  <a:srgbClr val="00B0F0"/>
                </a:solidFill>
                <a:latin typeface="Univer"/>
                <a:hlinkClick r:id="rId5"/>
              </a:rPr>
              <a:t>https://www.epi-win.com/ </a:t>
            </a:r>
            <a:endParaRPr lang="en-US" sz="2000" dirty="0">
              <a:solidFill>
                <a:srgbClr val="00B0F0"/>
              </a:solidFill>
              <a:latin typeface="Univer"/>
            </a:endParaRPr>
          </a:p>
        </p:txBody>
      </p:sp>
    </p:spTree>
    <p:extLst>
      <p:ext uri="{BB962C8B-B14F-4D97-AF65-F5344CB8AC3E}">
        <p14:creationId xmlns:p14="http://schemas.microsoft.com/office/powerpoint/2010/main" val="226729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9189853D-6F25-445C-BD2D-07978CB7691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2" name="Title 1">
            <a:extLst>
              <a:ext uri="{FF2B5EF4-FFF2-40B4-BE49-F238E27FC236}">
                <a16:creationId xmlns:a16="http://schemas.microsoft.com/office/drawing/2014/main" xmlns="" id="{F2049C3D-AFDA-4402-83FD-648991E573A4}"/>
              </a:ext>
            </a:extLst>
          </p:cNvPr>
          <p:cNvSpPr txBox="1">
            <a:spLocks/>
          </p:cNvSpPr>
          <p:nvPr/>
        </p:nvSpPr>
        <p:spPr>
          <a:xfrm>
            <a:off x="5245076" y="2123440"/>
            <a:ext cx="3401083" cy="1869439"/>
          </a:xfrm>
          <a:prstGeom prst="rect">
            <a:avLst/>
          </a:prstGeom>
        </p:spPr>
        <p:txBody>
          <a:bodyPr vert="horz" lIns="91440" tIns="45720" rIns="91440" bIns="45720" rtlCol="0" anchor="t">
            <a:normAutofit/>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600" dirty="0">
                <a:solidFill>
                  <a:schemeClr val="tx1"/>
                </a:solidFill>
                <a:latin typeface="Univer"/>
              </a:rPr>
              <a:t>Strengthen &amp; integrate </a:t>
            </a:r>
            <a:r>
              <a:rPr lang="en-US" sz="3600" dirty="0">
                <a:solidFill>
                  <a:schemeClr val="bg1"/>
                </a:solidFill>
                <a:latin typeface="Univer"/>
              </a:rPr>
              <a:t>PSS in RCCE</a:t>
            </a:r>
          </a:p>
        </p:txBody>
      </p:sp>
      <p:sp>
        <p:nvSpPr>
          <p:cNvPr id="5"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Tree>
    <p:extLst>
      <p:ext uri="{BB962C8B-B14F-4D97-AF65-F5344CB8AC3E}">
        <p14:creationId xmlns:p14="http://schemas.microsoft.com/office/powerpoint/2010/main" val="54749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9" name="Content Placeholder 6">
            <a:extLst>
              <a:ext uri="{FF2B5EF4-FFF2-40B4-BE49-F238E27FC236}">
                <a16:creationId xmlns:a16="http://schemas.microsoft.com/office/drawing/2014/main" xmlns="" id="{697F2A7F-AA35-430C-83A9-EF62D6E0C455}"/>
              </a:ext>
            </a:extLst>
          </p:cNvPr>
          <p:cNvSpPr txBox="1">
            <a:spLocks/>
          </p:cNvSpPr>
          <p:nvPr/>
        </p:nvSpPr>
        <p:spPr>
          <a:xfrm>
            <a:off x="1" y="441960"/>
            <a:ext cx="4945380" cy="3802380"/>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lnSpc>
                <a:spcPct val="100000"/>
              </a:lnSpc>
              <a:spcBef>
                <a:spcPts val="0"/>
              </a:spcBef>
              <a:spcAft>
                <a:spcPts val="600"/>
              </a:spcAft>
              <a:buFont typeface="Arial" pitchFamily="34" charset="0"/>
              <a:buChar char="•"/>
            </a:pPr>
            <a:r>
              <a:rPr lang="en-US" sz="1600" dirty="0">
                <a:latin typeface="Univer"/>
              </a:rPr>
              <a:t>Coordinate efforts by different stakeholders to mobilise communities.</a:t>
            </a:r>
          </a:p>
          <a:p>
            <a:pPr>
              <a:lnSpc>
                <a:spcPct val="100000"/>
              </a:lnSpc>
              <a:spcBef>
                <a:spcPts val="0"/>
              </a:spcBef>
              <a:spcAft>
                <a:spcPts val="600"/>
              </a:spcAft>
              <a:buFont typeface="Arial" pitchFamily="34" charset="0"/>
              <a:buChar char="•"/>
            </a:pPr>
            <a:r>
              <a:rPr lang="en-US" sz="1600" dirty="0">
                <a:latin typeface="Univer"/>
              </a:rPr>
              <a:t>Assess the political, social and security environment at the earliest possible stage.</a:t>
            </a:r>
          </a:p>
          <a:p>
            <a:pPr>
              <a:lnSpc>
                <a:spcPct val="100000"/>
              </a:lnSpc>
              <a:spcBef>
                <a:spcPts val="0"/>
              </a:spcBef>
              <a:spcAft>
                <a:spcPts val="600"/>
              </a:spcAft>
              <a:buFont typeface="Arial" pitchFamily="34" charset="0"/>
              <a:buChar char="•"/>
            </a:pPr>
            <a:r>
              <a:rPr lang="en-US" sz="1600" dirty="0">
                <a:latin typeface="Univer"/>
              </a:rPr>
              <a:t>Talk with a variety of key informants and formal and informal groups, learning</a:t>
            </a:r>
          </a:p>
          <a:p>
            <a:pPr>
              <a:lnSpc>
                <a:spcPct val="100000"/>
              </a:lnSpc>
              <a:spcBef>
                <a:spcPts val="0"/>
              </a:spcBef>
              <a:spcAft>
                <a:spcPts val="600"/>
              </a:spcAft>
              <a:buFont typeface="Arial" pitchFamily="34" charset="0"/>
              <a:buChar char="•"/>
            </a:pPr>
            <a:r>
              <a:rPr lang="en-US" sz="1600" dirty="0">
                <a:latin typeface="Univer"/>
              </a:rPr>
              <a:t>how local people are organising and how different agencies can participate in the relief effort.</a:t>
            </a:r>
          </a:p>
          <a:p>
            <a:pPr>
              <a:lnSpc>
                <a:spcPct val="100000"/>
              </a:lnSpc>
              <a:spcBef>
                <a:spcPts val="0"/>
              </a:spcBef>
              <a:spcAft>
                <a:spcPts val="600"/>
              </a:spcAft>
              <a:buFont typeface="Arial" pitchFamily="34" charset="0"/>
              <a:buChar char="•"/>
            </a:pPr>
            <a:r>
              <a:rPr lang="en-US" sz="1600" dirty="0">
                <a:latin typeface="Univer"/>
              </a:rPr>
              <a:t>Facilitate the participation of marginalised people.</a:t>
            </a:r>
          </a:p>
          <a:p>
            <a:pPr>
              <a:lnSpc>
                <a:spcPct val="100000"/>
              </a:lnSpc>
              <a:spcBef>
                <a:spcPts val="0"/>
              </a:spcBef>
              <a:spcAft>
                <a:spcPts val="600"/>
              </a:spcAft>
              <a:buFont typeface="Arial" pitchFamily="34" charset="0"/>
              <a:buChar char="•"/>
            </a:pPr>
            <a:r>
              <a:rPr lang="en-US" sz="1600" dirty="0">
                <a:latin typeface="Univer"/>
              </a:rPr>
              <a:t>Establish safe and sufficient spaces early on to support planning discussions and the dissemination of information.</a:t>
            </a:r>
          </a:p>
          <a:p>
            <a:pPr>
              <a:lnSpc>
                <a:spcPct val="100000"/>
              </a:lnSpc>
              <a:spcBef>
                <a:spcPts val="0"/>
              </a:spcBef>
              <a:spcAft>
                <a:spcPts val="600"/>
              </a:spcAft>
              <a:buFont typeface="Arial" pitchFamily="34" charset="0"/>
              <a:buChar char="•"/>
            </a:pPr>
            <a:r>
              <a:rPr lang="en-US" sz="1600" dirty="0">
                <a:latin typeface="Univer"/>
              </a:rPr>
              <a:t>Promote community mobilisation processes.</a:t>
            </a:r>
          </a:p>
          <a:p>
            <a:pPr>
              <a:lnSpc>
                <a:spcPct val="100000"/>
              </a:lnSpc>
              <a:spcBef>
                <a:spcPts val="0"/>
              </a:spcBef>
              <a:spcAft>
                <a:spcPts val="600"/>
              </a:spcAft>
              <a:buFont typeface="Arial" pitchFamily="34" charset="0"/>
              <a:buChar char="•"/>
            </a:pPr>
            <a:r>
              <a:rPr lang="en-US" sz="1600" dirty="0">
                <a:latin typeface="CG.Omega083.313"/>
              </a:rPr>
              <a:t>Identify human resources in the local community.</a:t>
            </a:r>
          </a:p>
          <a:p>
            <a:pPr>
              <a:lnSpc>
                <a:spcPct val="100000"/>
              </a:lnSpc>
              <a:spcBef>
                <a:spcPts val="0"/>
              </a:spcBef>
              <a:spcAft>
                <a:spcPts val="600"/>
              </a:spcAft>
              <a:buFont typeface="Arial" pitchFamily="34" charset="0"/>
              <a:buChar char="•"/>
            </a:pPr>
            <a:endParaRPr lang="en-US" sz="1600" dirty="0">
              <a:latin typeface="Univer"/>
            </a:endParaRPr>
          </a:p>
          <a:p>
            <a:pPr>
              <a:lnSpc>
                <a:spcPct val="100000"/>
              </a:lnSpc>
              <a:spcBef>
                <a:spcPts val="0"/>
              </a:spcBef>
              <a:spcAft>
                <a:spcPts val="600"/>
              </a:spcAft>
              <a:buFont typeface="Arial" pitchFamily="34" charset="0"/>
              <a:buChar char="•"/>
            </a:pPr>
            <a:endParaRPr lang="en-US" sz="1600" dirty="0">
              <a:latin typeface="Univer"/>
            </a:endParaRPr>
          </a:p>
        </p:txBody>
      </p:sp>
      <p:sp>
        <p:nvSpPr>
          <p:cNvPr id="11" name="Title 1">
            <a:extLst>
              <a:ext uri="{FF2B5EF4-FFF2-40B4-BE49-F238E27FC236}">
                <a16:creationId xmlns:a16="http://schemas.microsoft.com/office/drawing/2014/main" xmlns="" id="{20DF8E5C-9B36-4DA4-ABD2-13106DC136E1}"/>
              </a:ext>
            </a:extLst>
          </p:cNvPr>
          <p:cNvSpPr txBox="1">
            <a:spLocks/>
          </p:cNvSpPr>
          <p:nvPr/>
        </p:nvSpPr>
        <p:spPr>
          <a:xfrm>
            <a:off x="5021580" y="2463006"/>
            <a:ext cx="4069079" cy="2543572"/>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200" dirty="0">
                <a:solidFill>
                  <a:schemeClr val="tx1"/>
                </a:solidFill>
                <a:latin typeface="Univer"/>
              </a:rPr>
              <a:t>COMMUNITY MOBILISATION AND SUPPORT</a:t>
            </a:r>
          </a:p>
          <a:p>
            <a:r>
              <a:rPr lang="en-US" sz="1800" cap="none" dirty="0">
                <a:solidFill>
                  <a:schemeClr val="bg1"/>
                </a:solidFill>
                <a:latin typeface="Univer"/>
              </a:rPr>
              <a:t>Facilitate conditions for community mobilisation, ownership and control of emergency response in all sectors</a:t>
            </a:r>
            <a:endParaRPr lang="en-US" sz="1800" dirty="0">
              <a:solidFill>
                <a:schemeClr val="bg1"/>
              </a:solidFill>
              <a:latin typeface="Univer"/>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8740" y="331276"/>
            <a:ext cx="3230879" cy="2034001"/>
          </a:xfrm>
          <a:prstGeom prst="rect">
            <a:avLst/>
          </a:prstGeom>
        </p:spPr>
      </p:pic>
    </p:spTree>
    <p:extLst>
      <p:ext uri="{BB962C8B-B14F-4D97-AF65-F5344CB8AC3E}">
        <p14:creationId xmlns:p14="http://schemas.microsoft.com/office/powerpoint/2010/main" val="123963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7" name="Title 1">
            <a:extLst>
              <a:ext uri="{FF2B5EF4-FFF2-40B4-BE49-F238E27FC236}">
                <a16:creationId xmlns:a16="http://schemas.microsoft.com/office/drawing/2014/main" xmlns="" id="{20DF8E5C-9B36-4DA4-ABD2-13106DC136E1}"/>
              </a:ext>
            </a:extLst>
          </p:cNvPr>
          <p:cNvSpPr txBox="1">
            <a:spLocks/>
          </p:cNvSpPr>
          <p:nvPr/>
        </p:nvSpPr>
        <p:spPr>
          <a:xfrm>
            <a:off x="5021580" y="2463006"/>
            <a:ext cx="4069079" cy="2543572"/>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200" dirty="0">
                <a:solidFill>
                  <a:schemeClr val="tx1"/>
                </a:solidFill>
                <a:latin typeface="Univer"/>
              </a:rPr>
              <a:t>COMMUNITY MOBILISATION AND SUPPORT</a:t>
            </a:r>
          </a:p>
          <a:p>
            <a:r>
              <a:rPr lang="en-US" sz="1800" cap="none" dirty="0">
                <a:solidFill>
                  <a:schemeClr val="bg1"/>
                </a:solidFill>
                <a:latin typeface="Univer"/>
              </a:rPr>
              <a:t>Facilitate conditions for community mobilisation, ownership and control of emergency response in all sectors</a:t>
            </a:r>
            <a:endParaRPr lang="en-US" sz="1800" dirty="0">
              <a:solidFill>
                <a:schemeClr val="bg1"/>
              </a:solidFill>
              <a:latin typeface="Univer"/>
            </a:endParaRPr>
          </a:p>
        </p:txBody>
      </p:sp>
      <p:sp>
        <p:nvSpPr>
          <p:cNvPr id="9" name="Content Placeholder 6">
            <a:extLst>
              <a:ext uri="{FF2B5EF4-FFF2-40B4-BE49-F238E27FC236}">
                <a16:creationId xmlns:a16="http://schemas.microsoft.com/office/drawing/2014/main" xmlns="" id="{697F2A7F-AA35-430C-83A9-EF62D6E0C455}"/>
              </a:ext>
            </a:extLst>
          </p:cNvPr>
          <p:cNvSpPr txBox="1">
            <a:spLocks/>
          </p:cNvSpPr>
          <p:nvPr/>
        </p:nvSpPr>
        <p:spPr>
          <a:xfrm>
            <a:off x="0" y="251460"/>
            <a:ext cx="4907280" cy="4709160"/>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lnSpc>
                <a:spcPct val="100000"/>
              </a:lnSpc>
              <a:spcBef>
                <a:spcPts val="0"/>
              </a:spcBef>
              <a:spcAft>
                <a:spcPts val="600"/>
              </a:spcAft>
              <a:buFont typeface="Arial" pitchFamily="34" charset="0"/>
              <a:buChar char="•"/>
            </a:pPr>
            <a:r>
              <a:rPr lang="en-US" sz="1600" dirty="0">
                <a:latin typeface="Univer"/>
              </a:rPr>
              <a:t>Facilitate the process of community identification of priority actions through participatory rural appraisal and other participatory methods.</a:t>
            </a:r>
          </a:p>
          <a:p>
            <a:pPr>
              <a:lnSpc>
                <a:spcPct val="100000"/>
              </a:lnSpc>
              <a:spcBef>
                <a:spcPts val="0"/>
              </a:spcBef>
              <a:spcAft>
                <a:spcPts val="600"/>
              </a:spcAft>
              <a:buFont typeface="Arial" pitchFamily="34" charset="0"/>
              <a:buChar char="•"/>
            </a:pPr>
            <a:r>
              <a:rPr lang="en-US" sz="1600" dirty="0">
                <a:latin typeface="Univer"/>
              </a:rPr>
              <a:t>Support community initiatives, actively encouraging those that promote family and community support for all emergency-affected community members, including people at greatest risk.</a:t>
            </a:r>
          </a:p>
          <a:p>
            <a:pPr>
              <a:lnSpc>
                <a:spcPct val="100000"/>
              </a:lnSpc>
              <a:spcBef>
                <a:spcPts val="0"/>
              </a:spcBef>
              <a:spcAft>
                <a:spcPts val="600"/>
              </a:spcAft>
              <a:buFont typeface="Arial" pitchFamily="34" charset="0"/>
              <a:buChar char="•"/>
            </a:pPr>
            <a:r>
              <a:rPr lang="en-US" sz="1600" dirty="0">
                <a:latin typeface="Univer"/>
              </a:rPr>
              <a:t>Encourage and support additional activities that promote family and community support for all emergency-affected community members and, specifically, for people at greatest risk.</a:t>
            </a:r>
          </a:p>
          <a:p>
            <a:pPr>
              <a:lnSpc>
                <a:spcPct val="100000"/>
              </a:lnSpc>
              <a:spcBef>
                <a:spcPts val="0"/>
              </a:spcBef>
              <a:spcAft>
                <a:spcPts val="600"/>
              </a:spcAft>
              <a:buFont typeface="Arial" pitchFamily="34" charset="0"/>
              <a:buChar char="•"/>
            </a:pPr>
            <a:r>
              <a:rPr lang="en-US" sz="1600" dirty="0">
                <a:latin typeface="Univer"/>
              </a:rPr>
              <a:t>Provide short, participatory training sessions where appropriate, coupled with follow-up support.</a:t>
            </a:r>
          </a:p>
          <a:p>
            <a:pPr>
              <a:lnSpc>
                <a:spcPct val="100000"/>
              </a:lnSpc>
              <a:spcBef>
                <a:spcPts val="0"/>
              </a:spcBef>
              <a:spcAft>
                <a:spcPts val="600"/>
              </a:spcAft>
              <a:buFont typeface="Arial" pitchFamily="34" charset="0"/>
              <a:buChar char="•"/>
            </a:pPr>
            <a:r>
              <a:rPr lang="en-US" sz="1600" dirty="0">
                <a:latin typeface="Univer"/>
              </a:rPr>
              <a:t>When necessary, advocate within the community and beyond on behalf of marginalised and at-risk people.</a:t>
            </a:r>
          </a:p>
          <a:p>
            <a:pPr>
              <a:lnSpc>
                <a:spcPct val="100000"/>
              </a:lnSpc>
              <a:spcBef>
                <a:spcPts val="0"/>
              </a:spcBef>
              <a:spcAft>
                <a:spcPts val="600"/>
              </a:spcAft>
              <a:buFont typeface="Arial" pitchFamily="34" charset="0"/>
              <a:buChar char="•"/>
            </a:pPr>
            <a:endParaRPr lang="en-US" sz="1600" dirty="0">
              <a:latin typeface="Univer"/>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8740" y="331276"/>
            <a:ext cx="3230879" cy="2034001"/>
          </a:xfrm>
          <a:prstGeom prst="rect">
            <a:avLst/>
          </a:prstGeom>
        </p:spPr>
      </p:pic>
    </p:spTree>
    <p:extLst>
      <p:ext uri="{BB962C8B-B14F-4D97-AF65-F5344CB8AC3E}">
        <p14:creationId xmlns:p14="http://schemas.microsoft.com/office/powerpoint/2010/main" val="1512994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0DF8E5C-9B36-4DA4-ABD2-13106DC136E1}"/>
              </a:ext>
            </a:extLst>
          </p:cNvPr>
          <p:cNvSpPr txBox="1">
            <a:spLocks/>
          </p:cNvSpPr>
          <p:nvPr/>
        </p:nvSpPr>
        <p:spPr>
          <a:xfrm>
            <a:off x="296864" y="315913"/>
            <a:ext cx="8847136" cy="1299527"/>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200" dirty="0">
                <a:solidFill>
                  <a:schemeClr val="tx1"/>
                </a:solidFill>
                <a:latin typeface="Univer"/>
              </a:rPr>
              <a:t>FAITH BASED LEADERS</a:t>
            </a:r>
          </a:p>
          <a:p>
            <a:r>
              <a:rPr lang="en-US" sz="1800" cap="none" dirty="0">
                <a:solidFill>
                  <a:schemeClr val="bg1"/>
                </a:solidFill>
                <a:latin typeface="Univer"/>
              </a:rPr>
              <a:t>Facilitate conditions for appropriate communal cultural, spiritual and religious healing practices</a:t>
            </a:r>
          </a:p>
          <a:p>
            <a:endParaRPr lang="en-US" sz="2800" dirty="0">
              <a:solidFill>
                <a:schemeClr val="tx1"/>
              </a:solidFill>
              <a:latin typeface="Univer"/>
            </a:endParaRPr>
          </a:p>
        </p:txBody>
      </p:sp>
      <p:sp>
        <p:nvSpPr>
          <p:cNvPr id="4"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5" name="TextBox 4"/>
          <p:cNvSpPr txBox="1"/>
          <p:nvPr/>
        </p:nvSpPr>
        <p:spPr>
          <a:xfrm>
            <a:off x="2224" y="1439525"/>
            <a:ext cx="4285296" cy="3293209"/>
          </a:xfrm>
          <a:prstGeom prst="rect">
            <a:avLst/>
          </a:prstGeom>
          <a:noFill/>
        </p:spPr>
        <p:txBody>
          <a:bodyPr wrap="square" rtlCol="0">
            <a:spAutoFit/>
          </a:bodyPr>
          <a:lstStyle/>
          <a:p>
            <a:pPr marL="285750" indent="-285750">
              <a:buFont typeface="Arial" pitchFamily="34" charset="0"/>
              <a:buChar char="•"/>
            </a:pPr>
            <a:r>
              <a:rPr lang="en-IN" sz="1600" dirty="0">
                <a:latin typeface="Univer"/>
              </a:rPr>
              <a:t>Approach local religious and spiritual leaders and other cultural guides to learn their views on how people have been affected and on practices that would support the affected population.</a:t>
            </a:r>
          </a:p>
          <a:p>
            <a:pPr marL="285750" indent="-285750">
              <a:buFont typeface="Arial" pitchFamily="34" charset="0"/>
              <a:buChar char="•"/>
            </a:pPr>
            <a:r>
              <a:rPr lang="en-IN" sz="1600" dirty="0">
                <a:latin typeface="Univer"/>
              </a:rPr>
              <a:t>Exercise ethical sensitivity.</a:t>
            </a:r>
          </a:p>
          <a:p>
            <a:pPr marL="285750" indent="-285750">
              <a:buFont typeface="Arial" pitchFamily="34" charset="0"/>
              <a:buChar char="•"/>
            </a:pPr>
            <a:r>
              <a:rPr lang="en-IN" sz="1600" dirty="0">
                <a:latin typeface="Univer"/>
              </a:rPr>
              <a:t>Learn about cultural, religious and spiritual supports and coping mechanisms.</a:t>
            </a:r>
          </a:p>
          <a:p>
            <a:pPr marL="285750" indent="-285750">
              <a:buFont typeface="Arial" pitchFamily="34" charset="0"/>
              <a:buChar char="•"/>
            </a:pPr>
            <a:r>
              <a:rPr lang="en-IN" sz="1600" dirty="0">
                <a:latin typeface="Univer"/>
              </a:rPr>
              <a:t>Disseminate the information collected among humanitarian actors at sector and coordination meetings.</a:t>
            </a:r>
          </a:p>
          <a:p>
            <a:pPr marL="285750" indent="-285750">
              <a:buFont typeface="Arial" pitchFamily="34" charset="0"/>
              <a:buChar char="•"/>
            </a:pPr>
            <a:r>
              <a:rPr lang="en-IN" sz="1600" dirty="0">
                <a:latin typeface="Univer"/>
              </a:rPr>
              <a:t>Facilitate conditions for appropriate healing practices. </a:t>
            </a:r>
          </a:p>
        </p:txBody>
      </p:sp>
      <p:pic>
        <p:nvPicPr>
          <p:cNvPr id="6" name="Picture 5"/>
          <p:cNvPicPr>
            <a:picLocks noChangeAspect="1"/>
          </p:cNvPicPr>
          <p:nvPr/>
        </p:nvPicPr>
        <p:blipFill>
          <a:blip r:embed="rId2" cstate="email">
            <a:clrChange>
              <a:clrFrom>
                <a:srgbClr val="0F3192"/>
              </a:clrFrom>
              <a:clrTo>
                <a:srgbClr val="0F3192">
                  <a:alpha val="0"/>
                </a:srgbClr>
              </a:clrTo>
            </a:clrChange>
            <a:extLst>
              <a:ext uri="{28A0092B-C50C-407E-A947-70E740481C1C}">
                <a14:useLocalDpi xmlns:a14="http://schemas.microsoft.com/office/drawing/2010/main"/>
              </a:ext>
            </a:extLst>
          </a:blip>
          <a:stretch>
            <a:fillRect/>
          </a:stretch>
        </p:blipFill>
        <p:spPr>
          <a:xfrm>
            <a:off x="4074576" y="1370944"/>
            <a:ext cx="5150703" cy="2617281"/>
          </a:xfrm>
          <a:prstGeom prst="rect">
            <a:avLst/>
          </a:prstGeom>
        </p:spPr>
      </p:pic>
    </p:spTree>
    <p:extLst>
      <p:ext uri="{BB962C8B-B14F-4D97-AF65-F5344CB8AC3E}">
        <p14:creationId xmlns:p14="http://schemas.microsoft.com/office/powerpoint/2010/main" val="246849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0DF8E5C-9B36-4DA4-ABD2-13106DC136E1}"/>
              </a:ext>
            </a:extLst>
          </p:cNvPr>
          <p:cNvSpPr txBox="1">
            <a:spLocks/>
          </p:cNvSpPr>
          <p:nvPr/>
        </p:nvSpPr>
        <p:spPr>
          <a:xfrm>
            <a:off x="2224" y="315913"/>
            <a:ext cx="9141775" cy="890587"/>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pPr algn="ctr"/>
            <a:r>
              <a:rPr lang="en-US" sz="3200" dirty="0">
                <a:solidFill>
                  <a:schemeClr val="tx1"/>
                </a:solidFill>
                <a:latin typeface="Univer"/>
              </a:rPr>
              <a:t>Education</a:t>
            </a:r>
          </a:p>
          <a:p>
            <a:pPr algn="ctr">
              <a:spcBef>
                <a:spcPts val="1200"/>
              </a:spcBef>
            </a:pPr>
            <a:r>
              <a:rPr lang="en-US" sz="1800" cap="none" dirty="0">
                <a:solidFill>
                  <a:schemeClr val="bg1"/>
                </a:solidFill>
                <a:latin typeface="Univer"/>
              </a:rPr>
              <a:t>Strengthen access to safe and supportive education</a:t>
            </a:r>
          </a:p>
        </p:txBody>
      </p:sp>
      <p:sp>
        <p:nvSpPr>
          <p:cNvPr id="4"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5" name="TextBox 4"/>
          <p:cNvSpPr txBox="1"/>
          <p:nvPr/>
        </p:nvSpPr>
        <p:spPr>
          <a:xfrm>
            <a:off x="2224" y="1462042"/>
            <a:ext cx="3876356" cy="3293209"/>
          </a:xfrm>
          <a:prstGeom prst="rect">
            <a:avLst/>
          </a:prstGeom>
          <a:noFill/>
        </p:spPr>
        <p:txBody>
          <a:bodyPr wrap="square" rtlCol="0">
            <a:spAutoFit/>
          </a:bodyPr>
          <a:lstStyle/>
          <a:p>
            <a:pPr marL="285750" indent="-285750">
              <a:buFont typeface="Arial" pitchFamily="34" charset="0"/>
              <a:buChar char="•"/>
            </a:pPr>
            <a:r>
              <a:rPr lang="en-IN" sz="1600" dirty="0">
                <a:latin typeface="Univer"/>
              </a:rPr>
              <a:t>Promote safe learning environments.</a:t>
            </a:r>
          </a:p>
          <a:p>
            <a:pPr marL="285750" indent="-285750">
              <a:buFont typeface="Arial" pitchFamily="34" charset="0"/>
              <a:buChar char="•"/>
            </a:pPr>
            <a:r>
              <a:rPr lang="en-IN" sz="1600" dirty="0">
                <a:latin typeface="Univer"/>
              </a:rPr>
              <a:t>Make formal and non-formal education more supportive and relevant.</a:t>
            </a:r>
          </a:p>
          <a:p>
            <a:pPr marL="285750" indent="-285750">
              <a:buFont typeface="Arial" pitchFamily="34" charset="0"/>
              <a:buChar char="•"/>
            </a:pPr>
            <a:r>
              <a:rPr lang="en-IN" sz="1600" dirty="0">
                <a:latin typeface="Univer"/>
              </a:rPr>
              <a:t>Strengthen access to quality education for all.</a:t>
            </a:r>
          </a:p>
          <a:p>
            <a:pPr marL="285750" indent="-285750">
              <a:buFont typeface="Arial" pitchFamily="34" charset="0"/>
              <a:buChar char="•"/>
            </a:pPr>
            <a:r>
              <a:rPr lang="en-IN" sz="1600" dirty="0">
                <a:latin typeface="Univer"/>
              </a:rPr>
              <a:t>Prepare and encourage educators to support learners’ psychosocial well-being.</a:t>
            </a:r>
          </a:p>
          <a:p>
            <a:pPr marL="285750" indent="-285750">
              <a:buFont typeface="Arial" pitchFamily="34" charset="0"/>
              <a:buChar char="•"/>
            </a:pPr>
            <a:r>
              <a:rPr lang="en-IN" sz="1600" dirty="0">
                <a:latin typeface="Univer"/>
              </a:rPr>
              <a:t>Strengthen the capacity of the education system to support learners experiencing psychosocial and mental health difficulties.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0311" y="1538741"/>
            <a:ext cx="5123688" cy="2484619"/>
          </a:xfrm>
          <a:prstGeom prst="rect">
            <a:avLst/>
          </a:prstGeom>
        </p:spPr>
      </p:pic>
    </p:spTree>
    <p:extLst>
      <p:ext uri="{BB962C8B-B14F-4D97-AF65-F5344CB8AC3E}">
        <p14:creationId xmlns:p14="http://schemas.microsoft.com/office/powerpoint/2010/main" val="382500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87440" y="1636536"/>
            <a:ext cx="2499360" cy="1528304"/>
          </a:xfrm>
          <a:prstGeom prst="rect">
            <a:avLst/>
          </a:prstGeom>
        </p:spPr>
        <p:txBody>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dirty="0">
                <a:solidFill>
                  <a:srgbClr val="FFFFFF"/>
                </a:solidFill>
                <a:latin typeface="Univer"/>
              </a:rPr>
              <a:t>EXISTING </a:t>
            </a:r>
            <a:r>
              <a:rPr lang="en-US" dirty="0">
                <a:latin typeface="Univer"/>
              </a:rPr>
              <a:t>MH &amp; PSS TOOLS</a:t>
            </a:r>
            <a:endParaRPr lang="en-US" dirty="0">
              <a:latin typeface="Univer"/>
              <a:ea typeface="Arial" charset="0"/>
              <a:cs typeface="Arial" charset="0"/>
            </a:endParaRPr>
          </a:p>
        </p:txBody>
      </p:sp>
      <p:pic>
        <p:nvPicPr>
          <p:cNvPr id="7" name="Picture 6" descr="A picture containing text&#10;&#10;Description automatically generated">
            <a:extLst>
              <a:ext uri="{FF2B5EF4-FFF2-40B4-BE49-F238E27FC236}">
                <a16:creationId xmlns:a16="http://schemas.microsoft.com/office/drawing/2014/main" xmlns="" id="{1883A661-E7D9-4B0E-98B8-BD5F26BA17DB}"/>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0"/>
            <a:ext cx="6071963" cy="5143500"/>
          </a:xfrm>
          <a:prstGeom prst="rect">
            <a:avLst/>
          </a:prstGeom>
        </p:spPr>
      </p:pic>
      <p:sp>
        <p:nvSpPr>
          <p:cNvPr id="8"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Tree>
    <p:extLst>
      <p:ext uri="{BB962C8B-B14F-4D97-AF65-F5344CB8AC3E}">
        <p14:creationId xmlns:p14="http://schemas.microsoft.com/office/powerpoint/2010/main" val="125475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0DF8E5C-9B36-4DA4-ABD2-13106DC136E1}"/>
              </a:ext>
            </a:extLst>
          </p:cNvPr>
          <p:cNvSpPr txBox="1">
            <a:spLocks/>
          </p:cNvSpPr>
          <p:nvPr/>
        </p:nvSpPr>
        <p:spPr>
          <a:xfrm>
            <a:off x="516731" y="315913"/>
            <a:ext cx="8428036" cy="890587"/>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200" dirty="0">
                <a:solidFill>
                  <a:schemeClr val="tx1"/>
                </a:solidFill>
                <a:latin typeface="Univer"/>
              </a:rPr>
              <a:t>Dissemination of information</a:t>
            </a:r>
          </a:p>
          <a:p>
            <a:pPr>
              <a:spcBef>
                <a:spcPts val="1200"/>
              </a:spcBef>
            </a:pPr>
            <a:r>
              <a:rPr lang="en-US" sz="2000" cap="none" dirty="0">
                <a:solidFill>
                  <a:schemeClr val="bg1"/>
                </a:solidFill>
                <a:latin typeface="Univer"/>
              </a:rPr>
              <a:t>Provide information to the affected population on the emergency, </a:t>
            </a:r>
            <a:br>
              <a:rPr lang="en-US" sz="2000" cap="none" dirty="0">
                <a:solidFill>
                  <a:schemeClr val="bg1"/>
                </a:solidFill>
                <a:latin typeface="Univer"/>
              </a:rPr>
            </a:br>
            <a:r>
              <a:rPr lang="en-US" sz="2000" cap="none" dirty="0">
                <a:solidFill>
                  <a:schemeClr val="bg1"/>
                </a:solidFill>
                <a:latin typeface="Univer"/>
              </a:rPr>
              <a:t>relief efforts and their legal rights</a:t>
            </a:r>
          </a:p>
        </p:txBody>
      </p:sp>
      <p:sp>
        <p:nvSpPr>
          <p:cNvPr id="7"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11" name="TextBox 10"/>
          <p:cNvSpPr txBox="1"/>
          <p:nvPr/>
        </p:nvSpPr>
        <p:spPr>
          <a:xfrm>
            <a:off x="4442460" y="1690642"/>
            <a:ext cx="4502307" cy="3539430"/>
          </a:xfrm>
          <a:prstGeom prst="rect">
            <a:avLst/>
          </a:prstGeom>
          <a:noFill/>
        </p:spPr>
        <p:txBody>
          <a:bodyPr wrap="square" rtlCol="0">
            <a:spAutoFit/>
          </a:bodyPr>
          <a:lstStyle/>
          <a:p>
            <a:pPr marL="285750" indent="-285750">
              <a:buFont typeface="Arial" pitchFamily="34" charset="0"/>
              <a:buChar char="•"/>
            </a:pPr>
            <a:r>
              <a:rPr lang="en-IN" sz="1600" dirty="0">
                <a:latin typeface="Univer"/>
              </a:rPr>
              <a:t>Facilitate the formation of an information and communication team.</a:t>
            </a:r>
          </a:p>
          <a:p>
            <a:pPr marL="285750" indent="-285750">
              <a:buFont typeface="Arial" pitchFamily="34" charset="0"/>
              <a:buChar char="•"/>
            </a:pPr>
            <a:r>
              <a:rPr lang="en-IN" sz="1600" dirty="0">
                <a:latin typeface="Univer"/>
              </a:rPr>
              <a:t>Regularly assess the situation and identify key information gaps and key information for dissemination.</a:t>
            </a:r>
          </a:p>
          <a:p>
            <a:pPr marL="285750" indent="-285750">
              <a:buFont typeface="Arial" pitchFamily="34" charset="0"/>
              <a:buChar char="•"/>
            </a:pPr>
            <a:r>
              <a:rPr lang="en-IN" sz="1600" dirty="0">
                <a:latin typeface="Univer"/>
              </a:rPr>
              <a:t>Develop a communication and campaign plan.</a:t>
            </a:r>
          </a:p>
          <a:p>
            <a:pPr marL="285750" indent="-285750">
              <a:buFont typeface="Arial" pitchFamily="34" charset="0"/>
              <a:buChar char="•"/>
            </a:pPr>
            <a:r>
              <a:rPr lang="en-IN" sz="1600" dirty="0">
                <a:latin typeface="Univer"/>
              </a:rPr>
              <a:t>Create channels to access and disseminate credible and valid information to the affected population. </a:t>
            </a:r>
          </a:p>
          <a:p>
            <a:pPr marL="285750" indent="-285750">
              <a:buFont typeface="Arial" pitchFamily="34" charset="0"/>
              <a:buChar char="•"/>
            </a:pPr>
            <a:r>
              <a:rPr lang="en-IN" sz="1600" dirty="0">
                <a:latin typeface="Univer"/>
              </a:rPr>
              <a:t>Ensure coordination between communication personnel working in different agencies.</a:t>
            </a:r>
          </a:p>
          <a:p>
            <a:pPr marL="285750" indent="-285750">
              <a:buFont typeface="Arial" pitchFamily="34" charset="0"/>
              <a:buChar char="•"/>
            </a:pPr>
            <a:endParaRPr lang="en-IN" sz="1600" dirty="0">
              <a:latin typeface="Univer"/>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53" y="1690642"/>
            <a:ext cx="4205553" cy="2733601"/>
          </a:xfrm>
          <a:prstGeom prst="rect">
            <a:avLst/>
          </a:prstGeom>
        </p:spPr>
      </p:pic>
    </p:spTree>
    <p:extLst>
      <p:ext uri="{BB962C8B-B14F-4D97-AF65-F5344CB8AC3E}">
        <p14:creationId xmlns:p14="http://schemas.microsoft.com/office/powerpoint/2010/main" val="39311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5" name="Content Placeholder 2">
            <a:extLst>
              <a:ext uri="{FF2B5EF4-FFF2-40B4-BE49-F238E27FC236}">
                <a16:creationId xmlns:a16="http://schemas.microsoft.com/office/drawing/2014/main" xmlns="" id="{06BA5AA3-D397-4FA1-B9C6-277E65CA9434}"/>
              </a:ext>
            </a:extLst>
          </p:cNvPr>
          <p:cNvSpPr txBox="1">
            <a:spLocks/>
          </p:cNvSpPr>
          <p:nvPr/>
        </p:nvSpPr>
        <p:spPr>
          <a:xfrm>
            <a:off x="294640" y="244339"/>
            <a:ext cx="8371841" cy="4411741"/>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marL="0" indent="0">
              <a:buFont typeface="Wingdings" pitchFamily="2" charset="2"/>
              <a:buNone/>
            </a:pPr>
            <a:r>
              <a:rPr lang="en-US" sz="1800" b="1" dirty="0">
                <a:latin typeface="Univer"/>
              </a:rPr>
              <a:t>Allow yourself time to heal</a:t>
            </a:r>
            <a:endParaRPr lang="en-US" sz="1800" dirty="0">
              <a:latin typeface="Univer"/>
            </a:endParaRPr>
          </a:p>
          <a:p>
            <a:r>
              <a:rPr lang="en-US" sz="1400" dirty="0">
                <a:latin typeface="Univer"/>
              </a:rPr>
              <a:t>Parents are often so focused on taking care of their families, that they do not take the time to take care of themselves. Allow yourself time and space to express your feelings about what happened </a:t>
            </a:r>
          </a:p>
          <a:p>
            <a:r>
              <a:rPr lang="en-US" sz="1400" dirty="0">
                <a:latin typeface="Univer"/>
              </a:rPr>
              <a:t>Be patient with your emotional state, as it is normal after a trauma to experience mood fluctuations</a:t>
            </a:r>
          </a:p>
          <a:p>
            <a:pPr marL="0" indent="0">
              <a:buFont typeface="Wingdings" pitchFamily="2" charset="2"/>
              <a:buNone/>
            </a:pPr>
            <a:r>
              <a:rPr lang="en-US" sz="1800" b="1" dirty="0">
                <a:latin typeface="Univer"/>
              </a:rPr>
              <a:t>Ask for and provide support</a:t>
            </a:r>
            <a:endParaRPr lang="en-US" sz="1800" dirty="0">
              <a:latin typeface="Univer"/>
            </a:endParaRPr>
          </a:p>
          <a:p>
            <a:r>
              <a:rPr lang="en-US" sz="1400" dirty="0">
                <a:latin typeface="Univer"/>
              </a:rPr>
              <a:t>Spend time talking with other adults who will understand what you are going through. While it is always a good idea to seek support from loved ones, remember that those in your typical support system may be compromised if they experienced the same event. If this is the case, you may want to find out about local support groups</a:t>
            </a:r>
          </a:p>
          <a:p>
            <a:pPr marL="0" indent="0">
              <a:buFont typeface="Wingdings" pitchFamily="2" charset="2"/>
              <a:buNone/>
            </a:pPr>
            <a:r>
              <a:rPr lang="en-US" sz="1800" b="1" dirty="0">
                <a:latin typeface="Univer"/>
              </a:rPr>
              <a:t>Avoid making major life decisions</a:t>
            </a:r>
            <a:endParaRPr lang="en-US" sz="1800" dirty="0">
              <a:latin typeface="Univer"/>
            </a:endParaRPr>
          </a:p>
          <a:p>
            <a:r>
              <a:rPr lang="en-US" sz="1400" dirty="0">
                <a:latin typeface="Univer"/>
              </a:rPr>
              <a:t>Your life choices also affect children. While it may be tempting to move or change jobs after a traumatic event, it is usually best to avoid making major life decisions during times of stress and turmoil</a:t>
            </a:r>
          </a:p>
          <a:p>
            <a:endParaRPr lang="en-US" sz="1400" dirty="0">
              <a:latin typeface="Univer"/>
            </a:endParaRPr>
          </a:p>
          <a:p>
            <a:pPr marL="0" indent="0" algn="ctr">
              <a:buFont typeface="Wingdings" pitchFamily="2" charset="2"/>
              <a:buNone/>
            </a:pPr>
            <a:r>
              <a:rPr lang="en-US" sz="1800" b="1" dirty="0">
                <a:latin typeface="Univer"/>
              </a:rPr>
              <a:t>Listen to children, trust them and take their views into consideration while making decision</a:t>
            </a:r>
            <a:endParaRPr lang="en-US" sz="1800" dirty="0">
              <a:latin typeface="Univer"/>
            </a:endParaRPr>
          </a:p>
        </p:txBody>
      </p:sp>
      <p:sp>
        <p:nvSpPr>
          <p:cNvPr id="6" name="TextBox 5">
            <a:extLst>
              <a:ext uri="{FF2B5EF4-FFF2-40B4-BE49-F238E27FC236}">
                <a16:creationId xmlns:a16="http://schemas.microsoft.com/office/drawing/2014/main" xmlns="" id="{5994CE62-ADFE-4054-B42D-6164E1B42A47}"/>
              </a:ext>
            </a:extLst>
          </p:cNvPr>
          <p:cNvSpPr txBox="1"/>
          <p:nvPr/>
        </p:nvSpPr>
        <p:spPr>
          <a:xfrm>
            <a:off x="4884794" y="4681288"/>
            <a:ext cx="2508227" cy="300082"/>
          </a:xfrm>
          <a:prstGeom prst="rect">
            <a:avLst/>
          </a:prstGeom>
          <a:noFill/>
        </p:spPr>
        <p:txBody>
          <a:bodyPr wrap="square" rtlCol="0">
            <a:spAutoFit/>
          </a:bodyPr>
          <a:lstStyle/>
          <a:p>
            <a:r>
              <a:rPr lang="en-US" i="1" dirty="0"/>
              <a:t>Based on NIMHANS guidance</a:t>
            </a:r>
          </a:p>
        </p:txBody>
      </p:sp>
    </p:spTree>
    <p:extLst>
      <p:ext uri="{BB962C8B-B14F-4D97-AF65-F5344CB8AC3E}">
        <p14:creationId xmlns:p14="http://schemas.microsoft.com/office/powerpoint/2010/main" val="337049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5" name="Content Placeholder 2">
            <a:extLst>
              <a:ext uri="{FF2B5EF4-FFF2-40B4-BE49-F238E27FC236}">
                <a16:creationId xmlns:a16="http://schemas.microsoft.com/office/drawing/2014/main" xmlns="" id="{06BA5AA3-D397-4FA1-B9C6-277E65CA9434}"/>
              </a:ext>
            </a:extLst>
          </p:cNvPr>
          <p:cNvSpPr txBox="1">
            <a:spLocks/>
          </p:cNvSpPr>
          <p:nvPr/>
        </p:nvSpPr>
        <p:spPr>
          <a:xfrm>
            <a:off x="114300" y="1091837"/>
            <a:ext cx="8727441" cy="4051901"/>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a:spcBef>
                <a:spcPts val="600"/>
              </a:spcBef>
              <a:spcAft>
                <a:spcPts val="0"/>
              </a:spcAft>
            </a:pPr>
            <a:r>
              <a:rPr lang="en-US" sz="1300" b="1" dirty="0">
                <a:latin typeface="Univer"/>
              </a:rPr>
              <a:t>EMPATHISE</a:t>
            </a:r>
            <a:r>
              <a:rPr lang="en-US" sz="1300" dirty="0">
                <a:latin typeface="Univer"/>
              </a:rPr>
              <a:t> and understand feeling and the stress, fear and anxiety being absorbed by children and adolescents</a:t>
            </a:r>
          </a:p>
          <a:p>
            <a:pPr>
              <a:spcBef>
                <a:spcPts val="600"/>
              </a:spcBef>
              <a:spcAft>
                <a:spcPts val="0"/>
              </a:spcAft>
            </a:pPr>
            <a:r>
              <a:rPr lang="en-US" sz="1300" dirty="0">
                <a:latin typeface="Univer"/>
              </a:rPr>
              <a:t>Be patient and try to </a:t>
            </a:r>
            <a:r>
              <a:rPr lang="en-US" sz="1300" b="1" dirty="0">
                <a:latin typeface="Univer"/>
              </a:rPr>
              <a:t>LISTEN AND UNDERSTAND </a:t>
            </a:r>
            <a:r>
              <a:rPr lang="en-US" sz="1300" dirty="0">
                <a:latin typeface="Univer"/>
              </a:rPr>
              <a:t>the emotion of children if they behave differently (irritated, aggressive, do not want to speak, sleep or eating habit changes)</a:t>
            </a:r>
          </a:p>
          <a:p>
            <a:pPr>
              <a:spcBef>
                <a:spcPts val="600"/>
              </a:spcBef>
              <a:spcAft>
                <a:spcPts val="0"/>
              </a:spcAft>
            </a:pPr>
            <a:r>
              <a:rPr lang="en-US" sz="1300" b="1" dirty="0">
                <a:latin typeface="Univer"/>
              </a:rPr>
              <a:t>ENGAGE </a:t>
            </a:r>
            <a:r>
              <a:rPr lang="en-US" sz="1300" dirty="0">
                <a:latin typeface="Univer"/>
              </a:rPr>
              <a:t>children in creative and interactive activity (playing and drawing can facilitate this process. Help children find positive ways to express disturbing feelings such as anger, fear and sadness. </a:t>
            </a:r>
          </a:p>
          <a:p>
            <a:pPr>
              <a:spcBef>
                <a:spcPts val="600"/>
              </a:spcBef>
              <a:spcAft>
                <a:spcPts val="0"/>
              </a:spcAft>
            </a:pPr>
            <a:r>
              <a:rPr lang="en-US" sz="1300" dirty="0">
                <a:latin typeface="Univer"/>
              </a:rPr>
              <a:t>Keep regular </a:t>
            </a:r>
            <a:r>
              <a:rPr lang="en-US" sz="1300" b="1" dirty="0">
                <a:latin typeface="Univer"/>
              </a:rPr>
              <a:t>ROUTINES</a:t>
            </a:r>
            <a:r>
              <a:rPr lang="en-US" sz="1300" dirty="0">
                <a:latin typeface="Univer"/>
              </a:rPr>
              <a:t> and schedules as much as possible</a:t>
            </a:r>
          </a:p>
          <a:p>
            <a:pPr>
              <a:spcBef>
                <a:spcPts val="600"/>
              </a:spcBef>
              <a:spcAft>
                <a:spcPts val="0"/>
              </a:spcAft>
            </a:pPr>
            <a:r>
              <a:rPr lang="en-US" sz="1300" b="1" dirty="0">
                <a:latin typeface="Univer"/>
              </a:rPr>
              <a:t>DISCOURAGE - </a:t>
            </a:r>
            <a:r>
              <a:rPr lang="en-US" sz="1300" dirty="0">
                <a:latin typeface="Univer"/>
              </a:rPr>
              <a:t>If children witness violence at home, or are the target of the violence, it causes trauma and distress and may lead to disruptive behavior</a:t>
            </a:r>
          </a:p>
          <a:p>
            <a:pPr lvl="0">
              <a:spcBef>
                <a:spcPts val="600"/>
              </a:spcBef>
              <a:spcAft>
                <a:spcPts val="0"/>
              </a:spcAft>
            </a:pPr>
            <a:r>
              <a:rPr lang="en-US" sz="1300" dirty="0">
                <a:latin typeface="Univer"/>
              </a:rPr>
              <a:t>Use of alcohol/ other narcotic substances within the family and community</a:t>
            </a:r>
          </a:p>
          <a:p>
            <a:pPr>
              <a:spcBef>
                <a:spcPts val="600"/>
              </a:spcBef>
              <a:spcAft>
                <a:spcPts val="0"/>
              </a:spcAft>
            </a:pPr>
            <a:r>
              <a:rPr lang="en-US" sz="1300" b="1" dirty="0">
                <a:latin typeface="Univer"/>
              </a:rPr>
              <a:t>EXPLAIN – </a:t>
            </a:r>
            <a:r>
              <a:rPr lang="en-US" sz="1300" dirty="0">
                <a:latin typeface="Univer"/>
              </a:rPr>
              <a:t>No one should be stigmatised or signaled for having the disease</a:t>
            </a:r>
          </a:p>
          <a:p>
            <a:pPr lvl="0">
              <a:spcBef>
                <a:spcPts val="600"/>
              </a:spcBef>
              <a:spcAft>
                <a:spcPts val="0"/>
              </a:spcAft>
            </a:pPr>
            <a:r>
              <a:rPr lang="en-US" sz="1300" dirty="0">
                <a:latin typeface="Univer"/>
              </a:rPr>
              <a:t>Doctors, nurses and other service providers are helping others in this difficult time. We must respect them.</a:t>
            </a:r>
          </a:p>
          <a:p>
            <a:pPr>
              <a:spcBef>
                <a:spcPts val="600"/>
              </a:spcBef>
              <a:spcAft>
                <a:spcPts val="0"/>
              </a:spcAft>
            </a:pPr>
            <a:r>
              <a:rPr lang="en-US" sz="1300" b="1" dirty="0">
                <a:latin typeface="Univer"/>
              </a:rPr>
              <a:t>AVOID </a:t>
            </a:r>
            <a:r>
              <a:rPr lang="en-US" sz="1300" dirty="0">
                <a:latin typeface="Univer"/>
              </a:rPr>
              <a:t>watching, reading, listening or discussing too much about COVID-19 and persuade children to divert their attention to other topics as well </a:t>
            </a:r>
          </a:p>
          <a:p>
            <a:pPr>
              <a:spcBef>
                <a:spcPts val="600"/>
              </a:spcBef>
              <a:spcAft>
                <a:spcPts val="0"/>
              </a:spcAft>
            </a:pPr>
            <a:r>
              <a:rPr lang="en-US" sz="1300" b="1" dirty="0">
                <a:latin typeface="Univer"/>
              </a:rPr>
              <a:t>ACTION - </a:t>
            </a:r>
            <a:r>
              <a:rPr lang="en-US" sz="1300" dirty="0">
                <a:latin typeface="Univer"/>
              </a:rPr>
              <a:t>when sick go to hospital. If there has been a death, children may need specialised help. Call CHILDLINE 1098 to speak to a counsellor</a:t>
            </a:r>
          </a:p>
          <a:p>
            <a:pPr marL="0" lvl="0" indent="0">
              <a:spcBef>
                <a:spcPts val="600"/>
              </a:spcBef>
              <a:spcAft>
                <a:spcPts val="0"/>
              </a:spcAft>
              <a:buNone/>
            </a:pPr>
            <a:r>
              <a:rPr lang="en-US" sz="1300" b="1" dirty="0">
                <a:latin typeface="Univer"/>
              </a:rPr>
              <a:t>For specialised help call  NIMHANS  08046110007 (Toll free)</a:t>
            </a:r>
          </a:p>
        </p:txBody>
      </p:sp>
      <p:sp>
        <p:nvSpPr>
          <p:cNvPr id="7" name="Title 1">
            <a:extLst>
              <a:ext uri="{FF2B5EF4-FFF2-40B4-BE49-F238E27FC236}">
                <a16:creationId xmlns:a16="http://schemas.microsoft.com/office/drawing/2014/main" xmlns="" id="{8D7F1732-00C9-4513-BCCE-2E82F9AE4D3B}"/>
              </a:ext>
            </a:extLst>
          </p:cNvPr>
          <p:cNvSpPr txBox="1">
            <a:spLocks/>
          </p:cNvSpPr>
          <p:nvPr/>
        </p:nvSpPr>
        <p:spPr>
          <a:xfrm>
            <a:off x="257630" y="123962"/>
            <a:ext cx="6883950" cy="830715"/>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200" dirty="0">
                <a:solidFill>
                  <a:schemeClr val="tx1"/>
                </a:solidFill>
              </a:rPr>
              <a:t>PSS MESSAGES FOR URBAN SLUMS</a:t>
            </a:r>
          </a:p>
          <a:p>
            <a:r>
              <a:rPr lang="en-US" sz="3200" dirty="0">
                <a:solidFill>
                  <a:schemeClr val="bg1"/>
                </a:solidFill>
              </a:rPr>
              <a:t>Parents</a:t>
            </a:r>
          </a:p>
        </p:txBody>
      </p:sp>
    </p:spTree>
    <p:extLst>
      <p:ext uri="{BB962C8B-B14F-4D97-AF65-F5344CB8AC3E}">
        <p14:creationId xmlns:p14="http://schemas.microsoft.com/office/powerpoint/2010/main" val="132085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
        <p:nvSpPr>
          <p:cNvPr id="5" name="Content Placeholder 2">
            <a:extLst>
              <a:ext uri="{FF2B5EF4-FFF2-40B4-BE49-F238E27FC236}">
                <a16:creationId xmlns:a16="http://schemas.microsoft.com/office/drawing/2014/main" xmlns="" id="{06BA5AA3-D397-4FA1-B9C6-277E65CA9434}"/>
              </a:ext>
            </a:extLst>
          </p:cNvPr>
          <p:cNvSpPr txBox="1">
            <a:spLocks/>
          </p:cNvSpPr>
          <p:nvPr/>
        </p:nvSpPr>
        <p:spPr>
          <a:xfrm>
            <a:off x="93252" y="3334026"/>
            <a:ext cx="1616889" cy="1320172"/>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marL="0" indent="0" algn="r">
              <a:buNone/>
            </a:pPr>
            <a:r>
              <a:rPr lang="en-US" sz="1200" b="1" dirty="0"/>
              <a:t>USE</a:t>
            </a:r>
            <a:br>
              <a:rPr lang="en-US" sz="1200" b="1" dirty="0"/>
            </a:br>
            <a:r>
              <a:rPr lang="en-US" sz="1200" dirty="0"/>
              <a:t>Channels such as the media to provide accurate information that reduces stress and enables people to access humanitarian services.</a:t>
            </a:r>
          </a:p>
        </p:txBody>
      </p:sp>
      <p:sp>
        <p:nvSpPr>
          <p:cNvPr id="6" name="Title 1">
            <a:extLst>
              <a:ext uri="{FF2B5EF4-FFF2-40B4-BE49-F238E27FC236}">
                <a16:creationId xmlns:a16="http://schemas.microsoft.com/office/drawing/2014/main" xmlns="" id="{8D7F1732-00C9-4513-BCCE-2E82F9AE4D3B}"/>
              </a:ext>
            </a:extLst>
          </p:cNvPr>
          <p:cNvSpPr txBox="1">
            <a:spLocks/>
          </p:cNvSpPr>
          <p:nvPr/>
        </p:nvSpPr>
        <p:spPr>
          <a:xfrm>
            <a:off x="257630" y="123962"/>
            <a:ext cx="6883950" cy="830715"/>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3200" dirty="0">
                <a:solidFill>
                  <a:schemeClr val="tx1"/>
                </a:solidFill>
              </a:rPr>
              <a:t>PSS MESSAGES FOR URBAN SLUMS</a:t>
            </a:r>
          </a:p>
          <a:p>
            <a:r>
              <a:rPr lang="en-US" sz="3200" dirty="0">
                <a:solidFill>
                  <a:schemeClr val="bg1"/>
                </a:solidFill>
              </a:rPr>
              <a:t>Health care workers</a:t>
            </a:r>
          </a:p>
        </p:txBody>
      </p:sp>
      <p:pic>
        <p:nvPicPr>
          <p:cNvPr id="2" name="Picture 1"/>
          <p:cNvPicPr>
            <a:picLocks noChangeAspect="1"/>
          </p:cNvPicPr>
          <p:nvPr/>
        </p:nvPicPr>
        <p:blipFill>
          <a:blip r:embed="rId3"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749690" y="3396673"/>
            <a:ext cx="1310640" cy="976396"/>
          </a:xfrm>
          <a:prstGeom prst="rect">
            <a:avLst/>
          </a:prstGeom>
        </p:spPr>
      </p:pic>
      <p:sp>
        <p:nvSpPr>
          <p:cNvPr id="8" name="Content Placeholder 2">
            <a:extLst>
              <a:ext uri="{FF2B5EF4-FFF2-40B4-BE49-F238E27FC236}">
                <a16:creationId xmlns:a16="http://schemas.microsoft.com/office/drawing/2014/main" xmlns="" id="{06BA5AA3-D397-4FA1-B9C6-277E65CA9434}"/>
              </a:ext>
            </a:extLst>
          </p:cNvPr>
          <p:cNvSpPr txBox="1">
            <a:spLocks/>
          </p:cNvSpPr>
          <p:nvPr/>
        </p:nvSpPr>
        <p:spPr>
          <a:xfrm>
            <a:off x="1607821" y="1520240"/>
            <a:ext cx="1361069" cy="1558815"/>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marL="0" indent="0">
              <a:buNone/>
            </a:pPr>
            <a:r>
              <a:rPr lang="en-US" sz="1200" b="1" dirty="0"/>
              <a:t>ORGANISE</a:t>
            </a:r>
            <a:br>
              <a:rPr lang="en-US" sz="1200" b="1" dirty="0"/>
            </a:br>
            <a:r>
              <a:rPr lang="en-US" sz="1200" dirty="0"/>
              <a:t>Access to a range of supports, including psychological first aid, to people in acute distress after exposure to an extreme stressor.</a:t>
            </a:r>
          </a:p>
          <a:p>
            <a:pPr marL="0" indent="0">
              <a:buNone/>
            </a:pPr>
            <a:endParaRPr lang="en-US" sz="1200" dirty="0"/>
          </a:p>
        </p:txBody>
      </p:sp>
      <p:pic>
        <p:nvPicPr>
          <p:cNvPr id="3" name="Picture 2"/>
          <p:cNvPicPr>
            <a:picLocks noChangeAspect="1"/>
          </p:cNvPicPr>
          <p:nvPr/>
        </p:nvPicPr>
        <p:blipFill>
          <a:blip r:embed="rId4"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279269" y="1758563"/>
            <a:ext cx="1215700" cy="1082168"/>
          </a:xfrm>
          <a:prstGeom prst="rect">
            <a:avLst/>
          </a:prstGeom>
        </p:spPr>
      </p:pic>
      <p:sp>
        <p:nvSpPr>
          <p:cNvPr id="9" name="Content Placeholder 2">
            <a:extLst>
              <a:ext uri="{FF2B5EF4-FFF2-40B4-BE49-F238E27FC236}">
                <a16:creationId xmlns:a16="http://schemas.microsoft.com/office/drawing/2014/main" xmlns="" id="{06BA5AA3-D397-4FA1-B9C6-277E65CA9434}"/>
              </a:ext>
            </a:extLst>
          </p:cNvPr>
          <p:cNvSpPr txBox="1">
            <a:spLocks/>
          </p:cNvSpPr>
          <p:nvPr/>
        </p:nvSpPr>
        <p:spPr>
          <a:xfrm>
            <a:off x="6467555" y="2579208"/>
            <a:ext cx="2481892" cy="1634930"/>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marL="0" indent="0" algn="r">
              <a:buNone/>
            </a:pPr>
            <a:r>
              <a:rPr lang="en-US" sz="1200" b="1" dirty="0"/>
              <a:t>MANAGE</a:t>
            </a:r>
            <a:br>
              <a:rPr lang="en-US" sz="1200" b="1" dirty="0"/>
            </a:br>
            <a:r>
              <a:rPr lang="en-US" sz="1200" dirty="0"/>
              <a:t>To feel stressed in the current situation. Stress and the feelings associated with it are by no means a reflection that you cannot do your job or that you are weak. Managing your stress and psychosocial wellbeing during this time is as important as managing your physical health. </a:t>
            </a:r>
          </a:p>
        </p:txBody>
      </p:sp>
      <p:pic>
        <p:nvPicPr>
          <p:cNvPr id="11" name="Picture 10"/>
          <p:cNvPicPr>
            <a:picLocks noChangeAspect="1"/>
          </p:cNvPicPr>
          <p:nvPr/>
        </p:nvPicPr>
        <p:blipFill>
          <a:blip r:embed="rId5"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924768" y="1351291"/>
            <a:ext cx="1859571" cy="1115742"/>
          </a:xfrm>
          <a:prstGeom prst="rect">
            <a:avLst/>
          </a:prstGeom>
        </p:spPr>
      </p:pic>
      <p:sp>
        <p:nvSpPr>
          <p:cNvPr id="12" name="Content Placeholder 2">
            <a:extLst>
              <a:ext uri="{FF2B5EF4-FFF2-40B4-BE49-F238E27FC236}">
                <a16:creationId xmlns:a16="http://schemas.microsoft.com/office/drawing/2014/main" xmlns="" id="{06BA5AA3-D397-4FA1-B9C6-277E65CA9434}"/>
              </a:ext>
            </a:extLst>
          </p:cNvPr>
          <p:cNvSpPr txBox="1">
            <a:spLocks/>
          </p:cNvSpPr>
          <p:nvPr/>
        </p:nvSpPr>
        <p:spPr>
          <a:xfrm>
            <a:off x="3201824" y="3387141"/>
            <a:ext cx="3084651" cy="1320172"/>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marL="0" indent="0">
              <a:buNone/>
            </a:pPr>
            <a:r>
              <a:rPr lang="en-US" sz="1200" b="1" dirty="0"/>
              <a:t>ENSURE</a:t>
            </a:r>
            <a:br>
              <a:rPr lang="en-US" sz="1200" b="1" dirty="0"/>
            </a:br>
            <a:r>
              <a:rPr lang="en-US" sz="1200" dirty="0"/>
              <a:t>Take care of your basic needs and ensure rest and respite during work or between shifts, eat sufficient and healthy food, engage in physical activity, and stay in contact with family and friends. Avoid tobacco, alcohol or other drugs. In the long term, these can worsen your mental and physical wellbeing. </a:t>
            </a:r>
          </a:p>
        </p:txBody>
      </p:sp>
      <p:sp>
        <p:nvSpPr>
          <p:cNvPr id="13" name="Content Placeholder 2">
            <a:extLst>
              <a:ext uri="{FF2B5EF4-FFF2-40B4-BE49-F238E27FC236}">
                <a16:creationId xmlns:a16="http://schemas.microsoft.com/office/drawing/2014/main" xmlns="" id="{06BA5AA3-D397-4FA1-B9C6-277E65CA9434}"/>
              </a:ext>
            </a:extLst>
          </p:cNvPr>
          <p:cNvSpPr txBox="1">
            <a:spLocks/>
          </p:cNvSpPr>
          <p:nvPr/>
        </p:nvSpPr>
        <p:spPr>
          <a:xfrm>
            <a:off x="3516700" y="1146861"/>
            <a:ext cx="3287960" cy="1320172"/>
          </a:xfrm>
          <a:prstGeom prst="rect">
            <a:avLst/>
          </a:prstGeom>
        </p:spPr>
        <p:txBody>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marL="0" indent="0">
              <a:buNone/>
            </a:pPr>
            <a:r>
              <a:rPr lang="en-US" sz="1200" b="1" dirty="0"/>
              <a:t>SUPPORT </a:t>
            </a:r>
            <a:br>
              <a:rPr lang="en-US" sz="1200" b="1" dirty="0"/>
            </a:br>
            <a:r>
              <a:rPr lang="en-US" sz="1200" dirty="0"/>
              <a:t>Some workers may unfortunately experience avoidance by their family or community due to stigma or fear. This can make an already challenging situation far more difficult. If possible, staying connected with your loved ones including through digital methods is one way to maintain contact. Turn to your colleagues, your manager or other trusted persons for social support- your colleagues may be having similar experiences </a:t>
            </a:r>
          </a:p>
          <a:p>
            <a:endParaRPr lang="en-IN" sz="1200" dirty="0"/>
          </a:p>
        </p:txBody>
      </p:sp>
      <p:pic>
        <p:nvPicPr>
          <p:cNvPr id="14" name="Picture 13"/>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3052608" y="1146861"/>
            <a:ext cx="531894" cy="1357184"/>
          </a:xfrm>
          <a:prstGeom prst="rect">
            <a:avLst/>
          </a:prstGeom>
        </p:spPr>
      </p:pic>
    </p:spTree>
    <p:extLst>
      <p:ext uri="{BB962C8B-B14F-4D97-AF65-F5344CB8AC3E}">
        <p14:creationId xmlns:p14="http://schemas.microsoft.com/office/powerpoint/2010/main" val="147291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860582" y="1734599"/>
            <a:ext cx="2268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defRPr/>
            </a:pPr>
            <a:r>
              <a:rPr lang="en-US" altLang="en-US" sz="3200" dirty="0"/>
              <a:t>Thank You</a:t>
            </a:r>
          </a:p>
        </p:txBody>
      </p:sp>
      <p:sp>
        <p:nvSpPr>
          <p:cNvPr id="4" name="Rectangle 3"/>
          <p:cNvSpPr/>
          <p:nvPr/>
        </p:nvSpPr>
        <p:spPr>
          <a:xfrm>
            <a:off x="5860581" y="-9819"/>
            <a:ext cx="2268110" cy="1734599"/>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5907076" y="142182"/>
            <a:ext cx="2158060" cy="132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text on a white background&#10;&#10;Description automatically generated">
            <a:extLst>
              <a:ext uri="{FF2B5EF4-FFF2-40B4-BE49-F238E27FC236}">
                <a16:creationId xmlns:a16="http://schemas.microsoft.com/office/drawing/2014/main" xmlns="" id="{8A1BF62C-65C4-4165-992C-74B101BBB4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9819"/>
            <a:ext cx="4876800" cy="5153319"/>
          </a:xfrm>
          <a:prstGeom prst="rect">
            <a:avLst/>
          </a:prstGeom>
        </p:spPr>
      </p:pic>
    </p:spTree>
    <p:extLst>
      <p:ext uri="{BB962C8B-B14F-4D97-AF65-F5344CB8AC3E}">
        <p14:creationId xmlns:p14="http://schemas.microsoft.com/office/powerpoint/2010/main" val="143102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hatsApp Image 2020-03-30 at 11.05.35 AM.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249" y="1467630"/>
            <a:ext cx="5263693" cy="3120821"/>
          </a:xfrm>
          <a:prstGeom prst="rect">
            <a:avLst/>
          </a:prstGeom>
          <a:ln w="12700">
            <a:miter lim="400000"/>
          </a:ln>
        </p:spPr>
      </p:pic>
      <p:sp>
        <p:nvSpPr>
          <p:cNvPr id="2" name="TextBox 1"/>
          <p:cNvSpPr txBox="1"/>
          <p:nvPr/>
        </p:nvSpPr>
        <p:spPr>
          <a:xfrm>
            <a:off x="5435600" y="1467630"/>
            <a:ext cx="3708400" cy="2618666"/>
          </a:xfrm>
          <a:prstGeom prst="rect">
            <a:avLst/>
          </a:prstGeom>
          <a:noFill/>
        </p:spPr>
        <p:txBody>
          <a:bodyPr wrap="square" rtlCol="0">
            <a:spAutoFit/>
          </a:bodyPr>
          <a:lstStyle/>
          <a:p>
            <a:pPr defTabSz="286258">
              <a:lnSpc>
                <a:spcPct val="108000"/>
              </a:lnSpc>
              <a:defRPr sz="3500">
                <a:latin typeface="Calibri"/>
                <a:ea typeface="Calibri"/>
                <a:cs typeface="Calibri"/>
                <a:sym typeface="Calibri"/>
              </a:defRPr>
            </a:pPr>
            <a:r>
              <a:rPr lang="en-US" sz="2800" dirty="0">
                <a:latin typeface="Univer"/>
                <a:cs typeface="Arial" panose="020B0604020202020204" pitchFamily="34" charset="0"/>
              </a:rPr>
              <a:t>P</a:t>
            </a:r>
            <a:r>
              <a:rPr lang="en-US" sz="2800" dirty="0">
                <a:uFill>
                  <a:solidFill>
                    <a:srgbClr val="00B0F0"/>
                  </a:solidFill>
                </a:uFill>
                <a:latin typeface="Univer"/>
                <a:cs typeface="Arial" panose="020B0604020202020204" pitchFamily="34" charset="0"/>
              </a:rPr>
              <a:t>sychosocial support for children during </a:t>
            </a:r>
            <a:r>
              <a:rPr lang="en-US" sz="2800" dirty="0">
                <a:solidFill>
                  <a:schemeClr val="bg1"/>
                </a:solidFill>
                <a:uFill>
                  <a:solidFill>
                    <a:srgbClr val="00B0F0"/>
                  </a:solidFill>
                </a:uFill>
                <a:latin typeface="Univer"/>
                <a:cs typeface="Arial" panose="020B0604020202020204" pitchFamily="34" charset="0"/>
              </a:rPr>
              <a:t>COVID-19</a:t>
            </a:r>
            <a:r>
              <a:rPr lang="en-US" sz="2800" dirty="0">
                <a:uFill>
                  <a:solidFill>
                    <a:srgbClr val="00B0F0"/>
                  </a:solidFill>
                </a:uFill>
                <a:latin typeface="Univer"/>
                <a:cs typeface="Arial" panose="020B0604020202020204" pitchFamily="34" charset="0"/>
              </a:rPr>
              <a:t> </a:t>
            </a:r>
          </a:p>
          <a:p>
            <a:pPr defTabSz="286258">
              <a:lnSpc>
                <a:spcPct val="108000"/>
              </a:lnSpc>
              <a:defRPr sz="3500">
                <a:latin typeface="Calibri"/>
                <a:ea typeface="Calibri"/>
                <a:cs typeface="Calibri"/>
                <a:sym typeface="Calibri"/>
              </a:defRPr>
            </a:pPr>
            <a:endParaRPr lang="en-US" sz="2800" dirty="0">
              <a:uFill>
                <a:solidFill>
                  <a:srgbClr val="00B0F0"/>
                </a:solidFill>
              </a:uFill>
              <a:latin typeface="Univer"/>
              <a:cs typeface="Arial" panose="020B0604020202020204" pitchFamily="34" charset="0"/>
            </a:endParaRPr>
          </a:p>
          <a:p>
            <a:pPr defTabSz="286258">
              <a:lnSpc>
                <a:spcPct val="108000"/>
              </a:lnSpc>
              <a:defRPr sz="2800" i="1">
                <a:latin typeface="Calibri"/>
                <a:ea typeface="Calibri"/>
                <a:cs typeface="Calibri"/>
                <a:sym typeface="Calibri"/>
              </a:defRPr>
            </a:pPr>
            <a:r>
              <a:rPr lang="en-US" sz="2000" dirty="0">
                <a:latin typeface="Univer"/>
                <a:cs typeface="Arial" panose="020B0604020202020204" pitchFamily="34" charset="0"/>
              </a:rPr>
              <a:t>A Manual for Parents and Caregivers  </a:t>
            </a:r>
          </a:p>
        </p:txBody>
      </p:sp>
      <p:pic>
        <p:nvPicPr>
          <p:cNvPr id="3" name="Picture 2" descr="A close up of a logo&#10;&#10;Description automatically generated">
            <a:extLst>
              <a:ext uri="{FF2B5EF4-FFF2-40B4-BE49-F238E27FC236}">
                <a16:creationId xmlns:a16="http://schemas.microsoft.com/office/drawing/2014/main" xmlns="" id="{E388F91F-4441-4EBC-8952-4AC6FD62C2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370" y="0"/>
            <a:ext cx="1440945" cy="1030723"/>
          </a:xfrm>
          <a:prstGeom prst="rect">
            <a:avLst/>
          </a:prstGeom>
        </p:spPr>
      </p:pic>
      <p:pic>
        <p:nvPicPr>
          <p:cNvPr id="4" name="Picture 3" descr="A close up of a sign&#10;&#10;Description automatically generated">
            <a:extLst>
              <a:ext uri="{FF2B5EF4-FFF2-40B4-BE49-F238E27FC236}">
                <a16:creationId xmlns:a16="http://schemas.microsoft.com/office/drawing/2014/main" xmlns="" id="{6A89A33E-C5BE-4CB4-A29B-FF2B049D3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5370" y="0"/>
            <a:ext cx="1236492" cy="1236492"/>
          </a:xfrm>
          <a:prstGeom prst="rect">
            <a:avLst/>
          </a:prstGeom>
        </p:spPr>
      </p:pic>
      <p:sp>
        <p:nvSpPr>
          <p:cNvPr id="7"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Tree>
    <p:extLst>
      <p:ext uri="{BB962C8B-B14F-4D97-AF65-F5344CB8AC3E}">
        <p14:creationId xmlns:p14="http://schemas.microsoft.com/office/powerpoint/2010/main" val="50835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latin typeface="Arial" charset="0"/>
                <a:ea typeface="Arial" charset="0"/>
                <a:cs typeface="Arial" charset="0"/>
              </a:rPr>
              <a:t>UNICEF</a:t>
            </a:r>
            <a:r>
              <a:rPr lang="en-US" dirty="0">
                <a:latin typeface="Arial" charset="0"/>
                <a:ea typeface="Arial" charset="0"/>
                <a:cs typeface="Arial" charset="0"/>
              </a:rPr>
              <a:t> for every child</a:t>
            </a:r>
          </a:p>
        </p:txBody>
      </p:sp>
      <p:pic>
        <p:nvPicPr>
          <p:cNvPr id="11" name="WhatsApp Image 2020-03-30 at 7.20.08 PM.jpeg" descr="WhatsApp Image 2020-03-30 at 7.20.08 PM.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92" y="171894"/>
            <a:ext cx="4108099" cy="2664443"/>
          </a:xfrm>
          <a:prstGeom prst="rect">
            <a:avLst/>
          </a:prstGeom>
          <a:ln w="12700">
            <a:miter lim="400000"/>
          </a:ln>
        </p:spPr>
      </p:pic>
      <p:sp>
        <p:nvSpPr>
          <p:cNvPr id="12" name="TextBox 1"/>
          <p:cNvSpPr txBox="1"/>
          <p:nvPr/>
        </p:nvSpPr>
        <p:spPr>
          <a:xfrm>
            <a:off x="186893" y="2836338"/>
            <a:ext cx="2141378" cy="718145"/>
          </a:xfrm>
          <a:prstGeom prst="rect">
            <a:avLst/>
          </a:prstGeom>
          <a:ln>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800">
                <a:latin typeface="Calibri"/>
                <a:ea typeface="Calibri"/>
                <a:cs typeface="Calibri"/>
                <a:sym typeface="Calibri"/>
              </a:defRPr>
            </a:lvl1pPr>
          </a:lstStyle>
          <a:p>
            <a:pPr algn="l"/>
            <a:r>
              <a:rPr lang="en-US" sz="2000" dirty="0">
                <a:latin typeface="Univer"/>
                <a:cs typeface="Calibri" panose="020F0502020204030204" pitchFamily="34" charset="0"/>
              </a:rPr>
              <a:t>Violence, Abuse and Exploitation</a:t>
            </a:r>
          </a:p>
        </p:txBody>
      </p:sp>
      <p:pic>
        <p:nvPicPr>
          <p:cNvPr id="13" name="WhatsApp Image 2020-04-02 at 9.19.17 PM.jpeg" descr="WhatsApp Image 2020-04-02 at 9.19.17 PM.jpeg">
            <a:extLst>
              <a:ext uri="{FF2B5EF4-FFF2-40B4-BE49-F238E27FC236}">
                <a16:creationId xmlns:a16="http://schemas.microsoft.com/office/drawing/2014/main" xmlns="" id="{25B6ABE3-8270-4207-9DB9-CC6991CFF4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3395" y="171894"/>
            <a:ext cx="3546932" cy="2666259"/>
          </a:xfrm>
          <a:prstGeom prst="rect">
            <a:avLst/>
          </a:prstGeom>
          <a:ln w="12700">
            <a:miter lim="400000"/>
          </a:ln>
        </p:spPr>
      </p:pic>
      <p:sp>
        <p:nvSpPr>
          <p:cNvPr id="14" name="TextBox 1">
            <a:extLst>
              <a:ext uri="{FF2B5EF4-FFF2-40B4-BE49-F238E27FC236}">
                <a16:creationId xmlns:a16="http://schemas.microsoft.com/office/drawing/2014/main" xmlns="" id="{EABE30DB-1035-4787-913A-A13CFEACB754}"/>
              </a:ext>
            </a:extLst>
          </p:cNvPr>
          <p:cNvSpPr txBox="1"/>
          <p:nvPr/>
        </p:nvSpPr>
        <p:spPr>
          <a:xfrm>
            <a:off x="5620801" y="2900897"/>
            <a:ext cx="3239526" cy="410369"/>
          </a:xfrm>
          <a:prstGeom prst="rect">
            <a:avLst/>
          </a:prstGeom>
          <a:ln>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800">
                <a:latin typeface="Calibri"/>
                <a:ea typeface="Calibri"/>
                <a:cs typeface="Calibri"/>
                <a:sym typeface="Calibri"/>
              </a:defRPr>
            </a:lvl1pPr>
          </a:lstStyle>
          <a:p>
            <a:pPr algn="r"/>
            <a:r>
              <a:rPr lang="en-US" sz="2000" dirty="0">
                <a:latin typeface="Univer"/>
                <a:cs typeface="Calibri" panose="020F0502020204030204" pitchFamily="34" charset="0"/>
              </a:rPr>
              <a:t>Domestic Violence</a:t>
            </a:r>
            <a:endParaRPr sz="2000" dirty="0">
              <a:latin typeface="Univer"/>
              <a:cs typeface="Calibri" panose="020F0502020204030204" pitchFamily="34" charset="0"/>
            </a:endParaRPr>
          </a:p>
        </p:txBody>
      </p:sp>
      <p:pic>
        <p:nvPicPr>
          <p:cNvPr id="15" name="WhatsApp Image 2020-04-02 at 9.19.16 PM.jpeg" descr="WhatsApp Image 2020-04-02 at 9.19.16 PM.jpeg">
            <a:extLst>
              <a:ext uri="{FF2B5EF4-FFF2-40B4-BE49-F238E27FC236}">
                <a16:creationId xmlns:a16="http://schemas.microsoft.com/office/drawing/2014/main" xmlns="" id="{EED4925F-306C-4C74-A6F5-1A7091289F6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905284" y="2838154"/>
            <a:ext cx="3467729" cy="2319569"/>
          </a:xfrm>
          <a:prstGeom prst="rect">
            <a:avLst/>
          </a:prstGeom>
          <a:ln w="12700">
            <a:miter lim="400000"/>
          </a:ln>
        </p:spPr>
      </p:pic>
      <p:sp>
        <p:nvSpPr>
          <p:cNvPr id="16" name="TextBox 1">
            <a:extLst>
              <a:ext uri="{FF2B5EF4-FFF2-40B4-BE49-F238E27FC236}">
                <a16:creationId xmlns:a16="http://schemas.microsoft.com/office/drawing/2014/main" xmlns="" id="{980BDEEC-69A1-4E03-996D-DCDE4114BF7A}"/>
              </a:ext>
            </a:extLst>
          </p:cNvPr>
          <p:cNvSpPr txBox="1"/>
          <p:nvPr/>
        </p:nvSpPr>
        <p:spPr>
          <a:xfrm>
            <a:off x="1402079" y="4269776"/>
            <a:ext cx="1923735" cy="718145"/>
          </a:xfrm>
          <a:prstGeom prst="rect">
            <a:avLst/>
          </a:prstGeom>
          <a:ln>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800">
                <a:latin typeface="Calibri"/>
                <a:ea typeface="Calibri"/>
                <a:cs typeface="Calibri"/>
                <a:sym typeface="Calibri"/>
              </a:defRPr>
            </a:lvl1pPr>
          </a:lstStyle>
          <a:p>
            <a:pPr algn="l"/>
            <a:r>
              <a:rPr lang="en-US" sz="2000" dirty="0">
                <a:latin typeface="Univer"/>
                <a:cs typeface="Calibri" panose="020F0502020204030204" pitchFamily="34" charset="0"/>
              </a:rPr>
              <a:t>Excessive screen time</a:t>
            </a:r>
            <a:endParaRPr sz="2000" dirty="0">
              <a:latin typeface="Univer"/>
              <a:cs typeface="Calibri" panose="020F0502020204030204" pitchFamily="34" charset="0"/>
            </a:endParaRPr>
          </a:p>
        </p:txBody>
      </p:sp>
    </p:spTree>
    <p:extLst>
      <p:ext uri="{BB962C8B-B14F-4D97-AF65-F5344CB8AC3E}">
        <p14:creationId xmlns:p14="http://schemas.microsoft.com/office/powerpoint/2010/main" val="119717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067" y="1615237"/>
            <a:ext cx="2298247" cy="3260670"/>
          </a:xfrm>
          <a:prstGeom prst="rect">
            <a:avLst/>
          </a:prstGeom>
          <a:ln w="12700">
            <a:miter lim="400000"/>
          </a:ln>
        </p:spPr>
      </p:pic>
      <p:pic>
        <p:nvPicPr>
          <p:cNvPr id="3" name="WhatsApp Image 2020-04-02 at 9.19.16 PM.jpeg" descr="WhatsApp Image 2020-04-02 at 9.19.16 PM.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9122" y="2092960"/>
            <a:ext cx="4048485" cy="2664227"/>
          </a:xfrm>
          <a:prstGeom prst="rect">
            <a:avLst/>
          </a:prstGeom>
          <a:ln w="12700">
            <a:miter lim="400000"/>
          </a:ln>
        </p:spPr>
      </p:pic>
      <p:sp>
        <p:nvSpPr>
          <p:cNvPr id="5" name="Rectangle 4">
            <a:extLst>
              <a:ext uri="{FF2B5EF4-FFF2-40B4-BE49-F238E27FC236}">
                <a16:creationId xmlns:a16="http://schemas.microsoft.com/office/drawing/2014/main" xmlns="" id="{3A9BFA06-89EE-4302-89FB-7F15E5B7D149}"/>
              </a:ext>
            </a:extLst>
          </p:cNvPr>
          <p:cNvSpPr/>
          <p:nvPr/>
        </p:nvSpPr>
        <p:spPr>
          <a:xfrm>
            <a:off x="496889" y="376172"/>
            <a:ext cx="7326312" cy="1077218"/>
          </a:xfrm>
          <a:prstGeom prst="rect">
            <a:avLst/>
          </a:prstGeom>
        </p:spPr>
        <p:txBody>
          <a:bodyPr wrap="square">
            <a:spAutoFit/>
          </a:bodyPr>
          <a:lstStyle/>
          <a:p>
            <a:pPr algn="l"/>
            <a:r>
              <a:rPr lang="en-US" sz="3200" dirty="0">
                <a:latin typeface="Univer"/>
              </a:rPr>
              <a:t>LET CHILDREN BE ONLINE, </a:t>
            </a:r>
          </a:p>
          <a:p>
            <a:pPr algn="l"/>
            <a:r>
              <a:rPr lang="en-US" sz="3200" dirty="0">
                <a:solidFill>
                  <a:schemeClr val="bg1"/>
                </a:solidFill>
                <a:latin typeface="Univer"/>
              </a:rPr>
              <a:t>connect with friends!</a:t>
            </a:r>
          </a:p>
        </p:txBody>
      </p:sp>
      <p:grpSp>
        <p:nvGrpSpPr>
          <p:cNvPr id="8" name="Group 7"/>
          <p:cNvGrpSpPr/>
          <p:nvPr/>
        </p:nvGrpSpPr>
        <p:grpSpPr>
          <a:xfrm>
            <a:off x="6015662" y="309656"/>
            <a:ext cx="1455407" cy="1455407"/>
            <a:chOff x="6630312" y="241191"/>
            <a:chExt cx="1455407" cy="1455407"/>
          </a:xfrm>
        </p:grpSpPr>
        <p:sp>
          <p:nvSpPr>
            <p:cNvPr id="7" name="Oval 6"/>
            <p:cNvSpPr/>
            <p:nvPr/>
          </p:nvSpPr>
          <p:spPr>
            <a:xfrm>
              <a:off x="6630312" y="241191"/>
              <a:ext cx="1455407" cy="1455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15E6B27F-1191-44B7-84FC-96878A5CE5A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886797" y="497676"/>
              <a:ext cx="942435" cy="942435"/>
            </a:xfrm>
            <a:prstGeom prst="rect">
              <a:avLst/>
            </a:prstGeom>
          </p:spPr>
        </p:pic>
      </p:grpSp>
      <p:sp>
        <p:nvSpPr>
          <p:cNvPr id="9" name="Oval Callout 8"/>
          <p:cNvSpPr/>
          <p:nvPr/>
        </p:nvSpPr>
        <p:spPr>
          <a:xfrm>
            <a:off x="3115799" y="1511355"/>
            <a:ext cx="2351315" cy="1944914"/>
          </a:xfrm>
          <a:prstGeom prst="wedgeEllipseCallout">
            <a:avLst>
              <a:gd name="adj1" fmla="val 67439"/>
              <a:gd name="adj2" fmla="val 34888"/>
            </a:avLst>
          </a:prstGeom>
          <a:solidFill>
            <a:schemeClr val="bg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39175" y="1874860"/>
            <a:ext cx="2104562"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a:ln>
                  <a:noFill/>
                </a:ln>
                <a:solidFill>
                  <a:schemeClr val="bg1"/>
                </a:solidFill>
                <a:effectLst/>
                <a:uFillTx/>
                <a:latin typeface="Univer"/>
                <a:ea typeface="Helvetica Neue Medium"/>
                <a:cs typeface="Helvetica Neue Medium"/>
                <a:sym typeface="Helvetica Neue Medium"/>
              </a:rPr>
              <a:t>Teach children these </a:t>
            </a:r>
            <a:r>
              <a:rPr kumimoji="0" lang="en-US" sz="2000" b="1" i="0" u="none" strike="noStrike" cap="none" spc="0" normalizeH="0" baseline="0" dirty="0">
                <a:ln>
                  <a:noFill/>
                </a:ln>
                <a:solidFill>
                  <a:schemeClr val="bg1"/>
                </a:solidFill>
                <a:effectLst/>
                <a:uFillTx/>
                <a:latin typeface="Univer"/>
                <a:ea typeface="Helvetica Neue Medium"/>
                <a:cs typeface="Helvetica Neue Medium"/>
                <a:sym typeface="Helvetica Neue Medium"/>
              </a:rPr>
              <a:t>5 GOLDEN RULES</a:t>
            </a:r>
            <a:r>
              <a:rPr kumimoji="0" lang="en-US" sz="2000" i="0" u="none" strike="noStrike" cap="none" spc="0" normalizeH="0" baseline="0" dirty="0">
                <a:ln>
                  <a:noFill/>
                </a:ln>
                <a:solidFill>
                  <a:schemeClr val="bg1"/>
                </a:solidFill>
                <a:effectLst/>
                <a:uFillTx/>
                <a:latin typeface="Univer"/>
                <a:ea typeface="Helvetica Neue Medium"/>
                <a:cs typeface="Helvetica Neue Medium"/>
                <a:sym typeface="Helvetica Neue Medium"/>
              </a:rPr>
              <a:t> to keep safe</a:t>
            </a:r>
            <a:r>
              <a:rPr kumimoji="0" lang="en-US" sz="2000" i="0" u="none" strike="noStrike" cap="none" spc="0" normalizeH="0" dirty="0">
                <a:ln>
                  <a:noFill/>
                </a:ln>
                <a:solidFill>
                  <a:schemeClr val="bg1"/>
                </a:solidFill>
                <a:effectLst/>
                <a:uFillTx/>
                <a:latin typeface="Univer"/>
                <a:ea typeface="Helvetica Neue Medium"/>
                <a:cs typeface="Helvetica Neue Medium"/>
                <a:sym typeface="Helvetica Neue Medium"/>
              </a:rPr>
              <a:t> online. </a:t>
            </a:r>
            <a:endParaRPr kumimoji="0" lang="en-US" sz="2000" i="0" u="none" strike="noStrike" cap="none" spc="0" normalizeH="0" baseline="0" dirty="0">
              <a:ln>
                <a:noFill/>
              </a:ln>
              <a:solidFill>
                <a:schemeClr val="bg1"/>
              </a:solidFill>
              <a:effectLst/>
              <a:uFillTx/>
              <a:latin typeface="Univer"/>
              <a:ea typeface="Helvetica Neue Medium"/>
              <a:cs typeface="Helvetica Neue Medium"/>
              <a:sym typeface="Helvetica Neue Medium"/>
            </a:endParaRPr>
          </a:p>
        </p:txBody>
      </p:sp>
      <p:sp>
        <p:nvSpPr>
          <p:cNvPr id="11"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spTree>
    <p:extLst>
      <p:ext uri="{BB962C8B-B14F-4D97-AF65-F5344CB8AC3E}">
        <p14:creationId xmlns:p14="http://schemas.microsoft.com/office/powerpoint/2010/main" val="37458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45560" y="180318"/>
            <a:ext cx="5151119" cy="584775"/>
          </a:xfrm>
          <a:prstGeom prst="rect">
            <a:avLst/>
          </a:prstGeom>
          <a:noFill/>
        </p:spPr>
        <p:txBody>
          <a:bodyPr wrap="square" rtlCol="0">
            <a:spAutoFit/>
          </a:bodyPr>
          <a:lstStyle/>
          <a:p>
            <a:r>
              <a:rPr lang="en-US" sz="3200" dirty="0">
                <a:latin typeface="Univer"/>
              </a:rPr>
              <a:t>Toolkit for </a:t>
            </a:r>
            <a:r>
              <a:rPr lang="en-US" sz="3200" dirty="0">
                <a:solidFill>
                  <a:schemeClr val="bg1"/>
                </a:solidFill>
                <a:latin typeface="Univer"/>
              </a:rPr>
              <a:t>Children</a:t>
            </a:r>
          </a:p>
        </p:txBody>
      </p:sp>
      <p:sp>
        <p:nvSpPr>
          <p:cNvPr id="12"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latin typeface="Arial" charset="0"/>
                <a:ea typeface="Arial" charset="0"/>
                <a:cs typeface="Arial" charset="0"/>
              </a:rPr>
              <a:t>UNICEF</a:t>
            </a:r>
            <a:r>
              <a:rPr lang="en-US" dirty="0">
                <a:latin typeface="Arial" charset="0"/>
                <a:ea typeface="Arial" charset="0"/>
                <a:cs typeface="Arial" charset="0"/>
              </a:rPr>
              <a:t> for every child</a:t>
            </a:r>
          </a:p>
        </p:txBody>
      </p:sp>
      <p:pic>
        <p:nvPicPr>
          <p:cNvPr id="9" name="Picture 8" descr="A picture containing food&#10;&#10;Description automatically generated">
            <a:extLst>
              <a:ext uri="{FF2B5EF4-FFF2-40B4-BE49-F238E27FC236}">
                <a16:creationId xmlns:a16="http://schemas.microsoft.com/office/drawing/2014/main" xmlns="" id="{D123907F-92F3-456B-B258-280D687D3B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15" y="2676490"/>
            <a:ext cx="3350225" cy="2370285"/>
          </a:xfrm>
          <a:prstGeom prst="rect">
            <a:avLst/>
          </a:prstGeom>
        </p:spPr>
      </p:pic>
      <p:pic>
        <p:nvPicPr>
          <p:cNvPr id="13" name="WhatsApp Image 2020-03-29 at 10.17.53 AM.jpeg" descr="WhatsApp Image 2020-03-29 at 10.17.53 AM.jpeg">
            <a:extLst>
              <a:ext uri="{FF2B5EF4-FFF2-40B4-BE49-F238E27FC236}">
                <a16:creationId xmlns:a16="http://schemas.microsoft.com/office/drawing/2014/main" xmlns="" id="{CB60CD0F-C57B-41D1-A896-133AD114A4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7518" y="871221"/>
            <a:ext cx="5111930" cy="3616688"/>
          </a:xfrm>
          <a:prstGeom prst="rect">
            <a:avLst/>
          </a:prstGeom>
        </p:spPr>
      </p:pic>
      <p:pic>
        <p:nvPicPr>
          <p:cNvPr id="14" name="image1.jpeg">
            <a:extLst>
              <a:ext uri="{FF2B5EF4-FFF2-40B4-BE49-F238E27FC236}">
                <a16:creationId xmlns:a16="http://schemas.microsoft.com/office/drawing/2014/main" xmlns="" id="{0A850FF8-04BE-49E4-97DD-F27CCDEE2326}"/>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a:xfrm>
            <a:off x="297215" y="170158"/>
            <a:ext cx="3350225" cy="2370286"/>
          </a:xfrm>
          <a:prstGeom prst="rect">
            <a:avLst/>
          </a:prstGeom>
        </p:spPr>
      </p:pic>
    </p:spTree>
    <p:extLst>
      <p:ext uri="{BB962C8B-B14F-4D97-AF65-F5344CB8AC3E}">
        <p14:creationId xmlns:p14="http://schemas.microsoft.com/office/powerpoint/2010/main" val="372407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1B68915-AA43-476F-86A9-1301F318FF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780" y="1010545"/>
            <a:ext cx="2667000" cy="2114194"/>
          </a:xfrm>
          <a:prstGeom prst="rect">
            <a:avLst/>
          </a:prstGeom>
        </p:spPr>
      </p:pic>
      <p:pic>
        <p:nvPicPr>
          <p:cNvPr id="4" name="Picture 3">
            <a:extLst>
              <a:ext uri="{FF2B5EF4-FFF2-40B4-BE49-F238E27FC236}">
                <a16:creationId xmlns:a16="http://schemas.microsoft.com/office/drawing/2014/main" xmlns="" id="{856F024D-588F-467F-8116-6E90EC510C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0528" y="1607592"/>
            <a:ext cx="2328172" cy="3320780"/>
          </a:xfrm>
          <a:prstGeom prst="rect">
            <a:avLst/>
          </a:prstGeom>
        </p:spPr>
      </p:pic>
      <p:pic>
        <p:nvPicPr>
          <p:cNvPr id="3" name="Picture 2">
            <a:extLst>
              <a:ext uri="{FF2B5EF4-FFF2-40B4-BE49-F238E27FC236}">
                <a16:creationId xmlns:a16="http://schemas.microsoft.com/office/drawing/2014/main" xmlns="" id="{A25D6905-69C0-415F-B98F-D07F15C84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40406" y="1075301"/>
            <a:ext cx="1809475" cy="1808822"/>
          </a:xfrm>
          <a:prstGeom prst="rect">
            <a:avLst/>
          </a:prstGeom>
        </p:spPr>
      </p:pic>
      <p:pic>
        <p:nvPicPr>
          <p:cNvPr id="5" name="Picture 4">
            <a:extLst>
              <a:ext uri="{FF2B5EF4-FFF2-40B4-BE49-F238E27FC236}">
                <a16:creationId xmlns:a16="http://schemas.microsoft.com/office/drawing/2014/main" xmlns="" id="{FD0989A4-2CBC-41DD-9D54-322A93B290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45993" y="2563202"/>
            <a:ext cx="2829327" cy="2166292"/>
          </a:xfrm>
          <a:prstGeom prst="rect">
            <a:avLst/>
          </a:prstGeom>
        </p:spPr>
      </p:pic>
      <p:sp>
        <p:nvSpPr>
          <p:cNvPr id="6"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latin typeface="Arial" charset="0"/>
                <a:ea typeface="Arial" charset="0"/>
                <a:cs typeface="Arial" charset="0"/>
              </a:rPr>
              <a:t>UNICEF</a:t>
            </a:r>
            <a:r>
              <a:rPr lang="en-US" dirty="0">
                <a:latin typeface="Arial" charset="0"/>
                <a:ea typeface="Arial" charset="0"/>
                <a:cs typeface="Arial" charset="0"/>
              </a:rPr>
              <a:t> for every child</a:t>
            </a:r>
          </a:p>
        </p:txBody>
      </p:sp>
      <p:sp>
        <p:nvSpPr>
          <p:cNvPr id="9" name="TextBox 8"/>
          <p:cNvSpPr txBox="1"/>
          <p:nvPr/>
        </p:nvSpPr>
        <p:spPr>
          <a:xfrm>
            <a:off x="57670" y="289110"/>
            <a:ext cx="5151119" cy="584775"/>
          </a:xfrm>
          <a:prstGeom prst="rect">
            <a:avLst/>
          </a:prstGeom>
          <a:noFill/>
        </p:spPr>
        <p:txBody>
          <a:bodyPr wrap="square" rtlCol="0">
            <a:spAutoFit/>
          </a:bodyPr>
          <a:lstStyle/>
          <a:p>
            <a:r>
              <a:rPr lang="en-US" sz="3200" dirty="0">
                <a:latin typeface="Univer"/>
              </a:rPr>
              <a:t>E-book and Audiobook</a:t>
            </a:r>
            <a:endParaRPr lang="en-US" sz="3200" dirty="0">
              <a:solidFill>
                <a:schemeClr val="bg1"/>
              </a:solidFill>
              <a:latin typeface="Univer"/>
            </a:endParaRPr>
          </a:p>
        </p:txBody>
      </p:sp>
      <p:sp>
        <p:nvSpPr>
          <p:cNvPr id="10" name="TextBox 9"/>
          <p:cNvSpPr txBox="1"/>
          <p:nvPr/>
        </p:nvSpPr>
        <p:spPr>
          <a:xfrm>
            <a:off x="5082542" y="289110"/>
            <a:ext cx="3767340" cy="584775"/>
          </a:xfrm>
          <a:prstGeom prst="rect">
            <a:avLst/>
          </a:prstGeom>
          <a:noFill/>
        </p:spPr>
        <p:txBody>
          <a:bodyPr wrap="square" rtlCol="0">
            <a:spAutoFit/>
          </a:bodyPr>
          <a:lstStyle/>
          <a:p>
            <a:pPr algn="r"/>
            <a:r>
              <a:rPr lang="en-US" sz="3200" dirty="0">
                <a:latin typeface="Univer"/>
              </a:rPr>
              <a:t>Comic Books</a:t>
            </a:r>
            <a:endParaRPr lang="en-US" sz="3200" dirty="0">
              <a:solidFill>
                <a:schemeClr val="bg1"/>
              </a:solidFill>
              <a:latin typeface="Univer"/>
            </a:endParaRPr>
          </a:p>
        </p:txBody>
      </p:sp>
    </p:spTree>
    <p:extLst>
      <p:ext uri="{BB962C8B-B14F-4D97-AF65-F5344CB8AC3E}">
        <p14:creationId xmlns:p14="http://schemas.microsoft.com/office/powerpoint/2010/main" val="47854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56F7FA-CE54-4A4C-A3BE-22E01D0844BB}"/>
              </a:ext>
            </a:extLst>
          </p:cNvPr>
          <p:cNvSpPr txBox="1"/>
          <p:nvPr/>
        </p:nvSpPr>
        <p:spPr>
          <a:xfrm>
            <a:off x="0" y="106691"/>
            <a:ext cx="9144000" cy="1188709"/>
          </a:xfrm>
          <a:prstGeom prst="rect">
            <a:avLst/>
          </a:prstGeom>
        </p:spPr>
        <p:txBody>
          <a:bodyPr vert="horz" lIns="91440" tIns="45720" rIns="91440" bIns="45720" rtlCol="0" anchor="t">
            <a:normAutofit fontScale="92500"/>
          </a:bodyPr>
          <a:lstStyle/>
          <a:p>
            <a:pPr algn="ctr" defTabSz="914400" hangingPunct="1">
              <a:lnSpc>
                <a:spcPct val="110000"/>
              </a:lnSpc>
              <a:spcBef>
                <a:spcPct val="0"/>
              </a:spcBef>
              <a:spcAft>
                <a:spcPts val="600"/>
              </a:spcAft>
            </a:pPr>
            <a:r>
              <a:rPr lang="en-US" sz="3200" kern="1200" dirty="0">
                <a:solidFill>
                  <a:schemeClr val="tx1"/>
                </a:solidFill>
                <a:latin typeface="Univer"/>
                <a:ea typeface="+mj-ea"/>
                <a:cs typeface="+mj-cs"/>
              </a:rPr>
              <a:t>UNICEF TOOLKIT </a:t>
            </a:r>
          </a:p>
          <a:p>
            <a:pPr algn="ctr" defTabSz="914400" hangingPunct="1">
              <a:lnSpc>
                <a:spcPct val="110000"/>
              </a:lnSpc>
              <a:spcBef>
                <a:spcPct val="0"/>
              </a:spcBef>
              <a:spcAft>
                <a:spcPts val="600"/>
              </a:spcAft>
            </a:pPr>
            <a:r>
              <a:rPr lang="en-US" sz="3200" kern="1200" dirty="0">
                <a:solidFill>
                  <a:schemeClr val="tx1"/>
                </a:solidFill>
                <a:latin typeface="Univer"/>
                <a:ea typeface="+mj-ea"/>
                <a:cs typeface="+mj-cs"/>
              </a:rPr>
              <a:t>To spread awareness and take action on </a:t>
            </a:r>
            <a:r>
              <a:rPr lang="en-US" sz="3200" kern="1200" dirty="0">
                <a:solidFill>
                  <a:schemeClr val="bg1"/>
                </a:solidFill>
                <a:latin typeface="Univer"/>
                <a:ea typeface="+mj-ea"/>
                <a:cs typeface="+mj-cs"/>
              </a:rPr>
              <a:t>COVID-19</a:t>
            </a:r>
          </a:p>
        </p:txBody>
      </p:sp>
      <p:sp>
        <p:nvSpPr>
          <p:cNvPr id="4"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pic>
        <p:nvPicPr>
          <p:cNvPr id="5" name="Picture 4" descr="A screenshot of a cell phone&#10;&#10;Description automatically generated">
            <a:extLst>
              <a:ext uri="{FF2B5EF4-FFF2-40B4-BE49-F238E27FC236}">
                <a16:creationId xmlns:a16="http://schemas.microsoft.com/office/drawing/2014/main" xmlns="" id="{0554E362-7EC5-45FA-9AF6-0ED385F8F9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399" y="1325815"/>
            <a:ext cx="2556523" cy="332346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xmlns="" id="{C401C421-FE9F-46F9-82F8-B740A4ECA1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8712" y="1325931"/>
            <a:ext cx="2489384" cy="332201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xmlns="" id="{C94AE5B8-6E71-4025-975F-A1EC617AAC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9330" y="1325931"/>
            <a:ext cx="2476029" cy="3322014"/>
          </a:xfrm>
          <a:prstGeom prst="rect">
            <a:avLst/>
          </a:prstGeom>
        </p:spPr>
      </p:pic>
    </p:spTree>
    <p:extLst>
      <p:ext uri="{BB962C8B-B14F-4D97-AF65-F5344CB8AC3E}">
        <p14:creationId xmlns:p14="http://schemas.microsoft.com/office/powerpoint/2010/main" val="230997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6555AA3-AF67-43AB-8CFB-55A0B0A24A5E}"/>
              </a:ext>
            </a:extLst>
          </p:cNvPr>
          <p:cNvSpPr txBox="1"/>
          <p:nvPr/>
        </p:nvSpPr>
        <p:spPr>
          <a:xfrm>
            <a:off x="3479669" y="2939868"/>
            <a:ext cx="3655787" cy="584775"/>
          </a:xfrm>
          <a:prstGeom prst="rect">
            <a:avLst/>
          </a:prstGeom>
          <a:noFill/>
        </p:spPr>
        <p:txBody>
          <a:bodyPr wrap="square" rtlCol="0">
            <a:spAutoFit/>
          </a:bodyPr>
          <a:lstStyle/>
          <a:p>
            <a:r>
              <a:rPr lang="en-US" sz="3200" dirty="0">
                <a:latin typeface="Univer"/>
              </a:rPr>
              <a:t>Parenting </a:t>
            </a:r>
            <a:r>
              <a:rPr lang="en-US" sz="3200" dirty="0">
                <a:solidFill>
                  <a:schemeClr val="bg1"/>
                </a:solidFill>
                <a:latin typeface="Univer"/>
              </a:rPr>
              <a:t>Tips</a:t>
            </a:r>
          </a:p>
        </p:txBody>
      </p:sp>
      <p:sp>
        <p:nvSpPr>
          <p:cNvPr id="7" name="TextBox 6">
            <a:extLst>
              <a:ext uri="{FF2B5EF4-FFF2-40B4-BE49-F238E27FC236}">
                <a16:creationId xmlns:a16="http://schemas.microsoft.com/office/drawing/2014/main" xmlns="" id="{0626B4D5-5639-4095-A5D7-77005BB91697}"/>
              </a:ext>
            </a:extLst>
          </p:cNvPr>
          <p:cNvSpPr txBox="1"/>
          <p:nvPr/>
        </p:nvSpPr>
        <p:spPr>
          <a:xfrm>
            <a:off x="3479669" y="3538221"/>
            <a:ext cx="5415280" cy="1200329"/>
          </a:xfrm>
          <a:prstGeom prst="rect">
            <a:avLst/>
          </a:prstGeom>
          <a:noFill/>
        </p:spPr>
        <p:txBody>
          <a:bodyPr wrap="square" rtlCol="0">
            <a:spAutoFit/>
          </a:bodyPr>
          <a:lstStyle/>
          <a:p>
            <a:pPr algn="l"/>
            <a:r>
              <a:rPr lang="en-US" sz="1800" dirty="0">
                <a:latin typeface="Univer"/>
              </a:rPr>
              <a:t>Information on </a:t>
            </a:r>
            <a:r>
              <a:rPr lang="en-US" sz="1800" u="sng" dirty="0">
                <a:latin typeface="Univer"/>
                <a:hlinkClick r:id="rId2"/>
              </a:rPr>
              <a:t>common reactions</a:t>
            </a:r>
            <a:r>
              <a:rPr lang="en-US" sz="1800" dirty="0">
                <a:latin typeface="Univer"/>
                <a:hlinkClick r:id="rId2"/>
              </a:rPr>
              <a:t> </a:t>
            </a:r>
            <a:r>
              <a:rPr lang="en-US" sz="1800" dirty="0">
                <a:latin typeface="Univer"/>
              </a:rPr>
              <a:t>for caregivers under stress and positive coping strategies. This may include information on the impacts of losing livelihoods, social isolation</a:t>
            </a:r>
          </a:p>
        </p:txBody>
      </p:sp>
      <p:sp>
        <p:nvSpPr>
          <p:cNvPr id="8" name="Footer Placeholder 4"/>
          <p:cNvSpPr>
            <a:spLocks noGrp="1"/>
          </p:cNvSpPr>
          <p:nvPr>
            <p:ph type="ftr" sz="quarter" idx="11"/>
          </p:nvPr>
        </p:nvSpPr>
        <p:spPr>
          <a:xfrm>
            <a:off x="7393021" y="4732734"/>
            <a:ext cx="1556426" cy="273844"/>
          </a:xfrm>
          <a:prstGeom prst="rect">
            <a:avLst/>
          </a:prstGeom>
        </p:spPr>
        <p:txBody>
          <a:bodyPr/>
          <a:lstStyle>
            <a:lvl1pPr algn="r">
              <a:defRPr sz="900" b="0">
                <a:solidFill>
                  <a:schemeClr val="bg1"/>
                </a:solidFill>
              </a:defRPr>
            </a:lvl1pPr>
          </a:lstStyle>
          <a:p>
            <a:r>
              <a:rPr lang="en-US" b="1" dirty="0">
                <a:solidFill>
                  <a:schemeClr val="tx1"/>
                </a:solidFill>
                <a:latin typeface="Arial" charset="0"/>
                <a:ea typeface="Arial" charset="0"/>
                <a:cs typeface="Arial" charset="0"/>
              </a:rPr>
              <a:t>UNICEF</a:t>
            </a:r>
            <a:r>
              <a:rPr lang="en-US" dirty="0">
                <a:solidFill>
                  <a:schemeClr val="tx1"/>
                </a:solidFill>
                <a:latin typeface="Arial" charset="0"/>
                <a:ea typeface="Arial" charset="0"/>
                <a:cs typeface="Arial" charset="0"/>
              </a:rPr>
              <a:t> for every child</a:t>
            </a:r>
          </a:p>
        </p:txBody>
      </p:sp>
      <p:pic>
        <p:nvPicPr>
          <p:cNvPr id="21" name="Screen Shot 2020-04-03 at 6.15.47 PM.png" descr="A screenshot of a cell phone&#10;&#10;Description automatically generated">
            <a:extLst>
              <a:ext uri="{FF2B5EF4-FFF2-40B4-BE49-F238E27FC236}">
                <a16:creationId xmlns:a16="http://schemas.microsoft.com/office/drawing/2014/main" xmlns="" id="{18DD6D2A-F4E7-46D1-99F0-387F845947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0" y="-8868"/>
            <a:ext cx="2405633" cy="246859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22" name="Picture 21">
            <a:extLst>
              <a:ext uri="{FF2B5EF4-FFF2-40B4-BE49-F238E27FC236}">
                <a16:creationId xmlns:a16="http://schemas.microsoft.com/office/drawing/2014/main" xmlns="" id="{21FCBC4B-1796-4408-BA62-36AECBA16E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61023" y="-8867"/>
            <a:ext cx="2717783" cy="246859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23" name="Screen Shot 2020-04-03 at 6.16.32 PM.png" descr="A screenshot of a cell phone&#10;&#10;Description automatically generated">
            <a:extLst>
              <a:ext uri="{FF2B5EF4-FFF2-40B4-BE49-F238E27FC236}">
                <a16:creationId xmlns:a16="http://schemas.microsoft.com/office/drawing/2014/main" xmlns="" id="{DA044CDB-8FEF-4B20-8877-643017105E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89480" y="1"/>
            <a:ext cx="3554520" cy="2465031"/>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24" name="Picture 23">
            <a:extLst>
              <a:ext uri="{FF2B5EF4-FFF2-40B4-BE49-F238E27FC236}">
                <a16:creationId xmlns:a16="http://schemas.microsoft.com/office/drawing/2014/main" xmlns="" id="{68905592-0784-4CB6-AD2C-F2E5FB78EC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
          <a:stretch/>
        </p:blipFill>
        <p:spPr>
          <a:xfrm>
            <a:off x="1" y="2600740"/>
            <a:ext cx="1716480" cy="2549035"/>
          </a:xfrm>
          <a:custGeom>
            <a:avLst/>
            <a:gdLst/>
            <a:ahLst/>
            <a:cxnLst/>
            <a:rect l="l" t="t" r="r" b="b"/>
            <a:pathLst>
              <a:path w="3770724" h="4199724">
                <a:moveTo>
                  <a:pt x="0" y="0"/>
                </a:moveTo>
                <a:lnTo>
                  <a:pt x="3770724" y="0"/>
                </a:lnTo>
                <a:lnTo>
                  <a:pt x="1824067" y="4199724"/>
                </a:lnTo>
                <a:lnTo>
                  <a:pt x="0" y="4199724"/>
                </a:lnTo>
                <a:close/>
              </a:path>
            </a:pathLst>
          </a:custGeom>
        </p:spPr>
      </p:pic>
      <p:pic>
        <p:nvPicPr>
          <p:cNvPr id="25" name="Picture 24">
            <a:extLst>
              <a:ext uri="{FF2B5EF4-FFF2-40B4-BE49-F238E27FC236}">
                <a16:creationId xmlns:a16="http://schemas.microsoft.com/office/drawing/2014/main" xmlns="" id="{98D6D6DD-C8CA-4DC8-A1AF-A62C8566CA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40030" y="2600739"/>
            <a:ext cx="2333090" cy="2556175"/>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pic>
        <p:nvPicPr>
          <p:cNvPr id="26" name="Screen Shot 2020-04-03 at 6.17.34 PM.png" descr="A screenshot of a cell phone&#10;&#10;Description automatically generated">
            <a:extLst>
              <a:ext uri="{FF2B5EF4-FFF2-40B4-BE49-F238E27FC236}">
                <a16:creationId xmlns:a16="http://schemas.microsoft.com/office/drawing/2014/main" xmlns="" id="{8D59943B-83F0-44FC-9AFF-BD36BB2C8DF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2"/>
          <a:stretch/>
        </p:blipFill>
        <p:spPr>
          <a:xfrm>
            <a:off x="1716481" y="1"/>
            <a:ext cx="2508010" cy="246602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923877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388</TotalTime>
  <Words>1134</Words>
  <Application>Microsoft Office PowerPoint</Application>
  <PresentationFormat>On-screen Show (16:9)</PresentationFormat>
  <Paragraphs>129</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CG.Omega083.313</vt:lpstr>
      <vt:lpstr>Corbel</vt:lpstr>
      <vt:lpstr>Helvetica Neue Medium</vt:lpstr>
      <vt:lpstr>Univer</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Arupa Shukla</dc:creator>
  <cp:lastModifiedBy>Bear</cp:lastModifiedBy>
  <cp:revision>7</cp:revision>
  <dcterms:created xsi:type="dcterms:W3CDTF">2020-05-05T13:35:33Z</dcterms:created>
  <dcterms:modified xsi:type="dcterms:W3CDTF">2020-07-14T13:44:42Z</dcterms:modified>
</cp:coreProperties>
</file>