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4"/>
  </p:sldMasterIdLst>
  <p:notesMasterIdLst>
    <p:notesMasterId r:id="rId55"/>
  </p:notesMasterIdLst>
  <p:sldIdLst>
    <p:sldId id="256" r:id="rId5"/>
    <p:sldId id="361" r:id="rId6"/>
    <p:sldId id="362" r:id="rId7"/>
    <p:sldId id="350" r:id="rId8"/>
    <p:sldId id="297" r:id="rId9"/>
    <p:sldId id="262" r:id="rId10"/>
    <p:sldId id="257" r:id="rId11"/>
    <p:sldId id="301" r:id="rId12"/>
    <p:sldId id="302" r:id="rId13"/>
    <p:sldId id="303" r:id="rId14"/>
    <p:sldId id="305" r:id="rId15"/>
    <p:sldId id="338" r:id="rId16"/>
    <p:sldId id="344" r:id="rId17"/>
    <p:sldId id="345" r:id="rId18"/>
    <p:sldId id="346" r:id="rId19"/>
    <p:sldId id="348" r:id="rId20"/>
    <p:sldId id="271" r:id="rId21"/>
    <p:sldId id="272" r:id="rId22"/>
    <p:sldId id="273" r:id="rId23"/>
    <p:sldId id="349" r:id="rId24"/>
    <p:sldId id="334" r:id="rId25"/>
    <p:sldId id="275" r:id="rId26"/>
    <p:sldId id="276" r:id="rId27"/>
    <p:sldId id="279" r:id="rId28"/>
    <p:sldId id="282" r:id="rId29"/>
    <p:sldId id="285" r:id="rId30"/>
    <p:sldId id="351" r:id="rId31"/>
    <p:sldId id="352" r:id="rId32"/>
    <p:sldId id="353" r:id="rId33"/>
    <p:sldId id="354" r:id="rId34"/>
    <p:sldId id="355" r:id="rId35"/>
    <p:sldId id="356" r:id="rId36"/>
    <p:sldId id="358" r:id="rId37"/>
    <p:sldId id="357" r:id="rId38"/>
    <p:sldId id="359" r:id="rId39"/>
    <p:sldId id="360" r:id="rId40"/>
    <p:sldId id="363" r:id="rId41"/>
    <p:sldId id="364" r:id="rId42"/>
    <p:sldId id="365" r:id="rId43"/>
    <p:sldId id="366" r:id="rId44"/>
    <p:sldId id="367" r:id="rId45"/>
    <p:sldId id="368" r:id="rId46"/>
    <p:sldId id="370" r:id="rId47"/>
    <p:sldId id="347" r:id="rId48"/>
    <p:sldId id="267" r:id="rId49"/>
    <p:sldId id="268" r:id="rId50"/>
    <p:sldId id="269" r:id="rId51"/>
    <p:sldId id="371" r:id="rId52"/>
    <p:sldId id="372" r:id="rId53"/>
    <p:sldId id="373" r:id="rId5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lvl9pPr>
  </p:defaultTextStyle>
  <p:extLst>
    <p:ext uri="{EFAFB233-063F-42B5-8137-9DF3F51BA10A}">
      <p15:sldGuideLst xmlns:p15="http://schemas.microsoft.com/office/powerpoint/2012/main">
        <p15:guide id="1" orient="horz" pos="759" userDrawn="1">
          <p15:clr>
            <a:srgbClr val="A4A3A4"/>
          </p15:clr>
        </p15:guide>
        <p15:guide id="2" pos="377" userDrawn="1">
          <p15:clr>
            <a:srgbClr val="A4A3A4"/>
          </p15:clr>
        </p15:guide>
        <p15:guide id="3" orient="horz" pos="103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ruti Prasad" initials="SP" lastIdx="2" clrIdx="0">
    <p:extLst>
      <p:ext uri="{19B8F6BF-5375-455C-9EA6-DF929625EA0E}">
        <p15:presenceInfo xmlns:p15="http://schemas.microsoft.com/office/powerpoint/2012/main" userId="S::shprasad@unicef.org::d942cb58-2cad-4ae9-8287-1a26debc7639" providerId="AD"/>
      </p:ext>
    </p:extLst>
  </p:cmAuthor>
  <p:cmAuthor id="2" name=" " initials="" lastIdx="12" clrIdx="1">
    <p:extLst>
      <p:ext uri="{19B8F6BF-5375-455C-9EA6-DF929625EA0E}">
        <p15:presenceInfo xmlns:p15="http://schemas.microsoft.com/office/powerpoint/2012/main" userId="993e02af9f541363" providerId="Windows Live"/>
      </p:ext>
    </p:extLst>
  </p:cmAuthor>
  <p:cmAuthor id="3" name="Soledad Herrero" initials="SH" lastIdx="22" clrIdx="2">
    <p:extLst>
      <p:ext uri="{19B8F6BF-5375-455C-9EA6-DF929625EA0E}">
        <p15:presenceInfo xmlns:p15="http://schemas.microsoft.com/office/powerpoint/2012/main" userId="Soledad Herrero" providerId="None"/>
      </p:ext>
    </p:extLst>
  </p:cmAuthor>
  <p:cmAuthor id="4" name="Nirmala Pandey" initials="NP" lastIdx="7" clrIdx="3">
    <p:extLst>
      <p:ext uri="{19B8F6BF-5375-455C-9EA6-DF929625EA0E}">
        <p15:presenceInfo xmlns:p15="http://schemas.microsoft.com/office/powerpoint/2012/main" userId="S-1-5-21-889838981-920820592-1903951286-8491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Medium"/>
          <a:ea typeface="Helvetica Neue Medium"/>
          <a:cs typeface="Helvetica Neue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45" autoAdjust="0"/>
  </p:normalViewPr>
  <p:slideViewPr>
    <p:cSldViewPr snapToGrid="0">
      <p:cViewPr varScale="1">
        <p:scale>
          <a:sx n="46" d="100"/>
          <a:sy n="46" d="100"/>
        </p:scale>
        <p:origin x="1422" y="72"/>
      </p:cViewPr>
      <p:guideLst>
        <p:guide orient="horz" pos="759"/>
        <p:guide pos="377"/>
        <p:guide orient="horz" pos="1031"/>
      </p:guideLst>
    </p:cSldViewPr>
  </p:slideViewPr>
  <p:notesTextViewPr>
    <p:cViewPr>
      <p:scale>
        <a:sx n="1" d="1"/>
        <a:sy n="1" d="1"/>
      </p:scale>
      <p:origin x="0" y="0"/>
    </p:cViewPr>
  </p:notesTextViewPr>
  <p:sorterViewPr>
    <p:cViewPr>
      <p:scale>
        <a:sx n="100" d="100"/>
        <a:sy n="100" d="100"/>
      </p:scale>
      <p:origin x="0" y="-110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788528075"/>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who.int/emergencies/diseases/novel-coronavirus-2019/advice-for-public/myth-buster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xmlns="" id="{E7546B64-47F0-4B1A-93A0-83D823B011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xmlns="" id="{7292C5FD-FC45-4DB2-B1BA-32FDFE7AF1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7172" name="Slide Number Placeholder 3">
            <a:extLst>
              <a:ext uri="{FF2B5EF4-FFF2-40B4-BE49-F238E27FC236}">
                <a16:creationId xmlns:a16="http://schemas.microsoft.com/office/drawing/2014/main" xmlns="" id="{F8A17B19-918D-4072-BA52-5822D13546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37226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41798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46370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50942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fld id="{2EE3FE39-8EB3-4BE3-AA70-F955BD19341C}" type="slidenum">
              <a:rPr lang="tr-TR" altLang="en-US" sz="1200"/>
              <a:pPr/>
              <a:t>4</a:t>
            </a:fld>
            <a:endParaRPr lang="tr-TR" altLang="en-US" sz="1200"/>
          </a:p>
        </p:txBody>
      </p:sp>
    </p:spTree>
    <p:extLst>
      <p:ext uri="{BB962C8B-B14F-4D97-AF65-F5344CB8AC3E}">
        <p14:creationId xmlns:p14="http://schemas.microsoft.com/office/powerpoint/2010/main" val="401241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7335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xmlns="" id="{C83C90AB-E144-4FB0-8AD6-E76EA4DC1F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xmlns="" id="{0E998EC1-3C5C-4478-A586-525BA8B38D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9220" name="Slide Number Placeholder 3">
            <a:extLst>
              <a:ext uri="{FF2B5EF4-FFF2-40B4-BE49-F238E27FC236}">
                <a16:creationId xmlns:a16="http://schemas.microsoft.com/office/drawing/2014/main" xmlns="" id="{809D60F2-6F9C-42E7-9CD7-6DE85BDF36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37226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41798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46370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50942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fld id="{FACE6EC5-FB2D-4AFC-93A9-55C118D639C6}" type="slidenum">
              <a:rPr lang="tr-TR" altLang="en-US" sz="1200"/>
              <a:pPr/>
              <a:t>5</a:t>
            </a:fld>
            <a:endParaRPr lang="tr-TR" altLang="en-US" sz="1200"/>
          </a:p>
        </p:txBody>
      </p:sp>
    </p:spTree>
    <p:extLst>
      <p:ext uri="{BB962C8B-B14F-4D97-AF65-F5344CB8AC3E}">
        <p14:creationId xmlns:p14="http://schemas.microsoft.com/office/powerpoint/2010/main" val="100861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xmlns="" id="{4B3602B4-76C6-437D-982B-76C2B85FED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xmlns="" id="{AB718706-0CF1-41D0-BE54-8A4916FB32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t>Explain MHPSS: Mental Health and Psychosocial Support.</a:t>
            </a:r>
          </a:p>
        </p:txBody>
      </p:sp>
      <p:sp>
        <p:nvSpPr>
          <p:cNvPr id="11268" name="Slide Number Placeholder 3">
            <a:extLst>
              <a:ext uri="{FF2B5EF4-FFF2-40B4-BE49-F238E27FC236}">
                <a16:creationId xmlns:a16="http://schemas.microsoft.com/office/drawing/2014/main" xmlns="" id="{1E27E7E9-989B-46C1-886A-D7F2A16C0E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37226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41798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46370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50942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fld id="{1D3269EE-1640-4D29-B678-A5DC2B2EEE74}" type="slidenum">
              <a:rPr lang="tr-TR" altLang="en-US" sz="1200"/>
              <a:pPr/>
              <a:t>6</a:t>
            </a:fld>
            <a:endParaRPr lang="tr-TR" altLang="en-US" sz="1200"/>
          </a:p>
        </p:txBody>
      </p:sp>
    </p:spTree>
    <p:extLst>
      <p:ext uri="{BB962C8B-B14F-4D97-AF65-F5344CB8AC3E}">
        <p14:creationId xmlns:p14="http://schemas.microsoft.com/office/powerpoint/2010/main" val="3201935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xmlns="" id="{B5B9D072-7EB4-4D08-96C4-0C77D303CA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xmlns="" id="{357FC4D5-4DE5-4B29-879A-220F13C093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Tx/>
              <a:buAutoNum type="arabicPeriod"/>
            </a:pPr>
            <a:r>
              <a:rPr lang="en-US" altLang="en-US"/>
              <a:t>Do not refer to people with the disease as “COVID-19 cases”, “victims”, “COVID-19 families” or “the diseased”. They are “people who have COVID-19”, “people who are being treated for COVID-19” or “people who are recovering from COVID-19”, and after recovering from COVID-19 their lives will go on with their jobs, families and loved ones. </a:t>
            </a:r>
          </a:p>
          <a:p>
            <a:pPr marL="228600" indent="-228600" eaLnBrk="1" hangingPunct="1">
              <a:spcBef>
                <a:spcPct val="0"/>
              </a:spcBef>
              <a:buFontTx/>
              <a:buAutoNum type="arabicPeriod"/>
            </a:pPr>
            <a:r>
              <a:rPr lang="en-US" altLang="en-US"/>
              <a:t>Minimize watching, reading or listening to news that causes you to feel anxious or distressed; seek information only from trusted sources and mainly in order to take practical steps to prepare your plans and protect yourself and loved ones. Seek information updates at specific times during the day, once or twice a day. </a:t>
            </a:r>
          </a:p>
          <a:p>
            <a:pPr marL="228600" indent="-228600" eaLnBrk="1" hangingPunct="1">
              <a:spcBef>
                <a:spcPct val="0"/>
              </a:spcBef>
              <a:buFontTx/>
              <a:buAutoNum type="arabicPeriod"/>
            </a:pPr>
            <a:r>
              <a:rPr lang="en-US" altLang="en-US"/>
              <a:t>For example, check in by phone on neighbours or people in your community who may need some extra assistance. Working together as one community can help to create solidarity in addressing COVID-19 together. </a:t>
            </a:r>
          </a:p>
          <a:p>
            <a:pPr marL="228600" indent="-228600" eaLnBrk="1" hangingPunct="1">
              <a:spcBef>
                <a:spcPct val="0"/>
              </a:spcBef>
              <a:buFontTx/>
              <a:buAutoNum type="arabicPeriod"/>
            </a:pPr>
            <a:endParaRPr lang="en-US" altLang="en-US"/>
          </a:p>
        </p:txBody>
      </p:sp>
      <p:sp>
        <p:nvSpPr>
          <p:cNvPr id="17412" name="Slide Number Placeholder 3">
            <a:extLst>
              <a:ext uri="{FF2B5EF4-FFF2-40B4-BE49-F238E27FC236}">
                <a16:creationId xmlns:a16="http://schemas.microsoft.com/office/drawing/2014/main" xmlns="" id="{3256D621-03D0-458A-8D19-C539F6E58C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37226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41798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46370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50942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fld id="{264D3406-D53B-475B-8EB6-BC902C7BDF1A}" type="slidenum">
              <a:rPr lang="tr-TR" altLang="en-US" sz="1200"/>
              <a:pPr/>
              <a:t>7</a:t>
            </a:fld>
            <a:endParaRPr lang="tr-TR" altLang="en-US" sz="1200"/>
          </a:p>
        </p:txBody>
      </p:sp>
    </p:spTree>
    <p:extLst>
      <p:ext uri="{BB962C8B-B14F-4D97-AF65-F5344CB8AC3E}">
        <p14:creationId xmlns:p14="http://schemas.microsoft.com/office/powerpoint/2010/main" val="2899558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xmlns="" id="{C99F39ED-A464-4FF4-AC4B-8F68B3276E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xmlns="" id="{C536F3D6-F2B3-4863-BD51-D79725F276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Tx/>
              <a:buAutoNum type="arabicPeriod"/>
            </a:pPr>
            <a:r>
              <a:rPr lang="en-US" altLang="en-US"/>
              <a:t>Help children find positive ways to express feelings such as fear and sadness. Every child has their own way of expressing emotions. Sometimes engaging in a creative activity, such as playing or drawing, can facilitate this process. </a:t>
            </a:r>
          </a:p>
          <a:p>
            <a:pPr marL="228600" indent="-228600" eaLnBrk="1" hangingPunct="1">
              <a:spcBef>
                <a:spcPct val="0"/>
              </a:spcBef>
              <a:buFontTx/>
              <a:buAutoNum type="arabicPeriod"/>
            </a:pPr>
            <a:r>
              <a:rPr lang="en-US" altLang="en-US"/>
              <a:t>Further, ensure that during periods of separation regular contact with parents and caregivers is maintained, such as twice-daily scheduled phone or video calls or other age-appropriate communication (e.g. social media depending on the age of the child). </a:t>
            </a:r>
          </a:p>
          <a:p>
            <a:pPr marL="228600" indent="-228600" eaLnBrk="1" hangingPunct="1">
              <a:spcBef>
                <a:spcPct val="0"/>
              </a:spcBef>
              <a:buFontTx/>
              <a:buAutoNum type="arabicPeriod"/>
            </a:pPr>
            <a:r>
              <a:rPr lang="en-US" altLang="en-US"/>
              <a:t>As much as possible, encourage children to continue to play and socialize with others, even if only within the family, when advised to restrict social contract. </a:t>
            </a:r>
          </a:p>
          <a:p>
            <a:pPr marL="228600" indent="-228600" eaLnBrk="1" hangingPunct="1">
              <a:spcBef>
                <a:spcPct val="0"/>
              </a:spcBef>
            </a:pPr>
            <a:endParaRPr lang="en-US" altLang="en-US"/>
          </a:p>
        </p:txBody>
      </p:sp>
      <p:sp>
        <p:nvSpPr>
          <p:cNvPr id="19460" name="Slide Number Placeholder 3">
            <a:extLst>
              <a:ext uri="{FF2B5EF4-FFF2-40B4-BE49-F238E27FC236}">
                <a16:creationId xmlns:a16="http://schemas.microsoft.com/office/drawing/2014/main" xmlns="" id="{0EF1C52D-5A85-4404-9CDF-B2B17A324A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37226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41798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46370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50942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fld id="{03AE94D5-2B45-42D2-AF4E-F5C1260E98C2}" type="slidenum">
              <a:rPr lang="tr-TR" altLang="en-US" sz="1200"/>
              <a:pPr/>
              <a:t>8</a:t>
            </a:fld>
            <a:endParaRPr lang="tr-TR" altLang="en-US" sz="1200"/>
          </a:p>
        </p:txBody>
      </p:sp>
    </p:spTree>
    <p:extLst>
      <p:ext uri="{BB962C8B-B14F-4D97-AF65-F5344CB8AC3E}">
        <p14:creationId xmlns:p14="http://schemas.microsoft.com/office/powerpoint/2010/main" val="1936534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xmlns="" id="{49B7ABEC-BA7F-4C8C-A4C1-38AD70A203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xmlns="" id="{624C5102-74FD-4EAD-B311-DC0DC7E27F0C}"/>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Tx/>
              <a:buAutoNum type="arabicPeriod"/>
              <a:defRPr/>
            </a:pPr>
            <a:r>
              <a:rPr lang="en-US" altLang="en-US" dirty="0"/>
              <a:t>For health workers, feeling under pressure is a likely experience for you and many of your colleagues. It is quite normal to be feeling this way in the current situation. Stress and the feelings associated with it are by no means a reflection that you cannot do your job or that you are weak. </a:t>
            </a:r>
          </a:p>
          <a:p>
            <a:pPr marL="228600" indent="-228600" eaLnBrk="1" hangingPunct="1">
              <a:spcBef>
                <a:spcPct val="0"/>
              </a:spcBef>
              <a:buFontTx/>
              <a:buAutoNum type="arabicPeriod"/>
              <a:defRPr/>
            </a:pPr>
            <a:r>
              <a:rPr lang="en-US" altLang="en-US" dirty="0"/>
              <a:t>This is a unique and unprecedented scenario for all workers. Even so, using strategies that have worked for you in the past to manage times of stress can benefit you now. You are most likely to know how to de-stress and you should not be hesitant in keeping yourself psychologically well. This is not a sprint; it’s a marathon. </a:t>
            </a:r>
          </a:p>
          <a:p>
            <a:pPr marL="228600" indent="-228600" eaLnBrk="1" hangingPunct="1">
              <a:spcBef>
                <a:spcPct val="0"/>
              </a:spcBef>
              <a:buFontTx/>
              <a:buAutoNum type="arabicPeriod"/>
              <a:defRPr/>
            </a:pPr>
            <a:r>
              <a:rPr lang="en-US" altLang="en-US" dirty="0"/>
              <a:t>Some healthcare workers may unfortunately experience avoidance by their family or community due to stigma or fear. This can make an already challenging situation far more difficult. </a:t>
            </a:r>
            <a:r>
              <a:rPr lang="en-US" dirty="0"/>
              <a:t>As far as possible, stay connected with your loved ones; digital methods are one means of maintaining contact.’ </a:t>
            </a:r>
          </a:p>
          <a:p>
            <a:pPr eaLnBrk="1" hangingPunct="1">
              <a:spcBef>
                <a:spcPct val="0"/>
              </a:spcBef>
              <a:defRPr/>
            </a:pPr>
            <a:endParaRPr lang="en-US" altLang="en-US" dirty="0"/>
          </a:p>
        </p:txBody>
      </p:sp>
      <p:sp>
        <p:nvSpPr>
          <p:cNvPr id="21508" name="Slide Number Placeholder 3">
            <a:extLst>
              <a:ext uri="{FF2B5EF4-FFF2-40B4-BE49-F238E27FC236}">
                <a16:creationId xmlns:a16="http://schemas.microsoft.com/office/drawing/2014/main" xmlns="" id="{0E3900D2-884C-4986-A89A-2EA1B8B2E4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37226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41798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46370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50942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fld id="{000C9437-BEE4-4474-BB23-DC6C06C4F652}" type="slidenum">
              <a:rPr lang="tr-TR" altLang="en-US" sz="1200"/>
              <a:pPr/>
              <a:t>9</a:t>
            </a:fld>
            <a:endParaRPr lang="tr-TR" altLang="en-US" sz="1200"/>
          </a:p>
        </p:txBody>
      </p:sp>
    </p:spTree>
    <p:extLst>
      <p:ext uri="{BB962C8B-B14F-4D97-AF65-F5344CB8AC3E}">
        <p14:creationId xmlns:p14="http://schemas.microsoft.com/office/powerpoint/2010/main" val="829212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xmlns="" id="{C5F6A97C-B1C7-4F55-A70B-5A794EA991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xmlns="" id="{7480445F-145C-4701-A40F-D03CD5A759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buFontTx/>
              <a:buAutoNum type="arabicPeriod"/>
            </a:pPr>
            <a:r>
              <a:rPr lang="en-US" altLang="en-US"/>
              <a:t>Older adults, especially in isolation and those with cognitive decline/dementia, may become more anxious, angry, stressed, agitated and withdrawn during the outbreak or while in quarantine. </a:t>
            </a:r>
          </a:p>
          <a:p>
            <a:pPr marL="228600" indent="-228600" eaLnBrk="1" hangingPunct="1">
              <a:spcBef>
                <a:spcPct val="0"/>
              </a:spcBef>
              <a:buFontTx/>
              <a:buAutoNum type="arabicPeriod"/>
            </a:pPr>
            <a:r>
              <a:rPr lang="en-US" altLang="en-US"/>
              <a:t>It may also be helpful for information to be displayed in writing or pictures. Engage their family and other support networks in providing information and helping them to practise prevention measures (e.g. handwashing, etc.) </a:t>
            </a:r>
          </a:p>
          <a:p>
            <a:pPr marL="228600" indent="-228600" eaLnBrk="1" hangingPunct="1">
              <a:spcBef>
                <a:spcPct val="0"/>
              </a:spcBef>
              <a:buFontTx/>
              <a:buAutoNum type="arabicPeriod"/>
            </a:pPr>
            <a:r>
              <a:rPr lang="en-US" altLang="en-US"/>
              <a:t>Make sure that you have up to two weeks’ supply of all the regular medicines that you may require.</a:t>
            </a:r>
          </a:p>
          <a:p>
            <a:pPr marL="228600" indent="-228600" eaLnBrk="1" hangingPunct="1">
              <a:spcBef>
                <a:spcPct val="0"/>
              </a:spcBef>
              <a:buFontTx/>
              <a:buAutoNum type="arabicPeriod"/>
            </a:pPr>
            <a:r>
              <a:rPr lang="en-US" altLang="en-US"/>
              <a:t>Keep to regular routines and schedules as much as possible or help create new ones in a new environment, including regular exercising, cleaning, daily chores, singing, painting or other activities. </a:t>
            </a:r>
          </a:p>
        </p:txBody>
      </p:sp>
      <p:sp>
        <p:nvSpPr>
          <p:cNvPr id="23556" name="Slide Number Placeholder 3">
            <a:extLst>
              <a:ext uri="{FF2B5EF4-FFF2-40B4-BE49-F238E27FC236}">
                <a16:creationId xmlns:a16="http://schemas.microsoft.com/office/drawing/2014/main" xmlns="" id="{9E12A27F-35BE-41A1-9F6A-D5CF918CEB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37226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41798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46370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50942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fld id="{C178C064-188F-4C26-9BAC-D6310C356971}" type="slidenum">
              <a:rPr lang="tr-TR" altLang="en-US" sz="1200"/>
              <a:pPr/>
              <a:t>10</a:t>
            </a:fld>
            <a:endParaRPr lang="tr-TR" altLang="en-US" sz="1200"/>
          </a:p>
        </p:txBody>
      </p:sp>
    </p:spTree>
    <p:extLst>
      <p:ext uri="{BB962C8B-B14F-4D97-AF65-F5344CB8AC3E}">
        <p14:creationId xmlns:p14="http://schemas.microsoft.com/office/powerpoint/2010/main" val="2176738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xmlns="" id="{238F81EC-17BD-45A5-B0F5-DF9CE06BFA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xmlns="" id="{DE0C587A-6609-4BD4-A877-72930BFC5D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Tx/>
              <a:buAutoNum type="arabicPeriod"/>
            </a:pPr>
            <a:r>
              <a:rPr lang="en-US" altLang="en-US"/>
              <a:t>Minimize watching, reading or listening to news that causes you to feel anxious or distressed; seek information only from trusted sources and mainly in order to take practical steps, or to prepare your plans and protect yourself and loved ones. Seek information updates only at specific times during the day, once or twice a day. Get the facts, not rumours and misinformation. Gather information from the </a:t>
            </a:r>
            <a:r>
              <a:rPr lang="en-US" altLang="en-US" u="sng">
                <a:hlinkClick r:id="rId3"/>
              </a:rPr>
              <a:t>WHO website</a:t>
            </a:r>
            <a:r>
              <a:rPr lang="en-US" altLang="en-US"/>
              <a:t> in order to help you distinguish facts from rumours. Facts can help to minimize fears. Check WHO </a:t>
            </a:r>
            <a:r>
              <a:rPr lang="en-US" altLang="en-US" u="sng">
                <a:hlinkClick r:id="rId3"/>
              </a:rPr>
              <a:t>Myth Busters</a:t>
            </a:r>
            <a:r>
              <a:rPr lang="en-US" altLang="en-US"/>
              <a:t>.</a:t>
            </a:r>
          </a:p>
          <a:p>
            <a:pPr marL="228600" indent="-228600">
              <a:buFontTx/>
              <a:buAutoNum type="arabicPeriod"/>
            </a:pPr>
            <a:r>
              <a:rPr lang="en-US" altLang="en-US"/>
              <a:t>Assisting others in their time of need can benefit the helper as well as the person receiving the support’. For example, check in by phone on neighbours or people in your community who may need some extra assistance. Working together as one community can help to create solidarity in addressing COVID-19 together. </a:t>
            </a:r>
          </a:p>
        </p:txBody>
      </p:sp>
      <p:sp>
        <p:nvSpPr>
          <p:cNvPr id="27652" name="Slide Number Placeholder 3">
            <a:extLst>
              <a:ext uri="{FF2B5EF4-FFF2-40B4-BE49-F238E27FC236}">
                <a16:creationId xmlns:a16="http://schemas.microsoft.com/office/drawing/2014/main" xmlns="" id="{74A3B16F-5B53-4FC8-A400-BAAFDE2340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37226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41798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46370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50942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fld id="{B4916DCC-1126-42BC-A9B7-DB61F2B4C564}" type="slidenum">
              <a:rPr lang="tr-TR" altLang="en-US" sz="1200"/>
              <a:pPr/>
              <a:t>11</a:t>
            </a:fld>
            <a:endParaRPr lang="tr-TR" altLang="en-US" sz="1200"/>
          </a:p>
        </p:txBody>
      </p:sp>
    </p:spTree>
    <p:extLst>
      <p:ext uri="{BB962C8B-B14F-4D97-AF65-F5344CB8AC3E}">
        <p14:creationId xmlns:p14="http://schemas.microsoft.com/office/powerpoint/2010/main" val="947240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97284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6948DC-7E95-47F6-BF61-04849430741F}"/>
              </a:ext>
            </a:extLst>
          </p:cNvPr>
          <p:cNvSpPr>
            <a:spLocks noGrp="1"/>
          </p:cNvSpPr>
          <p:nvPr>
            <p:ph type="ctrTitle"/>
          </p:nvPr>
        </p:nvSpPr>
        <p:spPr>
          <a:xfrm>
            <a:off x="665018" y="1597025"/>
            <a:ext cx="11446020" cy="3395663"/>
          </a:xfrm>
          <a:prstGeom prst="rect">
            <a:avLst/>
          </a:prstGeom>
        </p:spPr>
        <p:txBody>
          <a:bodyPr anchor="b"/>
          <a:lstStyle>
            <a:lvl1pPr algn="ctr">
              <a:defRPr sz="6000" b="1">
                <a:latin typeface="Arial" panose="020B0604020202020204" pitchFamily="34" charset="0"/>
                <a:cs typeface="Arial" panose="020B0604020202020204" pitchFamily="34" charset="0"/>
              </a:defRPr>
            </a:lvl1pPr>
          </a:lstStyle>
          <a:p>
            <a:r>
              <a:rPr lang="en-US" dirty="0"/>
              <a:t>Click to edit Master title style</a:t>
            </a:r>
            <a:endParaRPr lang="en-IN" dirty="0"/>
          </a:p>
        </p:txBody>
      </p:sp>
      <p:sp>
        <p:nvSpPr>
          <p:cNvPr id="3" name="Subtitle 2">
            <a:extLst>
              <a:ext uri="{FF2B5EF4-FFF2-40B4-BE49-F238E27FC236}">
                <a16:creationId xmlns:a16="http://schemas.microsoft.com/office/drawing/2014/main" xmlns="" id="{C4CA9996-CBFC-45D5-9106-324B65223F34}"/>
              </a:ext>
            </a:extLst>
          </p:cNvPr>
          <p:cNvSpPr>
            <a:spLocks noGrp="1"/>
          </p:cNvSpPr>
          <p:nvPr>
            <p:ph type="subTitle" idx="1"/>
          </p:nvPr>
        </p:nvSpPr>
        <p:spPr>
          <a:xfrm>
            <a:off x="665017" y="5122863"/>
            <a:ext cx="11446019" cy="23542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IN" dirty="0"/>
          </a:p>
        </p:txBody>
      </p:sp>
    </p:spTree>
    <p:extLst>
      <p:ext uri="{BB962C8B-B14F-4D97-AF65-F5344CB8AC3E}">
        <p14:creationId xmlns:p14="http://schemas.microsoft.com/office/powerpoint/2010/main" val="3593761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983CC2-D80D-49E0-A5A5-A307D7EDC6C4}"/>
              </a:ext>
            </a:extLst>
          </p:cNvPr>
          <p:cNvSpPr>
            <a:spLocks noGrp="1"/>
          </p:cNvSpPr>
          <p:nvPr>
            <p:ph type="title"/>
          </p:nvPr>
        </p:nvSpPr>
        <p:spPr>
          <a:xfrm>
            <a:off x="893763" y="519113"/>
            <a:ext cx="11217275" cy="1885950"/>
          </a:xfrm>
          <a:prstGeom prst="rect">
            <a:avLst/>
          </a:prstGeom>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64B8E690-1CF5-44DD-9F7A-271418E7A889}"/>
              </a:ext>
            </a:extLst>
          </p:cNvPr>
          <p:cNvSpPr>
            <a:spLocks noGrp="1"/>
          </p:cNvSpPr>
          <p:nvPr>
            <p:ph type="body" orient="vert" idx="1"/>
          </p:nvPr>
        </p:nvSpPr>
        <p:spPr>
          <a:xfrm>
            <a:off x="893763" y="2597150"/>
            <a:ext cx="11217275" cy="61880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55E3BEA6-E43F-4C6D-B7C8-6C13C70E29A2}"/>
              </a:ext>
            </a:extLst>
          </p:cNvPr>
          <p:cNvSpPr>
            <a:spLocks noGrp="1"/>
          </p:cNvSpPr>
          <p:nvPr>
            <p:ph type="dt" sz="half" idx="10"/>
          </p:nvPr>
        </p:nvSpPr>
        <p:spPr>
          <a:xfrm>
            <a:off x="893763" y="9040813"/>
            <a:ext cx="2925762" cy="519112"/>
          </a:xfrm>
          <a:prstGeom prst="rect">
            <a:avLst/>
          </a:prstGeom>
        </p:spPr>
        <p:txBody>
          <a:bodyPr/>
          <a:lstStyle/>
          <a:p>
            <a:fld id="{9DA88179-48EE-4D4F-BA8C-95EB4B51484B}" type="datetimeFigureOut">
              <a:rPr lang="en-IN" smtClean="0"/>
              <a:t>14-07-2020</a:t>
            </a:fld>
            <a:endParaRPr lang="en-IN"/>
          </a:p>
        </p:txBody>
      </p:sp>
      <p:sp>
        <p:nvSpPr>
          <p:cNvPr id="5" name="Footer Placeholder 4">
            <a:extLst>
              <a:ext uri="{FF2B5EF4-FFF2-40B4-BE49-F238E27FC236}">
                <a16:creationId xmlns:a16="http://schemas.microsoft.com/office/drawing/2014/main" xmlns="" id="{B9D816B9-DADF-4F2C-8CDC-8E968AD57946}"/>
              </a:ext>
            </a:extLst>
          </p:cNvPr>
          <p:cNvSpPr>
            <a:spLocks noGrp="1"/>
          </p:cNvSpPr>
          <p:nvPr>
            <p:ph type="ftr" sz="quarter" idx="11"/>
          </p:nvPr>
        </p:nvSpPr>
        <p:spPr>
          <a:xfrm>
            <a:off x="4308475" y="9040813"/>
            <a:ext cx="4387850" cy="519112"/>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xmlns="" id="{5B1F56B7-8178-4694-B827-A6A37BC6E15F}"/>
              </a:ext>
            </a:extLst>
          </p:cNvPr>
          <p:cNvSpPr>
            <a:spLocks noGrp="1"/>
          </p:cNvSpPr>
          <p:nvPr>
            <p:ph type="sldNum" sz="quarter" idx="12"/>
          </p:nvPr>
        </p:nvSpPr>
        <p:spPr>
          <a:xfrm>
            <a:off x="9185275" y="9040813"/>
            <a:ext cx="2925763" cy="519112"/>
          </a:xfrm>
          <a:prstGeom prst="rect">
            <a:avLst/>
          </a:prstGeom>
        </p:spPr>
        <p:txBody>
          <a:bodyPr/>
          <a:lstStyle/>
          <a:p>
            <a:fld id="{C6C011BB-8861-48E5-B75F-685B96FCD44A}" type="slidenum">
              <a:rPr lang="en-IN" smtClean="0"/>
              <a:t>‹#›</a:t>
            </a:fld>
            <a:endParaRPr lang="en-IN"/>
          </a:p>
        </p:txBody>
      </p:sp>
    </p:spTree>
    <p:extLst>
      <p:ext uri="{BB962C8B-B14F-4D97-AF65-F5344CB8AC3E}">
        <p14:creationId xmlns:p14="http://schemas.microsoft.com/office/powerpoint/2010/main" val="1118931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C5D34BF-0316-4AB5-9050-831C5CD71A28}"/>
              </a:ext>
            </a:extLst>
          </p:cNvPr>
          <p:cNvSpPr>
            <a:spLocks noGrp="1"/>
          </p:cNvSpPr>
          <p:nvPr>
            <p:ph type="title" orient="vert"/>
          </p:nvPr>
        </p:nvSpPr>
        <p:spPr>
          <a:xfrm>
            <a:off x="9307513" y="519113"/>
            <a:ext cx="2803525" cy="8266112"/>
          </a:xfrm>
          <a:prstGeom prst="rect">
            <a:avLst/>
          </a:prstGeo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CE61D941-83FC-4390-B13A-4F1583716F0E}"/>
              </a:ext>
            </a:extLst>
          </p:cNvPr>
          <p:cNvSpPr>
            <a:spLocks noGrp="1"/>
          </p:cNvSpPr>
          <p:nvPr>
            <p:ph type="body" orient="vert" idx="1"/>
          </p:nvPr>
        </p:nvSpPr>
        <p:spPr>
          <a:xfrm>
            <a:off x="893763" y="519113"/>
            <a:ext cx="8261350" cy="82661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052ECC36-6ADF-406C-AF63-DEC0FDB7364A}"/>
              </a:ext>
            </a:extLst>
          </p:cNvPr>
          <p:cNvSpPr>
            <a:spLocks noGrp="1"/>
          </p:cNvSpPr>
          <p:nvPr>
            <p:ph type="dt" sz="half" idx="10"/>
          </p:nvPr>
        </p:nvSpPr>
        <p:spPr>
          <a:xfrm>
            <a:off x="893763" y="9040813"/>
            <a:ext cx="2925762" cy="519112"/>
          </a:xfrm>
          <a:prstGeom prst="rect">
            <a:avLst/>
          </a:prstGeom>
        </p:spPr>
        <p:txBody>
          <a:bodyPr/>
          <a:lstStyle/>
          <a:p>
            <a:fld id="{9DA88179-48EE-4D4F-BA8C-95EB4B51484B}" type="datetimeFigureOut">
              <a:rPr lang="en-IN" smtClean="0"/>
              <a:t>14-07-2020</a:t>
            </a:fld>
            <a:endParaRPr lang="en-IN"/>
          </a:p>
        </p:txBody>
      </p:sp>
      <p:sp>
        <p:nvSpPr>
          <p:cNvPr id="5" name="Footer Placeholder 4">
            <a:extLst>
              <a:ext uri="{FF2B5EF4-FFF2-40B4-BE49-F238E27FC236}">
                <a16:creationId xmlns:a16="http://schemas.microsoft.com/office/drawing/2014/main" xmlns="" id="{15FDEDAA-DE40-419F-9516-F1380A296022}"/>
              </a:ext>
            </a:extLst>
          </p:cNvPr>
          <p:cNvSpPr>
            <a:spLocks noGrp="1"/>
          </p:cNvSpPr>
          <p:nvPr>
            <p:ph type="ftr" sz="quarter" idx="11"/>
          </p:nvPr>
        </p:nvSpPr>
        <p:spPr>
          <a:xfrm>
            <a:off x="4308475" y="9040813"/>
            <a:ext cx="4387850" cy="519112"/>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xmlns="" id="{947603A1-DB16-4BC7-B823-F7621535C701}"/>
              </a:ext>
            </a:extLst>
          </p:cNvPr>
          <p:cNvSpPr>
            <a:spLocks noGrp="1"/>
          </p:cNvSpPr>
          <p:nvPr>
            <p:ph type="sldNum" sz="quarter" idx="12"/>
          </p:nvPr>
        </p:nvSpPr>
        <p:spPr>
          <a:xfrm>
            <a:off x="9185275" y="9040813"/>
            <a:ext cx="2925763" cy="519112"/>
          </a:xfrm>
          <a:prstGeom prst="rect">
            <a:avLst/>
          </a:prstGeom>
        </p:spPr>
        <p:txBody>
          <a:bodyPr/>
          <a:lstStyle/>
          <a:p>
            <a:fld id="{C6C011BB-8861-48E5-B75F-685B96FCD44A}" type="slidenum">
              <a:rPr lang="en-IN" smtClean="0"/>
              <a:t>‹#›</a:t>
            </a:fld>
            <a:endParaRPr lang="en-IN"/>
          </a:p>
        </p:txBody>
      </p:sp>
    </p:spTree>
    <p:extLst>
      <p:ext uri="{BB962C8B-B14F-4D97-AF65-F5344CB8AC3E}">
        <p14:creationId xmlns:p14="http://schemas.microsoft.com/office/powerpoint/2010/main" val="2164092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mp;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48991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76153E-37E9-4B97-8A9E-4D4FD3893AD9}"/>
              </a:ext>
            </a:extLst>
          </p:cNvPr>
          <p:cNvSpPr>
            <a:spLocks noGrp="1"/>
          </p:cNvSpPr>
          <p:nvPr>
            <p:ph type="title"/>
          </p:nvPr>
        </p:nvSpPr>
        <p:spPr>
          <a:xfrm>
            <a:off x="893763" y="519113"/>
            <a:ext cx="11217275" cy="1885950"/>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xmlns="" id="{6EA5F794-DCCE-4FB1-BB72-4B5B99057B8B}"/>
              </a:ext>
            </a:extLst>
          </p:cNvPr>
          <p:cNvSpPr>
            <a:spLocks noGrp="1"/>
          </p:cNvSpPr>
          <p:nvPr>
            <p:ph idx="1"/>
          </p:nvPr>
        </p:nvSpPr>
        <p:spPr>
          <a:xfrm>
            <a:off x="893763" y="2597150"/>
            <a:ext cx="11217275" cy="618807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a:extLst>
              <a:ext uri="{FF2B5EF4-FFF2-40B4-BE49-F238E27FC236}">
                <a16:creationId xmlns:a16="http://schemas.microsoft.com/office/drawing/2014/main" xmlns="" id="{A170E8D9-AF4C-4625-AC12-7607BC2989F0}"/>
              </a:ext>
            </a:extLst>
          </p:cNvPr>
          <p:cNvSpPr>
            <a:spLocks noGrp="1"/>
          </p:cNvSpPr>
          <p:nvPr>
            <p:ph type="dt" sz="half" idx="10"/>
          </p:nvPr>
        </p:nvSpPr>
        <p:spPr>
          <a:xfrm>
            <a:off x="893763" y="9040813"/>
            <a:ext cx="2925762" cy="519112"/>
          </a:xfrm>
          <a:prstGeom prst="rect">
            <a:avLst/>
          </a:prstGeom>
        </p:spPr>
        <p:txBody>
          <a:bodyPr/>
          <a:lstStyle/>
          <a:p>
            <a:fld id="{9DA88179-48EE-4D4F-BA8C-95EB4B51484B}" type="datetimeFigureOut">
              <a:rPr lang="en-IN" smtClean="0"/>
              <a:t>14-07-2020</a:t>
            </a:fld>
            <a:endParaRPr lang="en-IN"/>
          </a:p>
        </p:txBody>
      </p:sp>
      <p:sp>
        <p:nvSpPr>
          <p:cNvPr id="5" name="Footer Placeholder 4">
            <a:extLst>
              <a:ext uri="{FF2B5EF4-FFF2-40B4-BE49-F238E27FC236}">
                <a16:creationId xmlns:a16="http://schemas.microsoft.com/office/drawing/2014/main" xmlns="" id="{5CB1147C-5981-4693-879C-C983FE83E6CE}"/>
              </a:ext>
            </a:extLst>
          </p:cNvPr>
          <p:cNvSpPr>
            <a:spLocks noGrp="1"/>
          </p:cNvSpPr>
          <p:nvPr>
            <p:ph type="ftr" sz="quarter" idx="11"/>
          </p:nvPr>
        </p:nvSpPr>
        <p:spPr>
          <a:xfrm>
            <a:off x="4308475" y="9040813"/>
            <a:ext cx="4387850" cy="519112"/>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xmlns="" id="{06E31E1D-6FC5-476F-B6F3-77A4FDFF2200}"/>
              </a:ext>
            </a:extLst>
          </p:cNvPr>
          <p:cNvSpPr>
            <a:spLocks noGrp="1"/>
          </p:cNvSpPr>
          <p:nvPr>
            <p:ph type="sldNum" sz="quarter" idx="12"/>
          </p:nvPr>
        </p:nvSpPr>
        <p:spPr>
          <a:xfrm>
            <a:off x="9185275" y="9040813"/>
            <a:ext cx="2925763" cy="519112"/>
          </a:xfrm>
          <a:prstGeom prst="rect">
            <a:avLst/>
          </a:prstGeom>
        </p:spPr>
        <p:txBody>
          <a:bodyPr/>
          <a:lstStyle/>
          <a:p>
            <a:fld id="{C6C011BB-8861-48E5-B75F-685B96FCD44A}" type="slidenum">
              <a:rPr lang="en-IN" smtClean="0"/>
              <a:t>‹#›</a:t>
            </a:fld>
            <a:endParaRPr lang="en-IN"/>
          </a:p>
        </p:txBody>
      </p:sp>
    </p:spTree>
    <p:extLst>
      <p:ext uri="{BB962C8B-B14F-4D97-AF65-F5344CB8AC3E}">
        <p14:creationId xmlns:p14="http://schemas.microsoft.com/office/powerpoint/2010/main" val="985495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C0FC65-D50A-4C0B-9FF1-6BF515DEA6D9}"/>
              </a:ext>
            </a:extLst>
          </p:cNvPr>
          <p:cNvSpPr>
            <a:spLocks noGrp="1"/>
          </p:cNvSpPr>
          <p:nvPr>
            <p:ph type="title"/>
          </p:nvPr>
        </p:nvSpPr>
        <p:spPr>
          <a:xfrm>
            <a:off x="887413" y="2432050"/>
            <a:ext cx="11217275" cy="4056063"/>
          </a:xfrm>
          <a:prstGeom prst="rect">
            <a:avLst/>
          </a:prstGeom>
        </p:spPr>
        <p:txBody>
          <a:bodyPr anchor="b"/>
          <a:lstStyle>
            <a:lvl1pPr>
              <a:defRPr sz="6000" b="1"/>
            </a:lvl1pPr>
          </a:lstStyle>
          <a:p>
            <a:r>
              <a:rPr lang="en-US" dirty="0"/>
              <a:t>Click to edit Master title style</a:t>
            </a:r>
            <a:endParaRPr lang="en-IN" dirty="0"/>
          </a:p>
        </p:txBody>
      </p:sp>
      <p:sp>
        <p:nvSpPr>
          <p:cNvPr id="3" name="Text Placeholder 2">
            <a:extLst>
              <a:ext uri="{FF2B5EF4-FFF2-40B4-BE49-F238E27FC236}">
                <a16:creationId xmlns:a16="http://schemas.microsoft.com/office/drawing/2014/main" xmlns="" id="{BA7B4962-1420-4B56-90C0-24F04EF7E32F}"/>
              </a:ext>
            </a:extLst>
          </p:cNvPr>
          <p:cNvSpPr>
            <a:spLocks noGrp="1"/>
          </p:cNvSpPr>
          <p:nvPr>
            <p:ph type="body" idx="1"/>
          </p:nvPr>
        </p:nvSpPr>
        <p:spPr>
          <a:xfrm>
            <a:off x="887413" y="6527800"/>
            <a:ext cx="11217275" cy="2133600"/>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xmlns="" id="{06770F6B-4935-4374-A6FE-2FF1CD493B81}"/>
              </a:ext>
            </a:extLst>
          </p:cNvPr>
          <p:cNvSpPr>
            <a:spLocks noGrp="1"/>
          </p:cNvSpPr>
          <p:nvPr>
            <p:ph type="dt" sz="half" idx="10"/>
          </p:nvPr>
        </p:nvSpPr>
        <p:spPr>
          <a:xfrm>
            <a:off x="893763" y="9040813"/>
            <a:ext cx="2925762" cy="519112"/>
          </a:xfrm>
          <a:prstGeom prst="rect">
            <a:avLst/>
          </a:prstGeom>
        </p:spPr>
        <p:txBody>
          <a:bodyPr/>
          <a:lstStyle/>
          <a:p>
            <a:fld id="{9DA88179-48EE-4D4F-BA8C-95EB4B51484B}" type="datetimeFigureOut">
              <a:rPr lang="en-IN" smtClean="0"/>
              <a:t>14-07-2020</a:t>
            </a:fld>
            <a:endParaRPr lang="en-IN"/>
          </a:p>
        </p:txBody>
      </p:sp>
      <p:sp>
        <p:nvSpPr>
          <p:cNvPr id="5" name="Footer Placeholder 4">
            <a:extLst>
              <a:ext uri="{FF2B5EF4-FFF2-40B4-BE49-F238E27FC236}">
                <a16:creationId xmlns:a16="http://schemas.microsoft.com/office/drawing/2014/main" xmlns="" id="{0ECDF226-9DD8-427D-989E-198989AD8B62}"/>
              </a:ext>
            </a:extLst>
          </p:cNvPr>
          <p:cNvSpPr>
            <a:spLocks noGrp="1"/>
          </p:cNvSpPr>
          <p:nvPr>
            <p:ph type="ftr" sz="quarter" idx="11"/>
          </p:nvPr>
        </p:nvSpPr>
        <p:spPr>
          <a:xfrm>
            <a:off x="4308475" y="9040813"/>
            <a:ext cx="4387850" cy="519112"/>
          </a:xfrm>
          <a:prstGeom prst="rect">
            <a:avLst/>
          </a:prstGeom>
        </p:spPr>
        <p:txBody>
          <a:bodyPr/>
          <a:lstStyle/>
          <a:p>
            <a:endParaRPr lang="en-IN"/>
          </a:p>
        </p:txBody>
      </p:sp>
      <p:sp>
        <p:nvSpPr>
          <p:cNvPr id="6" name="Slide Number Placeholder 5">
            <a:extLst>
              <a:ext uri="{FF2B5EF4-FFF2-40B4-BE49-F238E27FC236}">
                <a16:creationId xmlns:a16="http://schemas.microsoft.com/office/drawing/2014/main" xmlns="" id="{E3F97532-23AF-4AB6-93CF-5C01CE120EF9}"/>
              </a:ext>
            </a:extLst>
          </p:cNvPr>
          <p:cNvSpPr>
            <a:spLocks noGrp="1"/>
          </p:cNvSpPr>
          <p:nvPr>
            <p:ph type="sldNum" sz="quarter" idx="12"/>
          </p:nvPr>
        </p:nvSpPr>
        <p:spPr>
          <a:xfrm>
            <a:off x="9185275" y="9040813"/>
            <a:ext cx="2925763" cy="519112"/>
          </a:xfrm>
          <a:prstGeom prst="rect">
            <a:avLst/>
          </a:prstGeom>
        </p:spPr>
        <p:txBody>
          <a:bodyPr/>
          <a:lstStyle/>
          <a:p>
            <a:fld id="{C6C011BB-8861-48E5-B75F-685B96FCD44A}" type="slidenum">
              <a:rPr lang="en-IN" smtClean="0"/>
              <a:t>‹#›</a:t>
            </a:fld>
            <a:endParaRPr lang="en-IN"/>
          </a:p>
        </p:txBody>
      </p:sp>
    </p:spTree>
    <p:extLst>
      <p:ext uri="{BB962C8B-B14F-4D97-AF65-F5344CB8AC3E}">
        <p14:creationId xmlns:p14="http://schemas.microsoft.com/office/powerpoint/2010/main" val="129462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452F23-7AA0-4553-B0BD-78B7BBD66467}"/>
              </a:ext>
            </a:extLst>
          </p:cNvPr>
          <p:cNvSpPr>
            <a:spLocks noGrp="1"/>
          </p:cNvSpPr>
          <p:nvPr>
            <p:ph type="title"/>
          </p:nvPr>
        </p:nvSpPr>
        <p:spPr>
          <a:xfrm>
            <a:off x="893763" y="519113"/>
            <a:ext cx="11217275" cy="1885950"/>
          </a:xfrm>
          <a:prstGeom prst="rect">
            <a:avLst/>
          </a:prstGeom>
        </p:spPr>
        <p:txBody>
          <a:bodyPr/>
          <a:lstStyle/>
          <a:p>
            <a:r>
              <a:rPr lang="en-US" dirty="0"/>
              <a:t>Click to edit Master title style</a:t>
            </a:r>
            <a:endParaRPr lang="en-IN" dirty="0"/>
          </a:p>
        </p:txBody>
      </p:sp>
      <p:sp>
        <p:nvSpPr>
          <p:cNvPr id="3" name="Content Placeholder 2">
            <a:extLst>
              <a:ext uri="{FF2B5EF4-FFF2-40B4-BE49-F238E27FC236}">
                <a16:creationId xmlns:a16="http://schemas.microsoft.com/office/drawing/2014/main" xmlns="" id="{9296709B-ABFC-4947-8688-25AC97A124EA}"/>
              </a:ext>
            </a:extLst>
          </p:cNvPr>
          <p:cNvSpPr>
            <a:spLocks noGrp="1"/>
          </p:cNvSpPr>
          <p:nvPr>
            <p:ph sz="half" idx="1"/>
          </p:nvPr>
        </p:nvSpPr>
        <p:spPr>
          <a:xfrm>
            <a:off x="893763" y="2597150"/>
            <a:ext cx="5532437"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id="{BD5A2562-5280-45B0-8485-C2B64D5817BC}"/>
              </a:ext>
            </a:extLst>
          </p:cNvPr>
          <p:cNvSpPr>
            <a:spLocks noGrp="1"/>
          </p:cNvSpPr>
          <p:nvPr>
            <p:ph sz="half" idx="2"/>
          </p:nvPr>
        </p:nvSpPr>
        <p:spPr>
          <a:xfrm>
            <a:off x="6578600" y="2597150"/>
            <a:ext cx="5532438" cy="6188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8805FE6D-F072-48EA-89C6-F024A1A9041F}"/>
              </a:ext>
            </a:extLst>
          </p:cNvPr>
          <p:cNvSpPr>
            <a:spLocks noGrp="1"/>
          </p:cNvSpPr>
          <p:nvPr>
            <p:ph type="dt" sz="half" idx="10"/>
          </p:nvPr>
        </p:nvSpPr>
        <p:spPr>
          <a:xfrm>
            <a:off x="893763" y="9040813"/>
            <a:ext cx="2925762" cy="519112"/>
          </a:xfrm>
          <a:prstGeom prst="rect">
            <a:avLst/>
          </a:prstGeom>
        </p:spPr>
        <p:txBody>
          <a:bodyPr/>
          <a:lstStyle/>
          <a:p>
            <a:fld id="{9DA88179-48EE-4D4F-BA8C-95EB4B51484B}" type="datetimeFigureOut">
              <a:rPr lang="en-IN" smtClean="0"/>
              <a:t>14-07-2020</a:t>
            </a:fld>
            <a:endParaRPr lang="en-IN"/>
          </a:p>
        </p:txBody>
      </p:sp>
      <p:sp>
        <p:nvSpPr>
          <p:cNvPr id="6" name="Footer Placeholder 5">
            <a:extLst>
              <a:ext uri="{FF2B5EF4-FFF2-40B4-BE49-F238E27FC236}">
                <a16:creationId xmlns:a16="http://schemas.microsoft.com/office/drawing/2014/main" xmlns="" id="{F07EB247-C8DF-432F-B0BC-084D07001556}"/>
              </a:ext>
            </a:extLst>
          </p:cNvPr>
          <p:cNvSpPr>
            <a:spLocks noGrp="1"/>
          </p:cNvSpPr>
          <p:nvPr>
            <p:ph type="ftr" sz="quarter" idx="11"/>
          </p:nvPr>
        </p:nvSpPr>
        <p:spPr>
          <a:xfrm>
            <a:off x="4308475" y="9040813"/>
            <a:ext cx="4387850" cy="519112"/>
          </a:xfrm>
          <a:prstGeom prst="rect">
            <a:avLst/>
          </a:prstGeom>
        </p:spPr>
        <p:txBody>
          <a:bodyPr/>
          <a:lstStyle/>
          <a:p>
            <a:endParaRPr lang="en-IN"/>
          </a:p>
        </p:txBody>
      </p:sp>
      <p:sp>
        <p:nvSpPr>
          <p:cNvPr id="7" name="Slide Number Placeholder 6">
            <a:extLst>
              <a:ext uri="{FF2B5EF4-FFF2-40B4-BE49-F238E27FC236}">
                <a16:creationId xmlns:a16="http://schemas.microsoft.com/office/drawing/2014/main" xmlns="" id="{8E4D48F0-322C-4DB1-9E9B-8C5301E64CCD}"/>
              </a:ext>
            </a:extLst>
          </p:cNvPr>
          <p:cNvSpPr>
            <a:spLocks noGrp="1"/>
          </p:cNvSpPr>
          <p:nvPr>
            <p:ph type="sldNum" sz="quarter" idx="12"/>
          </p:nvPr>
        </p:nvSpPr>
        <p:spPr>
          <a:xfrm>
            <a:off x="9185275" y="9040813"/>
            <a:ext cx="2925763" cy="519112"/>
          </a:xfrm>
          <a:prstGeom prst="rect">
            <a:avLst/>
          </a:prstGeom>
        </p:spPr>
        <p:txBody>
          <a:bodyPr/>
          <a:lstStyle/>
          <a:p>
            <a:fld id="{C6C011BB-8861-48E5-B75F-685B96FCD44A}" type="slidenum">
              <a:rPr lang="en-IN" smtClean="0"/>
              <a:t>‹#›</a:t>
            </a:fld>
            <a:endParaRPr lang="en-IN"/>
          </a:p>
        </p:txBody>
      </p:sp>
    </p:spTree>
    <p:extLst>
      <p:ext uri="{BB962C8B-B14F-4D97-AF65-F5344CB8AC3E}">
        <p14:creationId xmlns:p14="http://schemas.microsoft.com/office/powerpoint/2010/main" val="2240620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10C524-B9FB-4E37-BD0D-A24A34FF671E}"/>
              </a:ext>
            </a:extLst>
          </p:cNvPr>
          <p:cNvSpPr>
            <a:spLocks noGrp="1"/>
          </p:cNvSpPr>
          <p:nvPr>
            <p:ph type="title"/>
          </p:nvPr>
        </p:nvSpPr>
        <p:spPr>
          <a:xfrm>
            <a:off x="895350" y="519113"/>
            <a:ext cx="11217275" cy="1885950"/>
          </a:xfrm>
          <a:prstGeom prst="rect">
            <a:avLst/>
          </a:prstGeo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CC74E778-C8BD-464A-AD4F-9C23EEEAC1A8}"/>
              </a:ext>
            </a:extLst>
          </p:cNvPr>
          <p:cNvSpPr>
            <a:spLocks noGrp="1"/>
          </p:cNvSpPr>
          <p:nvPr>
            <p:ph type="body" idx="1"/>
          </p:nvPr>
        </p:nvSpPr>
        <p:spPr>
          <a:xfrm>
            <a:off x="895350" y="2390775"/>
            <a:ext cx="5502275"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6A3333C-5F27-4D2F-950D-58B09EC36D1C}"/>
              </a:ext>
            </a:extLst>
          </p:cNvPr>
          <p:cNvSpPr>
            <a:spLocks noGrp="1"/>
          </p:cNvSpPr>
          <p:nvPr>
            <p:ph sz="half" idx="2"/>
          </p:nvPr>
        </p:nvSpPr>
        <p:spPr>
          <a:xfrm>
            <a:off x="895350" y="3562350"/>
            <a:ext cx="5502275"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id="{35034559-38C1-4847-A431-7DC9E2355688}"/>
              </a:ext>
            </a:extLst>
          </p:cNvPr>
          <p:cNvSpPr>
            <a:spLocks noGrp="1"/>
          </p:cNvSpPr>
          <p:nvPr>
            <p:ph type="body" sz="quarter" idx="3"/>
          </p:nvPr>
        </p:nvSpPr>
        <p:spPr>
          <a:xfrm>
            <a:off x="6583363" y="2390775"/>
            <a:ext cx="5529262" cy="11715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F1FAFFD-F592-42BB-B508-D7D696C11693}"/>
              </a:ext>
            </a:extLst>
          </p:cNvPr>
          <p:cNvSpPr>
            <a:spLocks noGrp="1"/>
          </p:cNvSpPr>
          <p:nvPr>
            <p:ph sz="quarter" idx="4"/>
          </p:nvPr>
        </p:nvSpPr>
        <p:spPr>
          <a:xfrm>
            <a:off x="6583363" y="3562350"/>
            <a:ext cx="5529262" cy="5240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id="{BE72BC3D-B5B3-4EA0-A9D4-5A741CB265D2}"/>
              </a:ext>
            </a:extLst>
          </p:cNvPr>
          <p:cNvSpPr>
            <a:spLocks noGrp="1"/>
          </p:cNvSpPr>
          <p:nvPr>
            <p:ph type="dt" sz="half" idx="10"/>
          </p:nvPr>
        </p:nvSpPr>
        <p:spPr>
          <a:xfrm>
            <a:off x="893763" y="9040813"/>
            <a:ext cx="2925762" cy="519112"/>
          </a:xfrm>
          <a:prstGeom prst="rect">
            <a:avLst/>
          </a:prstGeom>
        </p:spPr>
        <p:txBody>
          <a:bodyPr/>
          <a:lstStyle/>
          <a:p>
            <a:fld id="{9DA88179-48EE-4D4F-BA8C-95EB4B51484B}" type="datetimeFigureOut">
              <a:rPr lang="en-IN" smtClean="0"/>
              <a:t>14-07-2020</a:t>
            </a:fld>
            <a:endParaRPr lang="en-IN"/>
          </a:p>
        </p:txBody>
      </p:sp>
      <p:sp>
        <p:nvSpPr>
          <p:cNvPr id="8" name="Footer Placeholder 7">
            <a:extLst>
              <a:ext uri="{FF2B5EF4-FFF2-40B4-BE49-F238E27FC236}">
                <a16:creationId xmlns:a16="http://schemas.microsoft.com/office/drawing/2014/main" xmlns="" id="{9AB8923C-510D-4024-B9B3-E165C9675A52}"/>
              </a:ext>
            </a:extLst>
          </p:cNvPr>
          <p:cNvSpPr>
            <a:spLocks noGrp="1"/>
          </p:cNvSpPr>
          <p:nvPr>
            <p:ph type="ftr" sz="quarter" idx="11"/>
          </p:nvPr>
        </p:nvSpPr>
        <p:spPr>
          <a:xfrm>
            <a:off x="4308475" y="9040813"/>
            <a:ext cx="4387850" cy="519112"/>
          </a:xfrm>
          <a:prstGeom prst="rect">
            <a:avLst/>
          </a:prstGeom>
        </p:spPr>
        <p:txBody>
          <a:bodyPr/>
          <a:lstStyle/>
          <a:p>
            <a:endParaRPr lang="en-IN"/>
          </a:p>
        </p:txBody>
      </p:sp>
      <p:sp>
        <p:nvSpPr>
          <p:cNvPr id="9" name="Slide Number Placeholder 8">
            <a:extLst>
              <a:ext uri="{FF2B5EF4-FFF2-40B4-BE49-F238E27FC236}">
                <a16:creationId xmlns:a16="http://schemas.microsoft.com/office/drawing/2014/main" xmlns="" id="{EA5BF597-F9BF-4B3C-8A6C-0323996729CE}"/>
              </a:ext>
            </a:extLst>
          </p:cNvPr>
          <p:cNvSpPr>
            <a:spLocks noGrp="1"/>
          </p:cNvSpPr>
          <p:nvPr>
            <p:ph type="sldNum" sz="quarter" idx="12"/>
          </p:nvPr>
        </p:nvSpPr>
        <p:spPr>
          <a:xfrm>
            <a:off x="9185275" y="9040813"/>
            <a:ext cx="2925763" cy="519112"/>
          </a:xfrm>
          <a:prstGeom prst="rect">
            <a:avLst/>
          </a:prstGeom>
        </p:spPr>
        <p:txBody>
          <a:bodyPr/>
          <a:lstStyle/>
          <a:p>
            <a:fld id="{C6C011BB-8861-48E5-B75F-685B96FCD44A}" type="slidenum">
              <a:rPr lang="en-IN" smtClean="0"/>
              <a:t>‹#›</a:t>
            </a:fld>
            <a:endParaRPr lang="en-IN"/>
          </a:p>
        </p:txBody>
      </p:sp>
    </p:spTree>
    <p:extLst>
      <p:ext uri="{BB962C8B-B14F-4D97-AF65-F5344CB8AC3E}">
        <p14:creationId xmlns:p14="http://schemas.microsoft.com/office/powerpoint/2010/main" val="1009004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D1A045-A2EE-46C9-9DBC-C6A6B4504425}"/>
              </a:ext>
            </a:extLst>
          </p:cNvPr>
          <p:cNvSpPr>
            <a:spLocks noGrp="1"/>
          </p:cNvSpPr>
          <p:nvPr>
            <p:ph type="title"/>
          </p:nvPr>
        </p:nvSpPr>
        <p:spPr>
          <a:xfrm>
            <a:off x="893763" y="519113"/>
            <a:ext cx="11217275" cy="1885950"/>
          </a:xfrm>
          <a:prstGeom prst="rect">
            <a:avLst/>
          </a:prstGeom>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id="{628B6F6C-B1A0-485C-B960-6F30016DCB9B}"/>
              </a:ext>
            </a:extLst>
          </p:cNvPr>
          <p:cNvSpPr>
            <a:spLocks noGrp="1"/>
          </p:cNvSpPr>
          <p:nvPr>
            <p:ph type="dt" sz="half" idx="10"/>
          </p:nvPr>
        </p:nvSpPr>
        <p:spPr>
          <a:xfrm>
            <a:off x="893763" y="9040813"/>
            <a:ext cx="2925762" cy="519112"/>
          </a:xfrm>
          <a:prstGeom prst="rect">
            <a:avLst/>
          </a:prstGeom>
        </p:spPr>
        <p:txBody>
          <a:bodyPr/>
          <a:lstStyle/>
          <a:p>
            <a:fld id="{9DA88179-48EE-4D4F-BA8C-95EB4B51484B}" type="datetimeFigureOut">
              <a:rPr lang="en-IN" smtClean="0"/>
              <a:t>14-07-2020</a:t>
            </a:fld>
            <a:endParaRPr lang="en-IN"/>
          </a:p>
        </p:txBody>
      </p:sp>
      <p:sp>
        <p:nvSpPr>
          <p:cNvPr id="4" name="Footer Placeholder 3">
            <a:extLst>
              <a:ext uri="{FF2B5EF4-FFF2-40B4-BE49-F238E27FC236}">
                <a16:creationId xmlns:a16="http://schemas.microsoft.com/office/drawing/2014/main" xmlns="" id="{E5EAFC59-4C20-44A9-9A3E-C79208AD3881}"/>
              </a:ext>
            </a:extLst>
          </p:cNvPr>
          <p:cNvSpPr>
            <a:spLocks noGrp="1"/>
          </p:cNvSpPr>
          <p:nvPr>
            <p:ph type="ftr" sz="quarter" idx="11"/>
          </p:nvPr>
        </p:nvSpPr>
        <p:spPr>
          <a:xfrm>
            <a:off x="4308475" y="9040813"/>
            <a:ext cx="4387850" cy="519112"/>
          </a:xfrm>
          <a:prstGeom prst="rect">
            <a:avLst/>
          </a:prstGeom>
        </p:spPr>
        <p:txBody>
          <a:bodyPr/>
          <a:lstStyle/>
          <a:p>
            <a:endParaRPr lang="en-IN"/>
          </a:p>
        </p:txBody>
      </p:sp>
      <p:sp>
        <p:nvSpPr>
          <p:cNvPr id="5" name="Slide Number Placeholder 4">
            <a:extLst>
              <a:ext uri="{FF2B5EF4-FFF2-40B4-BE49-F238E27FC236}">
                <a16:creationId xmlns:a16="http://schemas.microsoft.com/office/drawing/2014/main" xmlns="" id="{F9DCA2C6-361C-4463-A70B-F08E08CCD351}"/>
              </a:ext>
            </a:extLst>
          </p:cNvPr>
          <p:cNvSpPr>
            <a:spLocks noGrp="1"/>
          </p:cNvSpPr>
          <p:nvPr>
            <p:ph type="sldNum" sz="quarter" idx="12"/>
          </p:nvPr>
        </p:nvSpPr>
        <p:spPr>
          <a:xfrm>
            <a:off x="9185275" y="9040813"/>
            <a:ext cx="2925763" cy="519112"/>
          </a:xfrm>
          <a:prstGeom prst="rect">
            <a:avLst/>
          </a:prstGeom>
        </p:spPr>
        <p:txBody>
          <a:bodyPr/>
          <a:lstStyle/>
          <a:p>
            <a:fld id="{C6C011BB-8861-48E5-B75F-685B96FCD44A}" type="slidenum">
              <a:rPr lang="en-IN" smtClean="0"/>
              <a:t>‹#›</a:t>
            </a:fld>
            <a:endParaRPr lang="en-IN"/>
          </a:p>
        </p:txBody>
      </p:sp>
    </p:spTree>
    <p:extLst>
      <p:ext uri="{BB962C8B-B14F-4D97-AF65-F5344CB8AC3E}">
        <p14:creationId xmlns:p14="http://schemas.microsoft.com/office/powerpoint/2010/main" val="2367723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1C8C8D2-42C9-4313-AC41-AD4734154D5A}"/>
              </a:ext>
            </a:extLst>
          </p:cNvPr>
          <p:cNvSpPr>
            <a:spLocks noGrp="1"/>
          </p:cNvSpPr>
          <p:nvPr>
            <p:ph type="dt" sz="half" idx="10"/>
          </p:nvPr>
        </p:nvSpPr>
        <p:spPr>
          <a:xfrm>
            <a:off x="893763" y="9040813"/>
            <a:ext cx="2925762" cy="519112"/>
          </a:xfrm>
          <a:prstGeom prst="rect">
            <a:avLst/>
          </a:prstGeom>
        </p:spPr>
        <p:txBody>
          <a:bodyPr/>
          <a:lstStyle/>
          <a:p>
            <a:fld id="{9DA88179-48EE-4D4F-BA8C-95EB4B51484B}" type="datetimeFigureOut">
              <a:rPr lang="en-IN" smtClean="0"/>
              <a:t>14-07-2020</a:t>
            </a:fld>
            <a:endParaRPr lang="en-IN"/>
          </a:p>
        </p:txBody>
      </p:sp>
      <p:sp>
        <p:nvSpPr>
          <p:cNvPr id="3" name="Footer Placeholder 2">
            <a:extLst>
              <a:ext uri="{FF2B5EF4-FFF2-40B4-BE49-F238E27FC236}">
                <a16:creationId xmlns:a16="http://schemas.microsoft.com/office/drawing/2014/main" xmlns="" id="{B4DC5441-7E28-4EE0-B853-E6984764F781}"/>
              </a:ext>
            </a:extLst>
          </p:cNvPr>
          <p:cNvSpPr>
            <a:spLocks noGrp="1"/>
          </p:cNvSpPr>
          <p:nvPr>
            <p:ph type="ftr" sz="quarter" idx="11"/>
          </p:nvPr>
        </p:nvSpPr>
        <p:spPr>
          <a:xfrm>
            <a:off x="4308475" y="9040813"/>
            <a:ext cx="4387850" cy="519112"/>
          </a:xfrm>
          <a:prstGeom prst="rect">
            <a:avLst/>
          </a:prstGeom>
        </p:spPr>
        <p:txBody>
          <a:bodyPr/>
          <a:lstStyle/>
          <a:p>
            <a:endParaRPr lang="en-IN"/>
          </a:p>
        </p:txBody>
      </p:sp>
      <p:sp>
        <p:nvSpPr>
          <p:cNvPr id="4" name="Slide Number Placeholder 3">
            <a:extLst>
              <a:ext uri="{FF2B5EF4-FFF2-40B4-BE49-F238E27FC236}">
                <a16:creationId xmlns:a16="http://schemas.microsoft.com/office/drawing/2014/main" xmlns="" id="{1ED6D15C-0B5D-431A-82AF-B422A227FC8E}"/>
              </a:ext>
            </a:extLst>
          </p:cNvPr>
          <p:cNvSpPr>
            <a:spLocks noGrp="1"/>
          </p:cNvSpPr>
          <p:nvPr>
            <p:ph type="sldNum" sz="quarter" idx="12"/>
          </p:nvPr>
        </p:nvSpPr>
        <p:spPr>
          <a:xfrm>
            <a:off x="9185275" y="9040813"/>
            <a:ext cx="2925763" cy="519112"/>
          </a:xfrm>
          <a:prstGeom prst="rect">
            <a:avLst/>
          </a:prstGeom>
        </p:spPr>
        <p:txBody>
          <a:bodyPr/>
          <a:lstStyle/>
          <a:p>
            <a:fld id="{C6C011BB-8861-48E5-B75F-685B96FCD44A}" type="slidenum">
              <a:rPr lang="en-IN" smtClean="0"/>
              <a:t>‹#›</a:t>
            </a:fld>
            <a:endParaRPr lang="en-IN"/>
          </a:p>
        </p:txBody>
      </p:sp>
    </p:spTree>
    <p:extLst>
      <p:ext uri="{BB962C8B-B14F-4D97-AF65-F5344CB8AC3E}">
        <p14:creationId xmlns:p14="http://schemas.microsoft.com/office/powerpoint/2010/main" val="400398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D993C2-521E-48D4-B040-E131A9AE5695}"/>
              </a:ext>
            </a:extLst>
          </p:cNvPr>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D6106D64-CB49-423B-AE18-1AAFDDDEC393}"/>
              </a:ext>
            </a:extLst>
          </p:cNvPr>
          <p:cNvSpPr>
            <a:spLocks noGrp="1"/>
          </p:cNvSpPr>
          <p:nvPr>
            <p:ph idx="1"/>
          </p:nvPr>
        </p:nvSpPr>
        <p:spPr>
          <a:xfrm>
            <a:off x="5529263" y="1404938"/>
            <a:ext cx="6583362" cy="69310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id="{1C2A8DDE-382C-48AE-82F1-CE0681C90B17}"/>
              </a:ext>
            </a:extLst>
          </p:cNvPr>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50400F4-CB81-4767-96BA-8153DFC716F2}"/>
              </a:ext>
            </a:extLst>
          </p:cNvPr>
          <p:cNvSpPr>
            <a:spLocks noGrp="1"/>
          </p:cNvSpPr>
          <p:nvPr>
            <p:ph type="dt" sz="half" idx="10"/>
          </p:nvPr>
        </p:nvSpPr>
        <p:spPr>
          <a:xfrm>
            <a:off x="893763" y="9040813"/>
            <a:ext cx="2925762" cy="519112"/>
          </a:xfrm>
          <a:prstGeom prst="rect">
            <a:avLst/>
          </a:prstGeom>
        </p:spPr>
        <p:txBody>
          <a:bodyPr/>
          <a:lstStyle/>
          <a:p>
            <a:fld id="{9DA88179-48EE-4D4F-BA8C-95EB4B51484B}" type="datetimeFigureOut">
              <a:rPr lang="en-IN" smtClean="0"/>
              <a:t>14-07-2020</a:t>
            </a:fld>
            <a:endParaRPr lang="en-IN"/>
          </a:p>
        </p:txBody>
      </p:sp>
      <p:sp>
        <p:nvSpPr>
          <p:cNvPr id="6" name="Footer Placeholder 5">
            <a:extLst>
              <a:ext uri="{FF2B5EF4-FFF2-40B4-BE49-F238E27FC236}">
                <a16:creationId xmlns:a16="http://schemas.microsoft.com/office/drawing/2014/main" xmlns="" id="{4C0B584C-12A3-498A-858B-92A18252DD7F}"/>
              </a:ext>
            </a:extLst>
          </p:cNvPr>
          <p:cNvSpPr>
            <a:spLocks noGrp="1"/>
          </p:cNvSpPr>
          <p:nvPr>
            <p:ph type="ftr" sz="quarter" idx="11"/>
          </p:nvPr>
        </p:nvSpPr>
        <p:spPr>
          <a:xfrm>
            <a:off x="4308475" y="9040813"/>
            <a:ext cx="4387850" cy="519112"/>
          </a:xfrm>
          <a:prstGeom prst="rect">
            <a:avLst/>
          </a:prstGeom>
        </p:spPr>
        <p:txBody>
          <a:bodyPr/>
          <a:lstStyle/>
          <a:p>
            <a:endParaRPr lang="en-IN"/>
          </a:p>
        </p:txBody>
      </p:sp>
      <p:sp>
        <p:nvSpPr>
          <p:cNvPr id="7" name="Slide Number Placeholder 6">
            <a:extLst>
              <a:ext uri="{FF2B5EF4-FFF2-40B4-BE49-F238E27FC236}">
                <a16:creationId xmlns:a16="http://schemas.microsoft.com/office/drawing/2014/main" xmlns="" id="{810FDE32-B814-4424-9CBE-77F8EE5C7852}"/>
              </a:ext>
            </a:extLst>
          </p:cNvPr>
          <p:cNvSpPr>
            <a:spLocks noGrp="1"/>
          </p:cNvSpPr>
          <p:nvPr>
            <p:ph type="sldNum" sz="quarter" idx="12"/>
          </p:nvPr>
        </p:nvSpPr>
        <p:spPr>
          <a:xfrm>
            <a:off x="9185275" y="9040813"/>
            <a:ext cx="2925763" cy="519112"/>
          </a:xfrm>
          <a:prstGeom prst="rect">
            <a:avLst/>
          </a:prstGeom>
        </p:spPr>
        <p:txBody>
          <a:bodyPr/>
          <a:lstStyle/>
          <a:p>
            <a:fld id="{C6C011BB-8861-48E5-B75F-685B96FCD44A}" type="slidenum">
              <a:rPr lang="en-IN" smtClean="0"/>
              <a:t>‹#›</a:t>
            </a:fld>
            <a:endParaRPr lang="en-IN"/>
          </a:p>
        </p:txBody>
      </p:sp>
    </p:spTree>
    <p:extLst>
      <p:ext uri="{BB962C8B-B14F-4D97-AF65-F5344CB8AC3E}">
        <p14:creationId xmlns:p14="http://schemas.microsoft.com/office/powerpoint/2010/main" val="2156082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0E14DE-9B75-4DB0-98EE-7E6195FAA5C2}"/>
              </a:ext>
            </a:extLst>
          </p:cNvPr>
          <p:cNvSpPr>
            <a:spLocks noGrp="1"/>
          </p:cNvSpPr>
          <p:nvPr>
            <p:ph type="title"/>
          </p:nvPr>
        </p:nvSpPr>
        <p:spPr>
          <a:xfrm>
            <a:off x="895350" y="650875"/>
            <a:ext cx="4194175" cy="2274888"/>
          </a:xfrm>
          <a:prstGeom prst="rect">
            <a:avLst/>
          </a:prstGeo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id="{D4C7D520-C065-42F3-9C0F-A0E70211C408}"/>
              </a:ext>
            </a:extLst>
          </p:cNvPr>
          <p:cNvSpPr>
            <a:spLocks noGrp="1"/>
          </p:cNvSpPr>
          <p:nvPr>
            <p:ph type="pic" idx="1"/>
          </p:nvPr>
        </p:nvSpPr>
        <p:spPr>
          <a:xfrm>
            <a:off x="5529263" y="1404938"/>
            <a:ext cx="6583362" cy="69310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xmlns="" id="{168EF6F7-9603-490D-986A-57FA6D443FCE}"/>
              </a:ext>
            </a:extLst>
          </p:cNvPr>
          <p:cNvSpPr>
            <a:spLocks noGrp="1"/>
          </p:cNvSpPr>
          <p:nvPr>
            <p:ph type="body" sz="half" idx="2"/>
          </p:nvPr>
        </p:nvSpPr>
        <p:spPr>
          <a:xfrm>
            <a:off x="895350" y="2925763"/>
            <a:ext cx="4194175" cy="54213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75DB2BB-B6BF-44A1-BE0B-5B51D85447DC}"/>
              </a:ext>
            </a:extLst>
          </p:cNvPr>
          <p:cNvSpPr>
            <a:spLocks noGrp="1"/>
          </p:cNvSpPr>
          <p:nvPr>
            <p:ph type="dt" sz="half" idx="10"/>
          </p:nvPr>
        </p:nvSpPr>
        <p:spPr>
          <a:xfrm>
            <a:off x="893763" y="9040813"/>
            <a:ext cx="2925762" cy="519112"/>
          </a:xfrm>
          <a:prstGeom prst="rect">
            <a:avLst/>
          </a:prstGeom>
        </p:spPr>
        <p:txBody>
          <a:bodyPr/>
          <a:lstStyle/>
          <a:p>
            <a:fld id="{9DA88179-48EE-4D4F-BA8C-95EB4B51484B}" type="datetimeFigureOut">
              <a:rPr lang="en-IN" smtClean="0"/>
              <a:t>14-07-2020</a:t>
            </a:fld>
            <a:endParaRPr lang="en-IN"/>
          </a:p>
        </p:txBody>
      </p:sp>
      <p:sp>
        <p:nvSpPr>
          <p:cNvPr id="6" name="Footer Placeholder 5">
            <a:extLst>
              <a:ext uri="{FF2B5EF4-FFF2-40B4-BE49-F238E27FC236}">
                <a16:creationId xmlns:a16="http://schemas.microsoft.com/office/drawing/2014/main" xmlns="" id="{B395421D-CA61-4F81-9E0A-88B359F69856}"/>
              </a:ext>
            </a:extLst>
          </p:cNvPr>
          <p:cNvSpPr>
            <a:spLocks noGrp="1"/>
          </p:cNvSpPr>
          <p:nvPr>
            <p:ph type="ftr" sz="quarter" idx="11"/>
          </p:nvPr>
        </p:nvSpPr>
        <p:spPr>
          <a:xfrm>
            <a:off x="4308475" y="9040813"/>
            <a:ext cx="4387850" cy="519112"/>
          </a:xfrm>
          <a:prstGeom prst="rect">
            <a:avLst/>
          </a:prstGeom>
        </p:spPr>
        <p:txBody>
          <a:bodyPr/>
          <a:lstStyle/>
          <a:p>
            <a:endParaRPr lang="en-IN"/>
          </a:p>
        </p:txBody>
      </p:sp>
      <p:sp>
        <p:nvSpPr>
          <p:cNvPr id="7" name="Slide Number Placeholder 6">
            <a:extLst>
              <a:ext uri="{FF2B5EF4-FFF2-40B4-BE49-F238E27FC236}">
                <a16:creationId xmlns:a16="http://schemas.microsoft.com/office/drawing/2014/main" xmlns="" id="{7266994F-5C46-4F91-B3AC-3526A0931CDE}"/>
              </a:ext>
            </a:extLst>
          </p:cNvPr>
          <p:cNvSpPr>
            <a:spLocks noGrp="1"/>
          </p:cNvSpPr>
          <p:nvPr>
            <p:ph type="sldNum" sz="quarter" idx="12"/>
          </p:nvPr>
        </p:nvSpPr>
        <p:spPr>
          <a:xfrm>
            <a:off x="9185275" y="9040813"/>
            <a:ext cx="2925763" cy="519112"/>
          </a:xfrm>
          <a:prstGeom prst="rect">
            <a:avLst/>
          </a:prstGeom>
        </p:spPr>
        <p:txBody>
          <a:bodyPr/>
          <a:lstStyle/>
          <a:p>
            <a:fld id="{C6C011BB-8861-48E5-B75F-685B96FCD44A}" type="slidenum">
              <a:rPr lang="en-IN" smtClean="0"/>
              <a:t>‹#›</a:t>
            </a:fld>
            <a:endParaRPr lang="en-IN"/>
          </a:p>
        </p:txBody>
      </p:sp>
    </p:spTree>
    <p:extLst>
      <p:ext uri="{BB962C8B-B14F-4D97-AF65-F5344CB8AC3E}">
        <p14:creationId xmlns:p14="http://schemas.microsoft.com/office/powerpoint/2010/main" val="2547912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xmlns="" id="{CA43C145-8218-46A2-909D-3072B58A7A92}"/>
              </a:ext>
            </a:extLst>
          </p:cNvPr>
          <p:cNvPicPr>
            <a:picLocks noChangeAspect="1"/>
          </p:cNvPicPr>
          <p:nvPr userDrawn="1"/>
        </p:nvPicPr>
        <p:blipFill rotWithShape="1">
          <a:blip r:embed="rId14">
            <a:duotone>
              <a:schemeClr val="accent5">
                <a:shade val="45000"/>
                <a:satMod val="135000"/>
              </a:schemeClr>
              <a:prstClr val="white"/>
            </a:duotone>
            <a:alphaModFix amt="29000"/>
            <a:extLst>
              <a:ext uri="{28A0092B-C50C-407E-A947-70E740481C1C}">
                <a14:useLocalDpi xmlns:a14="http://schemas.microsoft.com/office/drawing/2010/main" val="0"/>
              </a:ext>
            </a:extLst>
          </a:blip>
          <a:srcRect r="2128"/>
          <a:stretch/>
        </p:blipFill>
        <p:spPr>
          <a:xfrm>
            <a:off x="-1" y="-1"/>
            <a:ext cx="9559637" cy="9767455"/>
          </a:xfrm>
          <a:prstGeom prst="rect">
            <a:avLst/>
          </a:prstGeom>
        </p:spPr>
      </p:pic>
      <p:pic>
        <p:nvPicPr>
          <p:cNvPr id="13" name="Picture 12" descr="A close up of a logo&#10;&#10;Description automatically generated">
            <a:extLst>
              <a:ext uri="{FF2B5EF4-FFF2-40B4-BE49-F238E27FC236}">
                <a16:creationId xmlns:a16="http://schemas.microsoft.com/office/drawing/2014/main" xmlns="" id="{DEEC5D4E-23AF-4356-A43D-66C3CE3E4E8F}"/>
              </a:ext>
            </a:extLst>
          </p:cNvPr>
          <p:cNvPicPr>
            <a:picLocks noChangeAspect="1"/>
          </p:cNvPicPr>
          <p:nvPr userDrawn="1"/>
        </p:nvPicPr>
        <p:blipFill rotWithShape="1">
          <a:blip r:embed="rId14">
            <a:duotone>
              <a:schemeClr val="accent5">
                <a:shade val="45000"/>
                <a:satMod val="135000"/>
              </a:schemeClr>
              <a:prstClr val="white"/>
            </a:duotone>
            <a:alphaModFix amt="29000"/>
            <a:extLst>
              <a:ext uri="{28A0092B-C50C-407E-A947-70E740481C1C}">
                <a14:useLocalDpi xmlns:a14="http://schemas.microsoft.com/office/drawing/2010/main" val="0"/>
              </a:ext>
            </a:extLst>
          </a:blip>
          <a:srcRect r="2128"/>
          <a:stretch/>
        </p:blipFill>
        <p:spPr>
          <a:xfrm>
            <a:off x="3445163" y="-13855"/>
            <a:ext cx="9559637" cy="9767455"/>
          </a:xfrm>
          <a:prstGeom prst="rect">
            <a:avLst/>
          </a:prstGeom>
        </p:spPr>
      </p:pic>
    </p:spTree>
    <p:extLst>
      <p:ext uri="{BB962C8B-B14F-4D97-AF65-F5344CB8AC3E}">
        <p14:creationId xmlns:p14="http://schemas.microsoft.com/office/powerpoint/2010/main" val="8782882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hyperlink" Target="https://www.who.int/emergencies/diseases/novel-coronavirus-2019/advice-for-public/myth-busters" TargetMode="External"/><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gbvguidelines.org/wp/wp-content/uploads/2018/03/GBV_PocketGuide021718.pdf" TargetMode="Externa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hyperlink" Target="https://www.unicef.org/stories/novel-coronavirus-outbreak-what-parents-should-know#avoiding-stigma-discrimination"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www.nctsn.org/sites/default/files/resources/fact-sheet/outbreak_factsheet_1.pdf"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hyperlink" Target="https://www.who.int/emergencies/diseases/novel-coronavirus-2019/advice-for-public/myth-busters"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WhatsApp Image 2020-03-30 at 11.05.35 AM.jpeg"/>
          <p:cNvPicPr>
            <a:picLocks noChangeAspect="1"/>
          </p:cNvPicPr>
          <p:nvPr/>
        </p:nvPicPr>
        <p:blipFill rotWithShape="1">
          <a:blip r:embed="rId2" cstate="print">
            <a:extLst>
              <a:ext uri="{28A0092B-C50C-407E-A947-70E740481C1C}">
                <a14:useLocalDpi xmlns:a14="http://schemas.microsoft.com/office/drawing/2010/main" val="0"/>
              </a:ext>
            </a:extLst>
          </a:blip>
          <a:srcRect t="3730" b="7742"/>
          <a:stretch/>
        </p:blipFill>
        <p:spPr>
          <a:xfrm>
            <a:off x="4802745" y="2953184"/>
            <a:ext cx="7924923" cy="4698651"/>
          </a:xfrm>
          <a:prstGeom prst="rect">
            <a:avLst/>
          </a:prstGeom>
          <a:ln w="12700">
            <a:miter lim="400000"/>
          </a:ln>
        </p:spPr>
      </p:pic>
      <p:sp>
        <p:nvSpPr>
          <p:cNvPr id="3" name="TextBox 2">
            <a:extLst>
              <a:ext uri="{FF2B5EF4-FFF2-40B4-BE49-F238E27FC236}">
                <a16:creationId xmlns:a16="http://schemas.microsoft.com/office/drawing/2014/main" xmlns="" id="{5070A057-F011-480D-B927-763D22A154A6}"/>
              </a:ext>
            </a:extLst>
          </p:cNvPr>
          <p:cNvSpPr txBox="1"/>
          <p:nvPr/>
        </p:nvSpPr>
        <p:spPr>
          <a:xfrm>
            <a:off x="285900" y="2953184"/>
            <a:ext cx="4549571" cy="4490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286258">
              <a:lnSpc>
                <a:spcPct val="108000"/>
              </a:lnSpc>
              <a:defRPr sz="3500">
                <a:latin typeface="Calibri"/>
                <a:ea typeface="Calibri"/>
                <a:cs typeface="Calibri"/>
                <a:sym typeface="Calibri"/>
              </a:defRPr>
            </a:pPr>
            <a:r>
              <a:rPr lang="en-US" sz="4400" b="1" dirty="0">
                <a:solidFill>
                  <a:srgbClr val="00B0F0"/>
                </a:solidFill>
                <a:latin typeface="Arial" panose="020B0604020202020204" pitchFamily="34" charset="0"/>
                <a:cs typeface="Arial" panose="020B0604020202020204" pitchFamily="34" charset="0"/>
              </a:rPr>
              <a:t>Mental Health and P</a:t>
            </a:r>
            <a:r>
              <a:rPr lang="en-US" sz="4400" b="1" dirty="0">
                <a:solidFill>
                  <a:srgbClr val="00B0F0"/>
                </a:solidFill>
                <a:uFill>
                  <a:solidFill>
                    <a:srgbClr val="00B0F0"/>
                  </a:solidFill>
                </a:uFill>
                <a:latin typeface="Arial" panose="020B0604020202020204" pitchFamily="34" charset="0"/>
                <a:cs typeface="Arial" panose="020B0604020202020204" pitchFamily="34" charset="0"/>
              </a:rPr>
              <a:t>sychosocial Support for Children during COVID-19</a:t>
            </a:r>
          </a:p>
        </p:txBody>
      </p:sp>
      <p:pic>
        <p:nvPicPr>
          <p:cNvPr id="7" name="Picture 6" descr="A close up of a sign&#10;&#10;Description automatically generated">
            <a:extLst>
              <a:ext uri="{FF2B5EF4-FFF2-40B4-BE49-F238E27FC236}">
                <a16:creationId xmlns:a16="http://schemas.microsoft.com/office/drawing/2014/main" xmlns="" id="{6A89A33E-C5BE-4CB4-A29B-FF2B049D37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39451" y="-1"/>
            <a:ext cx="2588218" cy="2588218"/>
          </a:xfrm>
          <a:prstGeom prst="rect">
            <a:avLst/>
          </a:prstGeom>
        </p:spPr>
      </p:pic>
      <p:sp>
        <p:nvSpPr>
          <p:cNvPr id="2" name="TextBox 1">
            <a:extLst>
              <a:ext uri="{FF2B5EF4-FFF2-40B4-BE49-F238E27FC236}">
                <a16:creationId xmlns:a16="http://schemas.microsoft.com/office/drawing/2014/main" xmlns="" id="{366CB4D0-33D3-4A4D-9CB4-C6F28322FE10}"/>
              </a:ext>
            </a:extLst>
          </p:cNvPr>
          <p:cNvSpPr txBox="1"/>
          <p:nvPr/>
        </p:nvSpPr>
        <p:spPr>
          <a:xfrm>
            <a:off x="5176434" y="8524068"/>
            <a:ext cx="7408190" cy="461665"/>
          </a:xfrm>
          <a:prstGeom prst="rect">
            <a:avLst/>
          </a:prstGeom>
          <a:noFill/>
        </p:spPr>
        <p:txBody>
          <a:bodyPr wrap="square" rtlCol="0">
            <a:spAutoFit/>
          </a:bodyPr>
          <a:lstStyle/>
          <a:p>
            <a:r>
              <a:rPr lang="en-US" dirty="0"/>
              <a:t>Arupa Shukla, C4D Specialist, New Delhi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CB5EAB8-C318-41D3-A959-F9F37835EE78}"/>
              </a:ext>
            </a:extLst>
          </p:cNvPr>
          <p:cNvSpPr/>
          <p:nvPr/>
        </p:nvSpPr>
        <p:spPr>
          <a:xfrm>
            <a:off x="0" y="1959129"/>
            <a:ext cx="8959565" cy="614009"/>
          </a:xfrm>
          <a:prstGeom prst="rect">
            <a:avLst/>
          </a:prstGeom>
          <a:solidFill>
            <a:srgbClr val="009C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161212" hangingPunct="1">
              <a:defRPr/>
            </a:pPr>
            <a:endParaRPr lang="tr-TR" sz="1706"/>
          </a:p>
        </p:txBody>
      </p:sp>
      <p:sp>
        <p:nvSpPr>
          <p:cNvPr id="9" name="Rectangle 8">
            <a:extLst>
              <a:ext uri="{FF2B5EF4-FFF2-40B4-BE49-F238E27FC236}">
                <a16:creationId xmlns:a16="http://schemas.microsoft.com/office/drawing/2014/main" xmlns="" id="{68849370-E1D3-40D2-9FF8-36BF749A97C5}"/>
              </a:ext>
            </a:extLst>
          </p:cNvPr>
          <p:cNvSpPr/>
          <p:nvPr/>
        </p:nvSpPr>
        <p:spPr>
          <a:xfrm>
            <a:off x="8959565" y="1959129"/>
            <a:ext cx="127543" cy="614009"/>
          </a:xfrm>
          <a:prstGeom prst="rect">
            <a:avLst/>
          </a:prstGeom>
          <a:solidFill>
            <a:srgbClr val="3760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161212" hangingPunct="1">
              <a:defRPr/>
            </a:pPr>
            <a:endParaRPr lang="tr-TR" sz="1706">
              <a:solidFill>
                <a:schemeClr val="tx1">
                  <a:lumMod val="65000"/>
                  <a:lumOff val="35000"/>
                </a:schemeClr>
              </a:solidFill>
            </a:endParaRPr>
          </a:p>
        </p:txBody>
      </p:sp>
      <p:sp>
        <p:nvSpPr>
          <p:cNvPr id="12" name="TextBox 11">
            <a:extLst>
              <a:ext uri="{FF2B5EF4-FFF2-40B4-BE49-F238E27FC236}">
                <a16:creationId xmlns:a16="http://schemas.microsoft.com/office/drawing/2014/main" xmlns="" id="{1E63DFE9-C822-4573-9310-A8B36A0FB2F0}"/>
              </a:ext>
            </a:extLst>
          </p:cNvPr>
          <p:cNvSpPr txBox="1">
            <a:spLocks noChangeArrowheads="1"/>
          </p:cNvSpPr>
          <p:nvPr/>
        </p:nvSpPr>
        <p:spPr bwMode="auto">
          <a:xfrm>
            <a:off x="267501" y="2048296"/>
            <a:ext cx="85645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37226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41798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46370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50942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pPr eaLnBrk="1" hangingPunct="1"/>
            <a:r>
              <a:rPr lang="en-US" altLang="en-US" b="1">
                <a:solidFill>
                  <a:srgbClr val="F2F2F2"/>
                </a:solidFill>
                <a:latin typeface="Caviar Dreams" pitchFamily="34" charset="0"/>
                <a:cs typeface="Open Sans" pitchFamily="34" charset="0"/>
              </a:rPr>
              <a:t>Messages to older adults and their carers</a:t>
            </a:r>
            <a:endParaRPr lang="tr-TR" altLang="en-US" b="1">
              <a:solidFill>
                <a:srgbClr val="F2F2F2"/>
              </a:solidFill>
              <a:latin typeface="Caviar Dreams" pitchFamily="34" charset="0"/>
              <a:cs typeface="Open Sans" pitchFamily="34" charset="0"/>
            </a:endParaRPr>
          </a:p>
        </p:txBody>
      </p:sp>
      <p:sp>
        <p:nvSpPr>
          <p:cNvPr id="13" name="TextBox 12">
            <a:extLst>
              <a:ext uri="{FF2B5EF4-FFF2-40B4-BE49-F238E27FC236}">
                <a16:creationId xmlns:a16="http://schemas.microsoft.com/office/drawing/2014/main" xmlns="" id="{FCC59DB2-19EA-4B4E-8969-E9E8E36918CD}"/>
              </a:ext>
            </a:extLst>
          </p:cNvPr>
          <p:cNvSpPr txBox="1">
            <a:spLocks noChangeArrowheads="1"/>
          </p:cNvSpPr>
          <p:nvPr/>
        </p:nvSpPr>
        <p:spPr bwMode="auto">
          <a:xfrm>
            <a:off x="658029" y="2695037"/>
            <a:ext cx="11701159" cy="429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37226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41798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46370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50942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pPr algn="l"/>
            <a:r>
              <a:rPr lang="en-US" altLang="en-US" sz="2275" b="1" dirty="0"/>
              <a:t>1</a:t>
            </a:r>
            <a:r>
              <a:rPr lang="en-US" altLang="en-US" sz="2275" b="1" dirty="0">
                <a:solidFill>
                  <a:srgbClr val="595959"/>
                </a:solidFill>
                <a:latin typeface="Caviar Dreams" pitchFamily="34" charset="0"/>
              </a:rPr>
              <a:t>. Provide practical and emotional support through informal networks (families and peers) and health professionals. </a:t>
            </a:r>
          </a:p>
          <a:p>
            <a:pPr algn="l"/>
            <a:r>
              <a:rPr lang="en-US" altLang="en-US" sz="2275" b="1" dirty="0">
                <a:solidFill>
                  <a:srgbClr val="595959"/>
                </a:solidFill>
                <a:latin typeface="Caviar Dreams" pitchFamily="34" charset="0"/>
              </a:rPr>
              <a:t> </a:t>
            </a:r>
          </a:p>
          <a:p>
            <a:pPr algn="l"/>
            <a:r>
              <a:rPr lang="en-US" altLang="en-US" sz="2275" b="1" dirty="0">
                <a:solidFill>
                  <a:srgbClr val="595959"/>
                </a:solidFill>
                <a:latin typeface="Caviar Dreams" pitchFamily="34" charset="0"/>
              </a:rPr>
              <a:t>2. Share simple facts about what is going on and give clear information about how to reduce the risk of infection in words that older people with/without cognitive impairment can understand. Repeat the information whenever necessary. Instructions need to be communicated in a clear, concise, respectful and patient way. </a:t>
            </a:r>
          </a:p>
          <a:p>
            <a:pPr algn="l"/>
            <a:endParaRPr lang="en-US" altLang="en-US" sz="2275" b="1" dirty="0">
              <a:solidFill>
                <a:srgbClr val="595959"/>
              </a:solidFill>
              <a:latin typeface="Caviar Dreams" pitchFamily="34" charset="0"/>
            </a:endParaRPr>
          </a:p>
          <a:p>
            <a:pPr algn="l"/>
            <a:r>
              <a:rPr lang="en-US" altLang="en-US" sz="2275" b="1" dirty="0">
                <a:solidFill>
                  <a:srgbClr val="595959"/>
                </a:solidFill>
                <a:latin typeface="Caviar Dreams" pitchFamily="34" charset="0"/>
              </a:rPr>
              <a:t>3. Be prepared and know in advance where and how to get practical help if needed, such as calling a taxi, having food delivered and requesting medical care. </a:t>
            </a:r>
          </a:p>
          <a:p>
            <a:pPr algn="l"/>
            <a:r>
              <a:rPr lang="en-US" altLang="en-US" sz="2275" b="1" dirty="0">
                <a:solidFill>
                  <a:srgbClr val="595959"/>
                </a:solidFill>
                <a:latin typeface="Caviar Dreams" pitchFamily="34" charset="0"/>
              </a:rPr>
              <a:t> </a:t>
            </a:r>
          </a:p>
          <a:p>
            <a:pPr algn="l"/>
            <a:r>
              <a:rPr lang="en-US" altLang="en-US" sz="2275" b="1" dirty="0">
                <a:solidFill>
                  <a:srgbClr val="595959"/>
                </a:solidFill>
                <a:latin typeface="Caviar Dreams" pitchFamily="34" charset="0"/>
              </a:rPr>
              <a:t>4. Keep regular contact with loved ones (e.g. via phone or other means).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nodeType="afterGroup">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7FF3765-C04C-40D2-AC67-A00BCD1C9550}"/>
              </a:ext>
            </a:extLst>
          </p:cNvPr>
          <p:cNvSpPr/>
          <p:nvPr/>
        </p:nvSpPr>
        <p:spPr>
          <a:xfrm>
            <a:off x="0" y="1951229"/>
            <a:ext cx="9373795" cy="614009"/>
          </a:xfrm>
          <a:prstGeom prst="rect">
            <a:avLst/>
          </a:prstGeom>
          <a:solidFill>
            <a:srgbClr val="009C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161212" hangingPunct="1">
              <a:defRPr/>
            </a:pPr>
            <a:endParaRPr lang="tr-TR" sz="1706"/>
          </a:p>
        </p:txBody>
      </p:sp>
      <p:sp>
        <p:nvSpPr>
          <p:cNvPr id="9" name="Rectangle 8">
            <a:extLst>
              <a:ext uri="{FF2B5EF4-FFF2-40B4-BE49-F238E27FC236}">
                <a16:creationId xmlns:a16="http://schemas.microsoft.com/office/drawing/2014/main" xmlns="" id="{5DC6F0AA-C7F2-4F31-B4B9-860D2ECEF1B0}"/>
              </a:ext>
            </a:extLst>
          </p:cNvPr>
          <p:cNvSpPr/>
          <p:nvPr/>
        </p:nvSpPr>
        <p:spPr>
          <a:xfrm>
            <a:off x="9373796" y="1951229"/>
            <a:ext cx="127542" cy="614009"/>
          </a:xfrm>
          <a:prstGeom prst="rect">
            <a:avLst/>
          </a:prstGeom>
          <a:solidFill>
            <a:srgbClr val="3760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161212" hangingPunct="1">
              <a:defRPr/>
            </a:pPr>
            <a:endParaRPr lang="tr-TR" sz="1706">
              <a:solidFill>
                <a:schemeClr val="tx1">
                  <a:lumMod val="65000"/>
                  <a:lumOff val="35000"/>
                </a:schemeClr>
              </a:solidFill>
            </a:endParaRPr>
          </a:p>
        </p:txBody>
      </p:sp>
      <p:sp>
        <p:nvSpPr>
          <p:cNvPr id="12" name="TextBox 11">
            <a:extLst>
              <a:ext uri="{FF2B5EF4-FFF2-40B4-BE49-F238E27FC236}">
                <a16:creationId xmlns:a16="http://schemas.microsoft.com/office/drawing/2014/main" xmlns="" id="{A3566575-CBCC-4C32-BC87-62BF3B3DB16F}"/>
              </a:ext>
            </a:extLst>
          </p:cNvPr>
          <p:cNvSpPr txBox="1">
            <a:spLocks noChangeArrowheads="1"/>
          </p:cNvSpPr>
          <p:nvPr/>
        </p:nvSpPr>
        <p:spPr bwMode="auto">
          <a:xfrm>
            <a:off x="267501" y="2048296"/>
            <a:ext cx="91604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37226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41798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46370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50942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pPr eaLnBrk="1" hangingPunct="1"/>
            <a:r>
              <a:rPr lang="en-US" altLang="en-US" b="1">
                <a:solidFill>
                  <a:srgbClr val="F2F2F2"/>
                </a:solidFill>
                <a:latin typeface="Caviar Dreams" pitchFamily="34" charset="0"/>
                <a:cs typeface="Open Sans" pitchFamily="34" charset="0"/>
              </a:rPr>
              <a:t>Messages to people in isolation or quarantine </a:t>
            </a:r>
            <a:endParaRPr lang="tr-TR" altLang="en-US" b="1">
              <a:solidFill>
                <a:srgbClr val="F2F2F2"/>
              </a:solidFill>
              <a:latin typeface="Caviar Dreams" pitchFamily="34" charset="0"/>
              <a:cs typeface="Open Sans" pitchFamily="34" charset="0"/>
            </a:endParaRPr>
          </a:p>
        </p:txBody>
      </p:sp>
      <p:sp>
        <p:nvSpPr>
          <p:cNvPr id="13" name="TextBox 12">
            <a:extLst>
              <a:ext uri="{FF2B5EF4-FFF2-40B4-BE49-F238E27FC236}">
                <a16:creationId xmlns:a16="http://schemas.microsoft.com/office/drawing/2014/main" xmlns="" id="{A8724C71-77D3-47B8-8F8F-F6E15862ADDE}"/>
              </a:ext>
            </a:extLst>
          </p:cNvPr>
          <p:cNvSpPr txBox="1">
            <a:spLocks noChangeArrowheads="1"/>
          </p:cNvSpPr>
          <p:nvPr/>
        </p:nvSpPr>
        <p:spPr bwMode="auto">
          <a:xfrm>
            <a:off x="647870" y="3279700"/>
            <a:ext cx="11701160" cy="324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37226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41798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46370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50942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pPr algn="l"/>
            <a:r>
              <a:rPr lang="en-US" altLang="en-US" sz="2275" b="1">
                <a:solidFill>
                  <a:srgbClr val="595959"/>
                </a:solidFill>
                <a:latin typeface="Caviar Dreams" pitchFamily="34" charset="0"/>
              </a:rPr>
              <a:t>1. </a:t>
            </a:r>
            <a:r>
              <a:rPr lang="en-US" altLang="en-US" sz="2275" b="1">
                <a:solidFill>
                  <a:srgbClr val="595959"/>
                </a:solidFill>
              </a:rPr>
              <a:t>T</a:t>
            </a:r>
            <a:r>
              <a:rPr lang="en-US" altLang="en-US" sz="2275" b="1">
                <a:solidFill>
                  <a:srgbClr val="595959"/>
                </a:solidFill>
                <a:latin typeface="Caviar Dreams" pitchFamily="34" charset="0"/>
              </a:rPr>
              <a:t>ry as much as possible to keep to your personal daily routines or create new ones. Engage in healthy activities that you enjoy and find relaxing. Exercise regularly, maintain regular sleep routines and eat healthy food. Keep things in perspective and use IT to connect with loved ones.</a:t>
            </a:r>
          </a:p>
          <a:p>
            <a:pPr algn="l"/>
            <a:endParaRPr lang="en-US" altLang="en-US" sz="2275" b="1">
              <a:solidFill>
                <a:srgbClr val="595959"/>
              </a:solidFill>
              <a:latin typeface="Caviar Dreams" pitchFamily="34" charset="0"/>
            </a:endParaRPr>
          </a:p>
          <a:p>
            <a:pPr algn="l"/>
            <a:r>
              <a:rPr lang="en-US" altLang="en-US" sz="2275" b="1">
                <a:solidFill>
                  <a:srgbClr val="595959"/>
                </a:solidFill>
                <a:latin typeface="Caviar Dreams" pitchFamily="34" charset="0"/>
              </a:rPr>
              <a:t>2. If health authorities have recommended limiting your physical contact to contain the outbreak, you can still stay socially connected via e-mail, social media, video conferencing and telephone. </a:t>
            </a:r>
          </a:p>
          <a:p>
            <a:pPr algn="l"/>
            <a:endParaRPr lang="en-US" altLang="en-US" sz="2275" b="1">
              <a:solidFill>
                <a:srgbClr val="595959"/>
              </a:solidFill>
              <a:latin typeface="Caviar Dreams" pitchFamily="34" charset="0"/>
            </a:endParaRPr>
          </a:p>
        </p:txBody>
      </p:sp>
      <p:pic>
        <p:nvPicPr>
          <p:cNvPr id="26632" name="Picture 7">
            <a:extLst>
              <a:ext uri="{FF2B5EF4-FFF2-40B4-BE49-F238E27FC236}">
                <a16:creationId xmlns:a16="http://schemas.microsoft.com/office/drawing/2014/main" xmlns="" id="{E3413611-EA38-4631-AE61-7CF108F94E0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6634" y="1345120"/>
            <a:ext cx="1480845" cy="1905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nodeType="afterGroup">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3" descr="Picture 3"/>
          <p:cNvPicPr>
            <a:picLocks noChangeAspect="1"/>
          </p:cNvPicPr>
          <p:nvPr/>
        </p:nvPicPr>
        <p:blipFill>
          <a:blip r:embed="rId2"/>
          <a:stretch>
            <a:fillRect/>
          </a:stretch>
        </p:blipFill>
        <p:spPr>
          <a:xfrm>
            <a:off x="103271" y="472112"/>
            <a:ext cx="12798258" cy="8577146"/>
          </a:xfrm>
          <a:prstGeom prst="rect">
            <a:avLst/>
          </a:prstGeom>
          <a:ln w="12700">
            <a:miter lim="400000"/>
          </a:ln>
        </p:spPr>
      </p:pic>
    </p:spTree>
    <p:extLst>
      <p:ext uri="{BB962C8B-B14F-4D97-AF65-F5344CB8AC3E}">
        <p14:creationId xmlns:p14="http://schemas.microsoft.com/office/powerpoint/2010/main" val="397663894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D2FEC6B0-E031-42B6-BF1B-3E0C64165676}"/>
              </a:ext>
            </a:extLst>
          </p:cNvPr>
          <p:cNvSpPr/>
          <p:nvPr/>
        </p:nvSpPr>
        <p:spPr>
          <a:xfrm>
            <a:off x="-2" y="801505"/>
            <a:ext cx="9601202" cy="6872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1">
            <a:extLst>
              <a:ext uri="{FF2B5EF4-FFF2-40B4-BE49-F238E27FC236}">
                <a16:creationId xmlns:a16="http://schemas.microsoft.com/office/drawing/2014/main" xmlns="" id="{AAB1CF5D-A07D-4071-81A8-38F212C936A0}"/>
              </a:ext>
            </a:extLst>
          </p:cNvPr>
          <p:cNvSpPr/>
          <p:nvPr/>
        </p:nvSpPr>
        <p:spPr>
          <a:xfrm>
            <a:off x="598488" y="852752"/>
            <a:ext cx="8560357" cy="584775"/>
          </a:xfrm>
          <a:prstGeom prst="rect">
            <a:avLst/>
          </a:prstGeom>
        </p:spPr>
        <p:txBody>
          <a:bodyPr wrap="none">
            <a:spAutoFit/>
          </a:bodyPr>
          <a:lstStyle/>
          <a:p>
            <a:pPr algn="l"/>
            <a:r>
              <a:rPr lang="en-US" sz="3200" b="1" dirty="0">
                <a:solidFill>
                  <a:schemeClr val="bg1"/>
                </a:solidFill>
                <a:latin typeface="+mj-lt"/>
              </a:rPr>
              <a:t>Helping Children deal with stressful events</a:t>
            </a:r>
          </a:p>
        </p:txBody>
      </p:sp>
      <p:grpSp>
        <p:nvGrpSpPr>
          <p:cNvPr id="15" name="Diagram 1">
            <a:extLst>
              <a:ext uri="{FF2B5EF4-FFF2-40B4-BE49-F238E27FC236}">
                <a16:creationId xmlns:a16="http://schemas.microsoft.com/office/drawing/2014/main" xmlns="" id="{BBE6D7DE-989A-452B-9AD3-AA0A4AA264FB}"/>
              </a:ext>
            </a:extLst>
          </p:cNvPr>
          <p:cNvGrpSpPr/>
          <p:nvPr/>
        </p:nvGrpSpPr>
        <p:grpSpPr>
          <a:xfrm>
            <a:off x="1427249" y="2285733"/>
            <a:ext cx="4077336" cy="6615115"/>
            <a:chOff x="-1" y="0"/>
            <a:chExt cx="3402604" cy="5888169"/>
          </a:xfrm>
        </p:grpSpPr>
        <p:sp>
          <p:nvSpPr>
            <p:cNvPr id="16" name="Shape">
              <a:extLst>
                <a:ext uri="{FF2B5EF4-FFF2-40B4-BE49-F238E27FC236}">
                  <a16:creationId xmlns:a16="http://schemas.microsoft.com/office/drawing/2014/main" xmlns="" id="{78FD4C1A-E8C0-4A57-9F9F-7F5222814AD6}"/>
                </a:ext>
              </a:extLst>
            </p:cNvPr>
            <p:cNvSpPr/>
            <p:nvPr/>
          </p:nvSpPr>
          <p:spPr>
            <a:xfrm>
              <a:off x="843973" y="0"/>
              <a:ext cx="2558630" cy="2728717"/>
            </a:xfrm>
            <a:custGeom>
              <a:avLst/>
              <a:gdLst/>
              <a:ahLst/>
              <a:cxnLst>
                <a:cxn ang="0">
                  <a:pos x="wd2" y="hd2"/>
                </a:cxn>
                <a:cxn ang="5400000">
                  <a:pos x="wd2" y="hd2"/>
                </a:cxn>
                <a:cxn ang="10800000">
                  <a:pos x="wd2" y="hd2"/>
                </a:cxn>
                <a:cxn ang="16200000">
                  <a:pos x="wd2" y="hd2"/>
                </a:cxn>
              </a:cxnLst>
              <a:rect l="0" t="0" r="r" b="b"/>
              <a:pathLst>
                <a:path w="21600" h="21600" extrusionOk="0">
                  <a:moveTo>
                    <a:pt x="0" y="10129"/>
                  </a:moveTo>
                  <a:cubicBezTo>
                    <a:pt x="0" y="4535"/>
                    <a:pt x="4835" y="0"/>
                    <a:pt x="10800" y="0"/>
                  </a:cubicBezTo>
                  <a:cubicBezTo>
                    <a:pt x="16765" y="0"/>
                    <a:pt x="21600" y="4535"/>
                    <a:pt x="21600" y="10129"/>
                  </a:cubicBezTo>
                  <a:cubicBezTo>
                    <a:pt x="21600" y="14878"/>
                    <a:pt x="18081" y="18990"/>
                    <a:pt x="13137" y="20017"/>
                  </a:cubicBezTo>
                  <a:lnTo>
                    <a:pt x="13018" y="21600"/>
                  </a:lnTo>
                  <a:lnTo>
                    <a:pt x="10136" y="18942"/>
                  </a:lnTo>
                  <a:lnTo>
                    <a:pt x="13460" y="15726"/>
                  </a:lnTo>
                  <a:lnTo>
                    <a:pt x="13343" y="17284"/>
                  </a:lnTo>
                  <a:cubicBezTo>
                    <a:pt x="17556" y="15967"/>
                    <a:pt x="19833" y="11696"/>
                    <a:pt x="18429" y="7744"/>
                  </a:cubicBezTo>
                  <a:cubicBezTo>
                    <a:pt x="17025" y="3792"/>
                    <a:pt x="12471" y="1656"/>
                    <a:pt x="8257" y="2973"/>
                  </a:cubicBezTo>
                  <a:cubicBezTo>
                    <a:pt x="4973" y="4000"/>
                    <a:pt x="2758" y="6882"/>
                    <a:pt x="2758" y="10129"/>
                  </a:cubicBezTo>
                  <a:close/>
                </a:path>
              </a:pathLst>
            </a:custGeom>
            <a:solidFill>
              <a:srgbClr val="00B0F0"/>
            </a:solidFill>
            <a:ln w="25400" cap="flat">
              <a:solidFill>
                <a:srgbClr val="FFFFFF"/>
              </a:solidFill>
              <a:prstDash val="solid"/>
              <a:round/>
            </a:ln>
            <a:effectLst/>
          </p:spPr>
          <p:txBody>
            <a:bodyPr wrap="square" lIns="50800" tIns="50800" rIns="50800" bIns="50800" numCol="1" anchor="t">
              <a:noAutofit/>
            </a:bodyPr>
            <a:lstStyle/>
            <a:p>
              <a:pPr>
                <a:defRPr b="1">
                  <a:latin typeface="+mj-lt"/>
                  <a:ea typeface="+mj-ea"/>
                  <a:cs typeface="+mj-cs"/>
                  <a:sym typeface="Helvetica Neue"/>
                </a:defRPr>
              </a:pPr>
              <a:endParaRPr/>
            </a:p>
          </p:txBody>
        </p:sp>
        <p:sp>
          <p:nvSpPr>
            <p:cNvPr id="17" name="Listen">
              <a:extLst>
                <a:ext uri="{FF2B5EF4-FFF2-40B4-BE49-F238E27FC236}">
                  <a16:creationId xmlns:a16="http://schemas.microsoft.com/office/drawing/2014/main" xmlns="" id="{6975A420-D8B4-46ED-8ABC-DF8A6BEBC766}"/>
                </a:ext>
              </a:extLst>
            </p:cNvPr>
            <p:cNvSpPr txBox="1"/>
            <p:nvPr/>
          </p:nvSpPr>
          <p:spPr>
            <a:xfrm>
              <a:off x="1275955" y="998118"/>
              <a:ext cx="1653619" cy="3906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415" tIns="18415" rIns="18415" bIns="18415" numCol="1" anchor="ctr">
              <a:spAutoFit/>
            </a:bodyPr>
            <a:lstStyle>
              <a:lvl1pPr defTabSz="1289050">
                <a:lnSpc>
                  <a:spcPct val="90000"/>
                </a:lnSpc>
                <a:spcBef>
                  <a:spcPts val="1200"/>
                </a:spcBef>
                <a:defRPr sz="2900"/>
              </a:lvl1pPr>
            </a:lstStyle>
            <a:p>
              <a:r>
                <a:rPr b="1" dirty="0">
                  <a:latin typeface="+mj-lt"/>
                </a:rPr>
                <a:t>Listen</a:t>
              </a:r>
            </a:p>
          </p:txBody>
        </p:sp>
        <p:sp>
          <p:nvSpPr>
            <p:cNvPr id="18" name="Shape">
              <a:extLst>
                <a:ext uri="{FF2B5EF4-FFF2-40B4-BE49-F238E27FC236}">
                  <a16:creationId xmlns:a16="http://schemas.microsoft.com/office/drawing/2014/main" xmlns="" id="{0BCFA901-F371-4EFD-BE86-6630C72BFDCE}"/>
                </a:ext>
              </a:extLst>
            </p:cNvPr>
            <p:cNvSpPr/>
            <p:nvPr/>
          </p:nvSpPr>
          <p:spPr>
            <a:xfrm>
              <a:off x="-1" y="1624022"/>
              <a:ext cx="2184281" cy="2728991"/>
            </a:xfrm>
            <a:custGeom>
              <a:avLst/>
              <a:gdLst/>
              <a:ahLst/>
              <a:cxnLst>
                <a:cxn ang="0">
                  <a:pos x="wd2" y="hd2"/>
                </a:cxn>
                <a:cxn ang="5400000">
                  <a:pos x="wd2" y="hd2"/>
                </a:cxn>
                <a:cxn ang="10800000">
                  <a:pos x="wd2" y="hd2"/>
                </a:cxn>
                <a:cxn ang="16200000">
                  <a:pos x="wd2" y="hd2"/>
                </a:cxn>
              </a:cxnLst>
              <a:rect l="0" t="0" r="r" b="b"/>
              <a:pathLst>
                <a:path w="20455" h="20673" extrusionOk="0">
                  <a:moveTo>
                    <a:pt x="20455" y="2841"/>
                  </a:moveTo>
                  <a:lnTo>
                    <a:pt x="18291" y="4592"/>
                  </a:lnTo>
                  <a:lnTo>
                    <a:pt x="18291" y="4592"/>
                  </a:lnTo>
                  <a:cubicBezTo>
                    <a:pt x="14808" y="1773"/>
                    <a:pt x="9160" y="1772"/>
                    <a:pt x="5676" y="4590"/>
                  </a:cubicBezTo>
                  <a:cubicBezTo>
                    <a:pt x="2192" y="7409"/>
                    <a:pt x="2191" y="11979"/>
                    <a:pt x="5675" y="14798"/>
                  </a:cubicBezTo>
                  <a:cubicBezTo>
                    <a:pt x="6654" y="15591"/>
                    <a:pt x="7848" y="16188"/>
                    <a:pt x="9163" y="16542"/>
                  </a:cubicBezTo>
                  <a:lnTo>
                    <a:pt x="9032" y="15051"/>
                  </a:lnTo>
                  <a:lnTo>
                    <a:pt x="12719" y="18129"/>
                  </a:lnTo>
                  <a:lnTo>
                    <a:pt x="9523" y="20673"/>
                  </a:lnTo>
                  <a:lnTo>
                    <a:pt x="9391" y="19158"/>
                  </a:lnTo>
                  <a:lnTo>
                    <a:pt x="9391" y="19158"/>
                  </a:lnTo>
                  <a:cubicBezTo>
                    <a:pt x="2931" y="18000"/>
                    <a:pt x="-1145" y="12824"/>
                    <a:pt x="287" y="7598"/>
                  </a:cubicBezTo>
                  <a:cubicBezTo>
                    <a:pt x="1718" y="2371"/>
                    <a:pt x="8115" y="-927"/>
                    <a:pt x="14575" y="231"/>
                  </a:cubicBezTo>
                  <a:cubicBezTo>
                    <a:pt x="16802" y="631"/>
                    <a:pt x="18842" y="1536"/>
                    <a:pt x="20455" y="2841"/>
                  </a:cubicBezTo>
                  <a:close/>
                </a:path>
              </a:pathLst>
            </a:custGeom>
            <a:solidFill>
              <a:srgbClr val="00B0F0"/>
            </a:solidFill>
            <a:ln w="25400" cap="flat">
              <a:solidFill>
                <a:srgbClr val="FFFFFF"/>
              </a:solidFill>
              <a:prstDash val="solid"/>
              <a:round/>
            </a:ln>
            <a:effectLst/>
          </p:spPr>
          <p:txBody>
            <a:bodyPr wrap="square" lIns="50800" tIns="50800" rIns="50800" bIns="50800" numCol="1" anchor="t">
              <a:noAutofit/>
            </a:bodyPr>
            <a:lstStyle/>
            <a:p>
              <a:pPr>
                <a:defRPr b="1">
                  <a:latin typeface="+mj-lt"/>
                  <a:ea typeface="+mj-ea"/>
                  <a:cs typeface="+mj-cs"/>
                  <a:sym typeface="Helvetica Neue"/>
                </a:defRPr>
              </a:pPr>
              <a:endParaRPr/>
            </a:p>
          </p:txBody>
        </p:sp>
        <p:sp>
          <p:nvSpPr>
            <p:cNvPr id="19" name="Comfort">
              <a:extLst>
                <a:ext uri="{FF2B5EF4-FFF2-40B4-BE49-F238E27FC236}">
                  <a16:creationId xmlns:a16="http://schemas.microsoft.com/office/drawing/2014/main" xmlns="" id="{1A3F2DD4-E403-4629-BA8F-6931D7DECA79}"/>
                </a:ext>
              </a:extLst>
            </p:cNvPr>
            <p:cNvSpPr txBox="1"/>
            <p:nvPr/>
          </p:nvSpPr>
          <p:spPr>
            <a:xfrm>
              <a:off x="452778" y="2718112"/>
              <a:ext cx="1653620" cy="3906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415" tIns="18415" rIns="18415" bIns="18415" numCol="1" anchor="ctr">
              <a:spAutoFit/>
            </a:bodyPr>
            <a:lstStyle>
              <a:lvl1pPr defTabSz="1289050">
                <a:lnSpc>
                  <a:spcPct val="90000"/>
                </a:lnSpc>
                <a:spcBef>
                  <a:spcPts val="1200"/>
                </a:spcBef>
                <a:defRPr sz="2900"/>
              </a:lvl1pPr>
            </a:lstStyle>
            <a:p>
              <a:r>
                <a:rPr b="1" dirty="0">
                  <a:latin typeface="+mj-lt"/>
                </a:rPr>
                <a:t>Comfort</a:t>
              </a:r>
            </a:p>
          </p:txBody>
        </p:sp>
        <p:sp>
          <p:nvSpPr>
            <p:cNvPr id="20" name="Shape">
              <a:extLst>
                <a:ext uri="{FF2B5EF4-FFF2-40B4-BE49-F238E27FC236}">
                  <a16:creationId xmlns:a16="http://schemas.microsoft.com/office/drawing/2014/main" xmlns="" id="{21804F1E-123A-4E72-A680-252F96E30349}"/>
                </a:ext>
              </a:extLst>
            </p:cNvPr>
            <p:cNvSpPr/>
            <p:nvPr/>
          </p:nvSpPr>
          <p:spPr>
            <a:xfrm>
              <a:off x="829997" y="3330434"/>
              <a:ext cx="2556711" cy="2557735"/>
            </a:xfrm>
            <a:custGeom>
              <a:avLst/>
              <a:gdLst/>
              <a:ahLst/>
              <a:cxnLst>
                <a:cxn ang="0">
                  <a:pos x="wd2" y="hd2"/>
                </a:cxn>
                <a:cxn ang="5400000">
                  <a:pos x="wd2" y="hd2"/>
                </a:cxn>
                <a:cxn ang="10800000">
                  <a:pos x="wd2" y="hd2"/>
                </a:cxn>
                <a:cxn ang="16200000">
                  <a:pos x="wd2" y="hd2"/>
                </a:cxn>
              </a:cxnLst>
              <a:rect l="0" t="0" r="r" b="b"/>
              <a:pathLst>
                <a:path w="20594" h="19678" extrusionOk="0">
                  <a:moveTo>
                    <a:pt x="3014" y="2883"/>
                  </a:moveTo>
                  <a:lnTo>
                    <a:pt x="3014" y="2883"/>
                  </a:lnTo>
                  <a:cubicBezTo>
                    <a:pt x="7035" y="-960"/>
                    <a:pt x="13555" y="-961"/>
                    <a:pt x="17577" y="2881"/>
                  </a:cubicBezTo>
                  <a:cubicBezTo>
                    <a:pt x="21599" y="6722"/>
                    <a:pt x="21600" y="12952"/>
                    <a:pt x="17580" y="16795"/>
                  </a:cubicBezTo>
                  <a:cubicBezTo>
                    <a:pt x="13559" y="20638"/>
                    <a:pt x="7039" y="20639"/>
                    <a:pt x="3017" y="16797"/>
                  </a:cubicBezTo>
                  <a:cubicBezTo>
                    <a:pt x="1085" y="14952"/>
                    <a:pt x="0" y="12449"/>
                    <a:pt x="0" y="9839"/>
                  </a:cubicBezTo>
                  <a:lnTo>
                    <a:pt x="2624" y="9839"/>
                  </a:lnTo>
                  <a:cubicBezTo>
                    <a:pt x="2624" y="13889"/>
                    <a:pt x="6059" y="17172"/>
                    <a:pt x="10297" y="17172"/>
                  </a:cubicBezTo>
                  <a:cubicBezTo>
                    <a:pt x="14535" y="17172"/>
                    <a:pt x="17970" y="13889"/>
                    <a:pt x="17970" y="9839"/>
                  </a:cubicBezTo>
                  <a:cubicBezTo>
                    <a:pt x="17970" y="5789"/>
                    <a:pt x="14535" y="2506"/>
                    <a:pt x="10297" y="2506"/>
                  </a:cubicBezTo>
                  <a:cubicBezTo>
                    <a:pt x="8261" y="2506"/>
                    <a:pt x="6309" y="3279"/>
                    <a:pt x="4870" y="4655"/>
                  </a:cubicBezTo>
                  <a:close/>
                </a:path>
              </a:pathLst>
            </a:custGeom>
            <a:solidFill>
              <a:srgbClr val="00B0F0"/>
            </a:solidFill>
            <a:ln w="25400" cap="flat">
              <a:solidFill>
                <a:srgbClr val="FFFFFF"/>
              </a:solidFill>
              <a:prstDash val="solid"/>
              <a:round/>
            </a:ln>
            <a:effectLst/>
          </p:spPr>
          <p:txBody>
            <a:bodyPr wrap="square" lIns="50800" tIns="50800" rIns="50800" bIns="50800" numCol="1" anchor="t">
              <a:noAutofit/>
            </a:bodyPr>
            <a:lstStyle/>
            <a:p>
              <a:pPr>
                <a:defRPr b="1">
                  <a:latin typeface="+mj-lt"/>
                  <a:ea typeface="+mj-ea"/>
                  <a:cs typeface="+mj-cs"/>
                  <a:sym typeface="Helvetica Neue"/>
                </a:defRPr>
              </a:pPr>
              <a:endParaRPr/>
            </a:p>
          </p:txBody>
        </p:sp>
        <p:sp>
          <p:nvSpPr>
            <p:cNvPr id="21" name="Reassure">
              <a:extLst>
                <a:ext uri="{FF2B5EF4-FFF2-40B4-BE49-F238E27FC236}">
                  <a16:creationId xmlns:a16="http://schemas.microsoft.com/office/drawing/2014/main" xmlns="" id="{D34CD0CD-663E-435D-A55B-F6A02298DD42}"/>
                </a:ext>
              </a:extLst>
            </p:cNvPr>
            <p:cNvSpPr txBox="1"/>
            <p:nvPr/>
          </p:nvSpPr>
          <p:spPr>
            <a:xfrm>
              <a:off x="1279867" y="4440580"/>
              <a:ext cx="1653619" cy="3906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415" tIns="18415" rIns="18415" bIns="18415" numCol="1" anchor="ctr">
              <a:spAutoFit/>
            </a:bodyPr>
            <a:lstStyle>
              <a:lvl1pPr defTabSz="1289050">
                <a:lnSpc>
                  <a:spcPct val="90000"/>
                </a:lnSpc>
                <a:spcBef>
                  <a:spcPts val="1200"/>
                </a:spcBef>
                <a:defRPr sz="2900"/>
              </a:lvl1pPr>
            </a:lstStyle>
            <a:p>
              <a:r>
                <a:rPr b="1" dirty="0">
                  <a:latin typeface="+mj-lt"/>
                </a:rPr>
                <a:t>Reassure</a:t>
              </a:r>
            </a:p>
          </p:txBody>
        </p:sp>
      </p:grpSp>
      <p:pic>
        <p:nvPicPr>
          <p:cNvPr id="24" name="Picture 23" descr="A drawing of a cartoon character&#10;&#10;Description automatically generated">
            <a:extLst>
              <a:ext uri="{FF2B5EF4-FFF2-40B4-BE49-F238E27FC236}">
                <a16:creationId xmlns:a16="http://schemas.microsoft.com/office/drawing/2014/main" xmlns="" id="{D380B366-1415-4A68-AF9E-CE98F05BD5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3540" y="409665"/>
            <a:ext cx="1447589" cy="1447589"/>
          </a:xfrm>
          <a:prstGeom prst="rect">
            <a:avLst/>
          </a:prstGeom>
        </p:spPr>
      </p:pic>
      <p:sp>
        <p:nvSpPr>
          <p:cNvPr id="25" name="TextBox 24">
            <a:extLst>
              <a:ext uri="{FF2B5EF4-FFF2-40B4-BE49-F238E27FC236}">
                <a16:creationId xmlns:a16="http://schemas.microsoft.com/office/drawing/2014/main" xmlns="" id="{B8947365-B8F7-4543-A784-B7A257C0166D}"/>
              </a:ext>
            </a:extLst>
          </p:cNvPr>
          <p:cNvSpPr txBox="1"/>
          <p:nvPr/>
        </p:nvSpPr>
        <p:spPr>
          <a:xfrm>
            <a:off x="7014730" y="2667897"/>
            <a:ext cx="5172939" cy="5728876"/>
          </a:xfrm>
          <a:prstGeom prst="rect">
            <a:avLst/>
          </a:prstGeom>
          <a:noFill/>
        </p:spPr>
        <p:txBody>
          <a:bodyPr wrap="square" rtlCol="0">
            <a:spAutoFit/>
          </a:bodyPr>
          <a:lstStyle/>
          <a:p>
            <a:pPr marL="342900" indent="-342900" algn="just" defTabSz="416051" hangingPunct="1">
              <a:lnSpc>
                <a:spcPct val="108000"/>
              </a:lnSpc>
              <a:spcBef>
                <a:spcPts val="700"/>
              </a:spcBef>
              <a:buSzPct val="135000"/>
              <a:buFont typeface="Arial" panose="020B0604020202020204" pitchFamily="34" charset="0"/>
              <a:buChar char="•"/>
              <a:defRPr sz="2400">
                <a:uFill>
                  <a:solidFill>
                    <a:srgbClr val="000000"/>
                  </a:solidFill>
                </a:uFill>
                <a:latin typeface="Calibri"/>
                <a:ea typeface="Calibri"/>
                <a:cs typeface="Calibri"/>
                <a:sym typeface="Calibri"/>
              </a:defRPr>
            </a:pPr>
            <a:r>
              <a:rPr lang="en-US" sz="2200" b="1" dirty="0">
                <a:solidFill>
                  <a:srgbClr val="00B0F0"/>
                </a:solidFill>
                <a:uFill>
                  <a:solidFill>
                    <a:srgbClr val="000000"/>
                  </a:solidFill>
                </a:uFill>
                <a:latin typeface="+mj-lt"/>
                <a:ea typeface="Calibri"/>
                <a:cs typeface="Calibri"/>
                <a:sym typeface="Calibri"/>
              </a:rPr>
              <a:t>Listen</a:t>
            </a:r>
            <a:r>
              <a:rPr lang="en-US" sz="2200" b="1" dirty="0">
                <a:solidFill>
                  <a:srgbClr val="0070C0"/>
                </a:solidFill>
                <a:uFill>
                  <a:solidFill>
                    <a:srgbClr val="000000"/>
                  </a:solidFill>
                </a:uFill>
                <a:latin typeface="+mj-lt"/>
                <a:ea typeface="Calibri"/>
                <a:cs typeface="Calibri"/>
                <a:sym typeface="Calibri"/>
              </a:rPr>
              <a:t>: </a:t>
            </a:r>
            <a:r>
              <a:rPr lang="en-US" sz="2200" dirty="0">
                <a:uFill>
                  <a:solidFill>
                    <a:srgbClr val="000000"/>
                  </a:solidFill>
                </a:uFill>
                <a:latin typeface="+mj-lt"/>
                <a:ea typeface="Calibri"/>
                <a:cs typeface="Calibri"/>
                <a:sym typeface="Calibri"/>
              </a:rPr>
              <a:t>Give children opportunities to </a:t>
            </a:r>
            <a:r>
              <a:rPr lang="en-US" sz="2200" b="1" dirty="0">
                <a:uFill>
                  <a:solidFill>
                    <a:srgbClr val="000000"/>
                  </a:solidFill>
                </a:uFill>
                <a:latin typeface="+mj-lt"/>
                <a:ea typeface="Calibri"/>
                <a:cs typeface="Calibri"/>
                <a:sym typeface="Calibri"/>
              </a:rPr>
              <a:t>talk</a:t>
            </a:r>
            <a:r>
              <a:rPr lang="en-US" sz="2200" dirty="0">
                <a:uFill>
                  <a:solidFill>
                    <a:srgbClr val="000000"/>
                  </a:solidFill>
                </a:uFill>
                <a:latin typeface="+mj-lt"/>
                <a:ea typeface="Calibri"/>
                <a:cs typeface="Calibri"/>
                <a:sym typeface="Calibri"/>
              </a:rPr>
              <a:t> about what they are feeling. Encourage them to share concerns and ask questions</a:t>
            </a:r>
          </a:p>
          <a:p>
            <a:pPr marL="342900" indent="-342900" algn="just" defTabSz="416051" hangingPunct="1">
              <a:lnSpc>
                <a:spcPct val="108000"/>
              </a:lnSpc>
              <a:spcBef>
                <a:spcPts val="700"/>
              </a:spcBef>
              <a:buSzPct val="135000"/>
              <a:buFont typeface="Arial" panose="020B0604020202020204" pitchFamily="34" charset="0"/>
              <a:buChar char="•"/>
              <a:defRPr sz="2400">
                <a:uFill>
                  <a:solidFill>
                    <a:srgbClr val="000000"/>
                  </a:solidFill>
                </a:uFill>
                <a:latin typeface="Calibri"/>
                <a:ea typeface="Calibri"/>
                <a:cs typeface="Calibri"/>
                <a:sym typeface="Calibri"/>
              </a:defRPr>
            </a:pPr>
            <a:r>
              <a:rPr lang="en-US" sz="2200" b="1" dirty="0">
                <a:solidFill>
                  <a:srgbClr val="00B0F0"/>
                </a:solidFill>
                <a:uFill>
                  <a:solidFill>
                    <a:srgbClr val="000000"/>
                  </a:solidFill>
                </a:uFill>
                <a:latin typeface="+mj-lt"/>
                <a:ea typeface="Calibri"/>
                <a:cs typeface="Calibri"/>
                <a:sym typeface="Calibri"/>
              </a:rPr>
              <a:t>Comfort: </a:t>
            </a:r>
            <a:r>
              <a:rPr lang="en-US" sz="2200" dirty="0">
                <a:uFill>
                  <a:solidFill>
                    <a:srgbClr val="000000"/>
                  </a:solidFill>
                </a:uFill>
                <a:latin typeface="+mj-lt"/>
                <a:ea typeface="Calibri"/>
                <a:cs typeface="Calibri"/>
                <a:sym typeface="Calibri"/>
              </a:rPr>
              <a:t>Use simple tools to </a:t>
            </a:r>
            <a:r>
              <a:rPr lang="en-US" sz="2200" b="1" dirty="0">
                <a:uFill>
                  <a:solidFill>
                    <a:srgbClr val="000000"/>
                  </a:solidFill>
                </a:uFill>
                <a:latin typeface="+mj-lt"/>
                <a:ea typeface="Calibri"/>
                <a:cs typeface="Calibri"/>
                <a:sym typeface="Calibri"/>
              </a:rPr>
              <a:t>comfort and calm </a:t>
            </a:r>
            <a:r>
              <a:rPr lang="en-US" sz="2200" dirty="0">
                <a:uFill>
                  <a:solidFill>
                    <a:srgbClr val="000000"/>
                  </a:solidFill>
                </a:uFill>
                <a:latin typeface="+mj-lt"/>
                <a:ea typeface="Calibri"/>
                <a:cs typeface="Calibri"/>
                <a:sym typeface="Calibri"/>
              </a:rPr>
              <a:t>children, for e.g. telling stories, singing with them and playing games. </a:t>
            </a:r>
            <a:r>
              <a:rPr lang="en-US" sz="2200" b="1" dirty="0">
                <a:uFill>
                  <a:solidFill>
                    <a:srgbClr val="000000"/>
                  </a:solidFill>
                </a:uFill>
                <a:latin typeface="+mj-lt"/>
                <a:ea typeface="Calibri"/>
                <a:cs typeface="Calibri"/>
                <a:sym typeface="Calibri"/>
              </a:rPr>
              <a:t>Praise</a:t>
            </a:r>
            <a:r>
              <a:rPr lang="en-US" sz="2200" dirty="0">
                <a:uFill>
                  <a:solidFill>
                    <a:srgbClr val="000000"/>
                  </a:solidFill>
                </a:uFill>
                <a:latin typeface="+mj-lt"/>
                <a:ea typeface="Calibri"/>
                <a:cs typeface="Calibri"/>
                <a:sym typeface="Calibri"/>
              </a:rPr>
              <a:t> them frequently for their strengths, such as showing courage, compassion and helpfulness </a:t>
            </a:r>
          </a:p>
          <a:p>
            <a:pPr marL="342900" indent="-342900" algn="just" defTabSz="416051" hangingPunct="1">
              <a:lnSpc>
                <a:spcPct val="108000"/>
              </a:lnSpc>
              <a:spcBef>
                <a:spcPts val="700"/>
              </a:spcBef>
              <a:buSzPct val="135000"/>
              <a:buFont typeface="Arial" panose="020B0604020202020204" pitchFamily="34" charset="0"/>
              <a:buChar char="•"/>
              <a:defRPr sz="2400">
                <a:uFill>
                  <a:solidFill>
                    <a:srgbClr val="000000"/>
                  </a:solidFill>
                </a:uFill>
                <a:latin typeface="Calibri"/>
                <a:ea typeface="Calibri"/>
                <a:cs typeface="Calibri"/>
                <a:sym typeface="Calibri"/>
              </a:defRPr>
            </a:pPr>
            <a:r>
              <a:rPr lang="en-US" sz="2200" b="1" dirty="0">
                <a:solidFill>
                  <a:srgbClr val="00B0F0"/>
                </a:solidFill>
                <a:uFill>
                  <a:solidFill>
                    <a:srgbClr val="000000"/>
                  </a:solidFill>
                </a:uFill>
                <a:latin typeface="+mj-lt"/>
                <a:ea typeface="Calibri"/>
                <a:cs typeface="Calibri"/>
                <a:sym typeface="Calibri"/>
              </a:rPr>
              <a:t>Reassure</a:t>
            </a:r>
            <a:r>
              <a:rPr lang="en-US" sz="2200" dirty="0">
                <a:uFill>
                  <a:solidFill>
                    <a:srgbClr val="000000"/>
                  </a:solidFill>
                </a:uFill>
                <a:latin typeface="+mj-lt"/>
                <a:ea typeface="Calibri"/>
                <a:cs typeface="Calibri"/>
                <a:sym typeface="Calibri"/>
              </a:rPr>
              <a:t> children that you are prepared to keep them safe. Provide them with correct information through valid sources</a:t>
            </a:r>
          </a:p>
        </p:txBody>
      </p:sp>
    </p:spTree>
    <p:extLst>
      <p:ext uri="{BB962C8B-B14F-4D97-AF65-F5344CB8AC3E}">
        <p14:creationId xmlns:p14="http://schemas.microsoft.com/office/powerpoint/2010/main" val="348730793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7F69826-443F-444D-8C74-EF411F293FAA}"/>
              </a:ext>
            </a:extLst>
          </p:cNvPr>
          <p:cNvSpPr/>
          <p:nvPr/>
        </p:nvSpPr>
        <p:spPr>
          <a:xfrm>
            <a:off x="-2" y="1231858"/>
            <a:ext cx="4128657" cy="44799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Box 2">
            <a:extLst>
              <a:ext uri="{FF2B5EF4-FFF2-40B4-BE49-F238E27FC236}">
                <a16:creationId xmlns:a16="http://schemas.microsoft.com/office/drawing/2014/main" xmlns="" id="{B69A8404-81B3-4818-8950-219C607A487C}"/>
              </a:ext>
            </a:extLst>
          </p:cNvPr>
          <p:cNvSpPr txBox="1"/>
          <p:nvPr/>
        </p:nvSpPr>
        <p:spPr>
          <a:xfrm>
            <a:off x="598488" y="2007480"/>
            <a:ext cx="11888787" cy="46422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0" algn="just" defTabSz="382493" hangingPunct="1">
              <a:spcBef>
                <a:spcPts val="600"/>
              </a:spcBef>
              <a:defRPr sz="2162">
                <a:uFill>
                  <a:solidFill>
                    <a:srgbClr val="000000"/>
                  </a:solidFill>
                </a:uFill>
                <a:latin typeface="Calibri"/>
                <a:ea typeface="Calibri"/>
                <a:cs typeface="Calibri"/>
                <a:sym typeface="Calibri"/>
              </a:defRPr>
            </a:pPr>
            <a:r>
              <a:rPr lang="en-US" sz="2000" dirty="0">
                <a:uFill>
                  <a:solidFill>
                    <a:srgbClr val="000000"/>
                  </a:solidFill>
                </a:uFill>
                <a:latin typeface="+mn-lt"/>
                <a:sym typeface="Calibri"/>
              </a:rPr>
              <a:t>Some children may also face serious mental health issues due to ongoing pandemic. They may exhibit the following signs: </a:t>
            </a:r>
          </a:p>
          <a:p>
            <a:pPr lvl="0" indent="60325" algn="just" defTabSz="382493" hangingPunct="1">
              <a:spcBef>
                <a:spcPts val="600"/>
              </a:spcBef>
              <a:defRPr sz="2162">
                <a:uFill>
                  <a:solidFill>
                    <a:srgbClr val="000000"/>
                  </a:solidFill>
                </a:uFill>
                <a:latin typeface="Calibri"/>
                <a:ea typeface="Calibri"/>
                <a:cs typeface="Calibri"/>
                <a:sym typeface="Calibri"/>
              </a:defRPr>
            </a:pPr>
            <a:endParaRPr lang="en-US" sz="2000" dirty="0">
              <a:uFill>
                <a:solidFill>
                  <a:srgbClr val="000000"/>
                </a:solidFill>
              </a:uFill>
              <a:latin typeface="+mn-lt"/>
              <a:sym typeface="Calibri"/>
            </a:endParaRPr>
          </a:p>
          <a:p>
            <a:pPr marL="919703" lvl="0" indent="-537210" algn="just" defTabSz="382493" hangingPunct="1">
              <a:spcBef>
                <a:spcPts val="600"/>
              </a:spcBef>
              <a:buSzPct val="100000"/>
              <a:buFontTx/>
              <a:buChar char="•"/>
              <a:defRPr sz="2162">
                <a:uFill>
                  <a:solidFill>
                    <a:srgbClr val="000000"/>
                  </a:solidFill>
                </a:uFill>
                <a:latin typeface="Calibri"/>
                <a:ea typeface="Calibri"/>
                <a:cs typeface="Calibri"/>
                <a:sym typeface="Calibri"/>
              </a:defRPr>
            </a:pPr>
            <a:r>
              <a:rPr lang="en-US" sz="2000" dirty="0">
                <a:uFill>
                  <a:solidFill>
                    <a:srgbClr val="000000"/>
                  </a:solidFill>
                </a:uFill>
                <a:latin typeface="+mn-lt"/>
                <a:ea typeface="Calibri"/>
                <a:cs typeface="Calibri"/>
                <a:sym typeface="Calibri"/>
              </a:rPr>
              <a:t>Difficulties in sleeping and eating </a:t>
            </a:r>
          </a:p>
          <a:p>
            <a:pPr marL="919703" lvl="0" indent="-537210" algn="just" defTabSz="382493" hangingPunct="1">
              <a:spcBef>
                <a:spcPts val="600"/>
              </a:spcBef>
              <a:buSzPct val="100000"/>
              <a:buFontTx/>
              <a:buChar char="•"/>
              <a:defRPr sz="2162">
                <a:uFill>
                  <a:solidFill>
                    <a:srgbClr val="000000"/>
                  </a:solidFill>
                </a:uFill>
                <a:latin typeface="Calibri"/>
                <a:ea typeface="Calibri"/>
                <a:cs typeface="Calibri"/>
                <a:sym typeface="Calibri"/>
              </a:defRPr>
            </a:pPr>
            <a:r>
              <a:rPr lang="en-US" sz="2000" dirty="0">
                <a:uFill>
                  <a:solidFill>
                    <a:srgbClr val="000000"/>
                  </a:solidFill>
                </a:uFill>
                <a:latin typeface="+mn-lt"/>
                <a:ea typeface="Calibri"/>
                <a:cs typeface="Calibri"/>
                <a:sym typeface="Calibri"/>
              </a:rPr>
              <a:t>Nightmares </a:t>
            </a:r>
          </a:p>
          <a:p>
            <a:pPr marL="919703" lvl="0" indent="-537210" algn="just" defTabSz="382493" hangingPunct="1">
              <a:spcBef>
                <a:spcPts val="600"/>
              </a:spcBef>
              <a:buSzPct val="100000"/>
              <a:buFontTx/>
              <a:buChar char="•"/>
              <a:defRPr sz="2162">
                <a:uFill>
                  <a:solidFill>
                    <a:srgbClr val="000000"/>
                  </a:solidFill>
                </a:uFill>
                <a:latin typeface="Calibri"/>
                <a:ea typeface="Calibri"/>
                <a:cs typeface="Calibri"/>
                <a:sym typeface="Calibri"/>
              </a:defRPr>
            </a:pPr>
            <a:r>
              <a:rPr lang="en-US" sz="2000" dirty="0">
                <a:uFill>
                  <a:solidFill>
                    <a:srgbClr val="000000"/>
                  </a:solidFill>
                </a:uFill>
                <a:latin typeface="+mn-lt"/>
                <a:ea typeface="Calibri"/>
                <a:cs typeface="Calibri"/>
                <a:sym typeface="Calibri"/>
              </a:rPr>
              <a:t>Being withdrawn or aggressive </a:t>
            </a:r>
          </a:p>
          <a:p>
            <a:pPr marL="919703" lvl="0" indent="-537210" algn="just" defTabSz="382493" hangingPunct="1">
              <a:spcBef>
                <a:spcPts val="600"/>
              </a:spcBef>
              <a:buSzPct val="100000"/>
              <a:buFontTx/>
              <a:buChar char="•"/>
              <a:defRPr sz="2162">
                <a:uFill>
                  <a:solidFill>
                    <a:srgbClr val="000000"/>
                  </a:solidFill>
                </a:uFill>
                <a:latin typeface="Calibri"/>
                <a:ea typeface="Calibri"/>
                <a:cs typeface="Calibri"/>
                <a:sym typeface="Calibri"/>
              </a:defRPr>
            </a:pPr>
            <a:r>
              <a:rPr lang="en-US" sz="2000" dirty="0">
                <a:uFill>
                  <a:solidFill>
                    <a:srgbClr val="000000"/>
                  </a:solidFill>
                </a:uFill>
                <a:latin typeface="+mn-lt"/>
                <a:ea typeface="Calibri"/>
                <a:cs typeface="Calibri"/>
                <a:sym typeface="Calibri"/>
              </a:rPr>
              <a:t>Complain of  pain in stomach or headache without physical reason</a:t>
            </a:r>
          </a:p>
          <a:p>
            <a:pPr marL="919703" lvl="0" indent="-537210" algn="just" defTabSz="382493" hangingPunct="1">
              <a:spcBef>
                <a:spcPts val="600"/>
              </a:spcBef>
              <a:buSzPct val="100000"/>
              <a:buFontTx/>
              <a:buChar char="•"/>
              <a:defRPr sz="2162">
                <a:uFill>
                  <a:solidFill>
                    <a:srgbClr val="000000"/>
                  </a:solidFill>
                </a:uFill>
                <a:latin typeface="Calibri"/>
                <a:ea typeface="Calibri"/>
                <a:cs typeface="Calibri"/>
                <a:sym typeface="Calibri"/>
              </a:defRPr>
            </a:pPr>
            <a:r>
              <a:rPr lang="en-US" sz="2000" dirty="0">
                <a:uFill>
                  <a:solidFill>
                    <a:srgbClr val="000000"/>
                  </a:solidFill>
                </a:uFill>
                <a:latin typeface="+mn-lt"/>
                <a:ea typeface="Calibri"/>
                <a:cs typeface="Calibri"/>
                <a:sym typeface="Calibri"/>
              </a:rPr>
              <a:t>Having fears, being afraid to be left alone</a:t>
            </a:r>
          </a:p>
          <a:p>
            <a:pPr marL="919703" lvl="0" indent="-537210" algn="just" defTabSz="382493" hangingPunct="1">
              <a:spcBef>
                <a:spcPts val="600"/>
              </a:spcBef>
              <a:buSzPct val="100000"/>
              <a:buFontTx/>
              <a:buChar char="•"/>
              <a:defRPr sz="2162">
                <a:uFill>
                  <a:solidFill>
                    <a:srgbClr val="000000"/>
                  </a:solidFill>
                </a:uFill>
                <a:latin typeface="Calibri"/>
                <a:ea typeface="Calibri"/>
                <a:cs typeface="Calibri"/>
                <a:sym typeface="Calibri"/>
              </a:defRPr>
            </a:pPr>
            <a:r>
              <a:rPr lang="en-US" sz="2000" dirty="0">
                <a:uFill>
                  <a:solidFill>
                    <a:srgbClr val="000000"/>
                  </a:solidFill>
                </a:uFill>
                <a:latin typeface="+mn-lt"/>
                <a:ea typeface="Calibri"/>
                <a:cs typeface="Calibri"/>
                <a:sym typeface="Calibri"/>
              </a:rPr>
              <a:t>Clinging, depending </a:t>
            </a:r>
            <a:r>
              <a:rPr lang="en-US" sz="2000" dirty="0" err="1">
                <a:uFill>
                  <a:solidFill>
                    <a:srgbClr val="000000"/>
                  </a:solidFill>
                </a:uFill>
                <a:latin typeface="+mn-lt"/>
                <a:ea typeface="Calibri"/>
                <a:cs typeface="Calibri"/>
                <a:sym typeface="Calibri"/>
              </a:rPr>
              <a:t>behaviours</a:t>
            </a:r>
            <a:endParaRPr lang="en-US" sz="2000" dirty="0">
              <a:uFill>
                <a:solidFill>
                  <a:srgbClr val="000000"/>
                </a:solidFill>
              </a:uFill>
              <a:latin typeface="+mn-lt"/>
              <a:ea typeface="Calibri"/>
              <a:cs typeface="Calibri"/>
              <a:sym typeface="Calibri"/>
            </a:endParaRPr>
          </a:p>
          <a:p>
            <a:pPr marL="919703" lvl="0" indent="-537210" algn="just" defTabSz="382493" hangingPunct="1">
              <a:spcBef>
                <a:spcPts val="600"/>
              </a:spcBef>
              <a:buSzPct val="100000"/>
              <a:buFontTx/>
              <a:buChar char="•"/>
              <a:defRPr sz="2162">
                <a:uFill>
                  <a:solidFill>
                    <a:srgbClr val="000000"/>
                  </a:solidFill>
                </a:uFill>
                <a:latin typeface="Calibri"/>
                <a:ea typeface="Calibri"/>
                <a:cs typeface="Calibri"/>
                <a:sym typeface="Calibri"/>
              </a:defRPr>
            </a:pPr>
            <a:r>
              <a:rPr lang="en-US" sz="2000" dirty="0">
                <a:uFill>
                  <a:solidFill>
                    <a:srgbClr val="000000"/>
                  </a:solidFill>
                </a:uFill>
                <a:latin typeface="+mn-lt"/>
                <a:ea typeface="Calibri"/>
                <a:cs typeface="Calibri"/>
                <a:sym typeface="Calibri"/>
              </a:rPr>
              <a:t>New fears manifest (for instance of the dark)</a:t>
            </a:r>
          </a:p>
          <a:p>
            <a:pPr marL="919703" lvl="0" indent="-537210" algn="just" defTabSz="382493" hangingPunct="1">
              <a:spcBef>
                <a:spcPts val="600"/>
              </a:spcBef>
              <a:buSzPct val="100000"/>
              <a:buFontTx/>
              <a:buChar char="•"/>
              <a:defRPr sz="2162">
                <a:uFill>
                  <a:solidFill>
                    <a:srgbClr val="000000"/>
                  </a:solidFill>
                </a:uFill>
                <a:latin typeface="Calibri"/>
                <a:ea typeface="Calibri"/>
                <a:cs typeface="Calibri"/>
                <a:sym typeface="Calibri"/>
              </a:defRPr>
            </a:pPr>
            <a:r>
              <a:rPr lang="en-US" sz="2000" dirty="0">
                <a:uFill>
                  <a:solidFill>
                    <a:srgbClr val="000000"/>
                  </a:solidFill>
                </a:uFill>
                <a:latin typeface="+mn-lt"/>
                <a:ea typeface="Calibri"/>
                <a:cs typeface="Calibri"/>
                <a:sym typeface="Calibri"/>
              </a:rPr>
              <a:t>Decreased interest in playing and engaging in playful activities</a:t>
            </a:r>
          </a:p>
          <a:p>
            <a:pPr marL="919703" lvl="0" indent="-537210" algn="just" defTabSz="382493" hangingPunct="1">
              <a:spcBef>
                <a:spcPts val="600"/>
              </a:spcBef>
              <a:buSzPct val="100000"/>
              <a:buFontTx/>
              <a:buChar char="•"/>
              <a:defRPr sz="2162">
                <a:uFill>
                  <a:solidFill>
                    <a:srgbClr val="000000"/>
                  </a:solidFill>
                </a:uFill>
                <a:latin typeface="Calibri"/>
                <a:ea typeface="Calibri"/>
                <a:cs typeface="Calibri"/>
                <a:sym typeface="Calibri"/>
              </a:defRPr>
            </a:pPr>
            <a:r>
              <a:rPr lang="en-US" sz="2000" dirty="0">
                <a:uFill>
                  <a:solidFill>
                    <a:srgbClr val="000000"/>
                  </a:solidFill>
                </a:uFill>
                <a:latin typeface="+mn-lt"/>
                <a:ea typeface="Calibri"/>
                <a:cs typeface="Calibri"/>
                <a:sym typeface="Calibri"/>
              </a:rPr>
              <a:t>Being sad, crying mor</a:t>
            </a:r>
            <a:r>
              <a:rPr lang="en-US" sz="2000" dirty="0">
                <a:uFill>
                  <a:solidFill>
                    <a:srgbClr val="000000"/>
                  </a:solidFill>
                </a:uFill>
                <a:latin typeface="+mn-lt"/>
                <a:sym typeface="Calibri"/>
              </a:rPr>
              <a:t>e than usual or for no apparent reason</a:t>
            </a:r>
            <a:endParaRPr kumimoji="0" lang="en-IN" sz="2000" b="0" i="0" u="none" strike="noStrike" cap="none" spc="0" normalizeH="0" baseline="0" dirty="0">
              <a:ln>
                <a:noFill/>
              </a:ln>
              <a:solidFill>
                <a:srgbClr val="000000"/>
              </a:solidFill>
              <a:effectLst/>
              <a:uFillTx/>
              <a:latin typeface="+mn-lt"/>
              <a:ea typeface="Helvetica Neue Medium"/>
              <a:cs typeface="Helvetica Neue Medium"/>
              <a:sym typeface="Helvetica Neue Medium"/>
            </a:endParaRPr>
          </a:p>
        </p:txBody>
      </p:sp>
      <p:sp>
        <p:nvSpPr>
          <p:cNvPr id="5" name="Rectangle: Folded Corner 4">
            <a:extLst>
              <a:ext uri="{FF2B5EF4-FFF2-40B4-BE49-F238E27FC236}">
                <a16:creationId xmlns:a16="http://schemas.microsoft.com/office/drawing/2014/main" xmlns="" id="{4A66258E-264E-4C70-8EEF-512D054B90D8}"/>
              </a:ext>
            </a:extLst>
          </p:cNvPr>
          <p:cNvSpPr/>
          <p:nvPr/>
        </p:nvSpPr>
        <p:spPr>
          <a:xfrm>
            <a:off x="598489" y="7099640"/>
            <a:ext cx="12023002" cy="2200275"/>
          </a:xfrm>
          <a:prstGeom prst="foldedCorner">
            <a:avLst/>
          </a:prstGeom>
          <a:solidFill>
            <a:srgbClr val="00B0F0"/>
          </a:solidFill>
          <a:ln w="25400" cap="flat">
            <a:solidFill>
              <a:srgbClr val="00B0F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IN"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endParaRPr>
          </a:p>
        </p:txBody>
      </p:sp>
      <p:sp>
        <p:nvSpPr>
          <p:cNvPr id="6" name="TextBox 5">
            <a:extLst>
              <a:ext uri="{FF2B5EF4-FFF2-40B4-BE49-F238E27FC236}">
                <a16:creationId xmlns:a16="http://schemas.microsoft.com/office/drawing/2014/main" xmlns="" id="{064DB375-D19A-4B9B-A790-EFE175BDC044}"/>
              </a:ext>
            </a:extLst>
          </p:cNvPr>
          <p:cNvSpPr txBox="1"/>
          <p:nvPr/>
        </p:nvSpPr>
        <p:spPr>
          <a:xfrm>
            <a:off x="985838" y="7286706"/>
            <a:ext cx="10844212" cy="1826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60325" lvl="0" defTabSz="382493" hangingPunct="1">
              <a:spcBef>
                <a:spcPts val="600"/>
              </a:spcBef>
              <a:buSzPct val="100000"/>
              <a:defRPr sz="2162">
                <a:uFill>
                  <a:solidFill>
                    <a:srgbClr val="000000"/>
                  </a:solidFill>
                </a:uFill>
                <a:latin typeface="Calibri"/>
                <a:ea typeface="Calibri"/>
                <a:cs typeface="Calibri"/>
                <a:sym typeface="Calibri"/>
              </a:defRPr>
            </a:pPr>
            <a:r>
              <a:rPr lang="en-US" sz="2000" b="1" dirty="0">
                <a:solidFill>
                  <a:schemeClr val="bg1"/>
                </a:solidFill>
                <a:uFill>
                  <a:solidFill>
                    <a:srgbClr val="000000"/>
                  </a:solidFill>
                </a:uFill>
                <a:latin typeface="+mn-lt"/>
                <a:cs typeface="Arial" panose="020B0604020202020204" pitchFamily="34" charset="0"/>
                <a:sym typeface="Calibri"/>
              </a:rPr>
              <a:t>Please remember these children need specialized help from trained professionals.  Call: </a:t>
            </a:r>
          </a:p>
          <a:p>
            <a:pPr marL="417830" indent="-417830" defTabSz="391088">
              <a:lnSpc>
                <a:spcPct val="120000"/>
              </a:lnSpc>
              <a:spcBef>
                <a:spcPts val="600"/>
              </a:spcBef>
              <a:buSzPct val="100000"/>
              <a:defRPr sz="2162">
                <a:uFill>
                  <a:solidFill>
                    <a:srgbClr val="000000"/>
                  </a:solidFill>
                </a:uFill>
                <a:latin typeface="Calibri"/>
                <a:ea typeface="Calibri"/>
                <a:cs typeface="Calibri"/>
                <a:sym typeface="Calibri"/>
              </a:defRPr>
            </a:pPr>
            <a:r>
              <a:rPr lang="en-US" sz="2000" b="1" dirty="0">
                <a:solidFill>
                  <a:schemeClr val="bg1"/>
                </a:solidFill>
                <a:uFill>
                  <a:solidFill>
                    <a:srgbClr val="000000"/>
                  </a:solidFill>
                </a:uFill>
                <a:latin typeface="+mn-lt"/>
                <a:ea typeface="Calibri"/>
                <a:cs typeface="Arial" panose="020B0604020202020204" pitchFamily="34" charset="0"/>
              </a:rPr>
              <a:t>CHILDLINE</a:t>
            </a:r>
            <a:r>
              <a:rPr lang="en-US" sz="2000" dirty="0">
                <a:solidFill>
                  <a:schemeClr val="bg1"/>
                </a:solidFill>
                <a:uFill>
                  <a:solidFill>
                    <a:srgbClr val="000000"/>
                  </a:solidFill>
                </a:uFill>
                <a:latin typeface="+mn-lt"/>
                <a:ea typeface="Calibri"/>
                <a:cs typeface="Arial" panose="020B0604020202020204" pitchFamily="34" charset="0"/>
              </a:rPr>
              <a:t> 1098</a:t>
            </a:r>
          </a:p>
          <a:p>
            <a:pPr marL="417830" indent="-417830" defTabSz="391088">
              <a:lnSpc>
                <a:spcPct val="120000"/>
              </a:lnSpc>
              <a:spcBef>
                <a:spcPts val="600"/>
              </a:spcBef>
              <a:buSzPct val="100000"/>
              <a:defRPr sz="2162">
                <a:uFill>
                  <a:solidFill>
                    <a:srgbClr val="000000"/>
                  </a:solidFill>
                </a:uFill>
                <a:latin typeface="Calibri"/>
                <a:ea typeface="Calibri"/>
                <a:cs typeface="Calibri"/>
                <a:sym typeface="Calibri"/>
              </a:defRPr>
            </a:pPr>
            <a:r>
              <a:rPr lang="en-US" sz="2000" b="1" dirty="0">
                <a:solidFill>
                  <a:schemeClr val="bg1"/>
                </a:solidFill>
                <a:uFill>
                  <a:solidFill>
                    <a:srgbClr val="000000"/>
                  </a:solidFill>
                </a:uFill>
                <a:latin typeface="+mn-lt"/>
                <a:ea typeface="Calibri"/>
                <a:cs typeface="Arial" panose="020B0604020202020204" pitchFamily="34" charset="0"/>
              </a:rPr>
              <a:t>Child Welfare Committee/District Child Protection Unit</a:t>
            </a:r>
          </a:p>
          <a:p>
            <a:pPr marL="417830" indent="-417830" defTabSz="391088">
              <a:lnSpc>
                <a:spcPct val="120000"/>
              </a:lnSpc>
              <a:spcBef>
                <a:spcPts val="600"/>
              </a:spcBef>
              <a:buSzPct val="100000"/>
              <a:defRPr sz="2162">
                <a:uFill>
                  <a:solidFill>
                    <a:srgbClr val="000000"/>
                  </a:solidFill>
                </a:uFill>
                <a:latin typeface="Calibri"/>
                <a:ea typeface="Calibri"/>
                <a:cs typeface="Calibri"/>
                <a:sym typeface="Calibri"/>
              </a:defRPr>
            </a:pPr>
            <a:r>
              <a:rPr lang="en-US" sz="2000" dirty="0">
                <a:solidFill>
                  <a:schemeClr val="bg1"/>
                </a:solidFill>
                <a:uFill>
                  <a:solidFill>
                    <a:srgbClr val="000000"/>
                  </a:solidFill>
                </a:uFill>
                <a:latin typeface="+mn-lt"/>
                <a:ea typeface="Calibri"/>
                <a:cs typeface="Arial" panose="020B0604020202020204" pitchFamily="34" charset="0"/>
              </a:rPr>
              <a:t>  </a:t>
            </a:r>
            <a:r>
              <a:rPr lang="en-US" sz="2000" b="1" dirty="0">
                <a:solidFill>
                  <a:schemeClr val="bg1"/>
                </a:solidFill>
                <a:uFill>
                  <a:solidFill>
                    <a:srgbClr val="000000"/>
                  </a:solidFill>
                </a:uFill>
                <a:latin typeface="+mn-lt"/>
                <a:ea typeface="Calibri"/>
                <a:cs typeface="Arial" panose="020B0604020202020204" pitchFamily="34" charset="0"/>
              </a:rPr>
              <a:t>NIMHANS</a:t>
            </a:r>
            <a:r>
              <a:rPr lang="en-US" sz="2000" dirty="0">
                <a:solidFill>
                  <a:schemeClr val="bg1"/>
                </a:solidFill>
                <a:uFill>
                  <a:solidFill>
                    <a:srgbClr val="000000"/>
                  </a:solidFill>
                </a:uFill>
                <a:latin typeface="+mn-lt"/>
                <a:ea typeface="Calibri"/>
                <a:cs typeface="Arial" panose="020B0604020202020204" pitchFamily="34" charset="0"/>
              </a:rPr>
              <a:t> 08046110007</a:t>
            </a:r>
            <a:endParaRPr lang="en-US" sz="2000" dirty="0">
              <a:solidFill>
                <a:schemeClr val="bg1"/>
              </a:solidFill>
              <a:uFill>
                <a:solidFill>
                  <a:srgbClr val="000000"/>
                </a:solidFill>
              </a:uFill>
              <a:latin typeface="+mn-lt"/>
              <a:cs typeface="Arial" panose="020B0604020202020204" pitchFamily="34" charset="0"/>
              <a:sym typeface="Calibri"/>
            </a:endParaRPr>
          </a:p>
        </p:txBody>
      </p:sp>
      <p:sp>
        <p:nvSpPr>
          <p:cNvPr id="22" name="Rectangle 21">
            <a:extLst>
              <a:ext uri="{FF2B5EF4-FFF2-40B4-BE49-F238E27FC236}">
                <a16:creationId xmlns:a16="http://schemas.microsoft.com/office/drawing/2014/main" xmlns="" id="{C7476F06-AC12-4C9D-AFAE-1BA7D2EB84C0}"/>
              </a:ext>
            </a:extLst>
          </p:cNvPr>
          <p:cNvSpPr/>
          <p:nvPr/>
        </p:nvSpPr>
        <p:spPr>
          <a:xfrm>
            <a:off x="-2" y="589081"/>
            <a:ext cx="11888787" cy="5885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1">
            <a:extLst>
              <a:ext uri="{FF2B5EF4-FFF2-40B4-BE49-F238E27FC236}">
                <a16:creationId xmlns:a16="http://schemas.microsoft.com/office/drawing/2014/main" xmlns="" id="{AAB1CF5D-A07D-4071-81A8-38F212C936A0}"/>
              </a:ext>
            </a:extLst>
          </p:cNvPr>
          <p:cNvSpPr/>
          <p:nvPr/>
        </p:nvSpPr>
        <p:spPr>
          <a:xfrm>
            <a:off x="598488" y="602633"/>
            <a:ext cx="10628231" cy="1077218"/>
          </a:xfrm>
          <a:prstGeom prst="rect">
            <a:avLst/>
          </a:prstGeom>
        </p:spPr>
        <p:txBody>
          <a:bodyPr wrap="none">
            <a:spAutoFit/>
          </a:bodyPr>
          <a:lstStyle/>
          <a:p>
            <a:pPr algn="l"/>
            <a:r>
              <a:rPr lang="en-US" sz="3200" b="1" dirty="0">
                <a:solidFill>
                  <a:schemeClr val="bg1"/>
                </a:solidFill>
                <a:latin typeface="+mj-lt"/>
              </a:rPr>
              <a:t>Recognizing signs of psychological distress needing </a:t>
            </a:r>
            <a:br>
              <a:rPr lang="en-US" sz="3200" b="1" dirty="0">
                <a:solidFill>
                  <a:schemeClr val="bg1"/>
                </a:solidFill>
                <a:latin typeface="+mj-lt"/>
              </a:rPr>
            </a:br>
            <a:r>
              <a:rPr lang="en-US" sz="3200" b="1" dirty="0">
                <a:solidFill>
                  <a:schemeClr val="bg1"/>
                </a:solidFill>
                <a:latin typeface="+mj-lt"/>
              </a:rPr>
              <a:t>specialized help</a:t>
            </a:r>
          </a:p>
        </p:txBody>
      </p:sp>
      <p:pic>
        <p:nvPicPr>
          <p:cNvPr id="8" name="Picture 7" descr="A picture containing drawing&#10;&#10;Description automatically generated">
            <a:extLst>
              <a:ext uri="{FF2B5EF4-FFF2-40B4-BE49-F238E27FC236}">
                <a16:creationId xmlns:a16="http://schemas.microsoft.com/office/drawing/2014/main" xmlns="" id="{BBBFB722-4AE4-42F6-BB92-536C6237DC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26719" y="307950"/>
            <a:ext cx="1147905" cy="1147905"/>
          </a:xfrm>
          <a:prstGeom prst="rect">
            <a:avLst/>
          </a:prstGeom>
        </p:spPr>
      </p:pic>
    </p:spTree>
    <p:extLst>
      <p:ext uri="{BB962C8B-B14F-4D97-AF65-F5344CB8AC3E}">
        <p14:creationId xmlns:p14="http://schemas.microsoft.com/office/powerpoint/2010/main" val="369775409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585103BC-E6BF-4462-99DE-2A542E79CD89}"/>
              </a:ext>
            </a:extLst>
          </p:cNvPr>
          <p:cNvSpPr/>
          <p:nvPr/>
        </p:nvSpPr>
        <p:spPr>
          <a:xfrm>
            <a:off x="598487" y="1636713"/>
            <a:ext cx="11960225" cy="3785652"/>
          </a:xfrm>
          <a:prstGeom prst="rect">
            <a:avLst/>
          </a:prstGeom>
        </p:spPr>
        <p:txBody>
          <a:bodyPr wrap="square">
            <a:spAutoFit/>
          </a:bodyPr>
          <a:lstStyle/>
          <a:p>
            <a:pPr marL="342900" indent="-342900" algn="l">
              <a:spcBef>
                <a:spcPts val="400"/>
              </a:spcBef>
              <a:spcAft>
                <a:spcPts val="400"/>
              </a:spcAft>
              <a:buSzPct val="135000"/>
              <a:buFont typeface="Arial" panose="020B0604020202020204" pitchFamily="34" charset="0"/>
              <a:buChar char="•"/>
            </a:pPr>
            <a:r>
              <a:rPr lang="en-US" sz="2000" dirty="0">
                <a:latin typeface="+mn-lt"/>
              </a:rPr>
              <a:t>Children need adults to help them understand what is going on. </a:t>
            </a:r>
          </a:p>
          <a:p>
            <a:pPr marL="900113" indent="-542925" algn="l">
              <a:spcBef>
                <a:spcPts val="400"/>
              </a:spcBef>
              <a:spcAft>
                <a:spcPts val="400"/>
              </a:spcAft>
              <a:buFont typeface="Wingdings" panose="05000000000000000000" pitchFamily="2" charset="2"/>
              <a:buChar char="Ø"/>
            </a:pPr>
            <a:r>
              <a:rPr lang="en-US" sz="2000" dirty="0">
                <a:latin typeface="+mn-lt"/>
              </a:rPr>
              <a:t>Talk to children about what is happening in a way that they can understand. </a:t>
            </a:r>
          </a:p>
          <a:p>
            <a:pPr marL="900113" indent="-542925" algn="l">
              <a:spcBef>
                <a:spcPts val="400"/>
              </a:spcBef>
              <a:spcAft>
                <a:spcPts val="400"/>
              </a:spcAft>
              <a:buFont typeface="Wingdings" panose="05000000000000000000" pitchFamily="2" charset="2"/>
              <a:buChar char="Ø"/>
            </a:pPr>
            <a:r>
              <a:rPr lang="en-US" sz="2000" dirty="0">
                <a:latin typeface="+mn-lt"/>
              </a:rPr>
              <a:t>Keep it simple and appropriate for each child’s age.  </a:t>
            </a:r>
          </a:p>
          <a:p>
            <a:pPr marL="342900" indent="-342900" algn="l">
              <a:spcBef>
                <a:spcPts val="400"/>
              </a:spcBef>
              <a:spcAft>
                <a:spcPts val="400"/>
              </a:spcAft>
              <a:buFont typeface="Arial" panose="020B0604020202020204" pitchFamily="34" charset="0"/>
              <a:buChar char="•"/>
            </a:pPr>
            <a:endParaRPr lang="en-US" sz="2000" dirty="0">
              <a:latin typeface="+mn-lt"/>
            </a:endParaRPr>
          </a:p>
          <a:p>
            <a:pPr marL="342900" indent="-342900" algn="l">
              <a:spcBef>
                <a:spcPts val="400"/>
              </a:spcBef>
              <a:spcAft>
                <a:spcPts val="400"/>
              </a:spcAft>
              <a:buSzPct val="135000"/>
              <a:buFont typeface="Arial" panose="020B0604020202020204" pitchFamily="34" charset="0"/>
              <a:buChar char="•"/>
            </a:pPr>
            <a:r>
              <a:rPr lang="en-US" sz="2000" dirty="0">
                <a:latin typeface="+mn-lt"/>
              </a:rPr>
              <a:t>Next few pages give you simple tips to take care of both physical and emotional needs of children and how to talk to them about COVID-19</a:t>
            </a:r>
          </a:p>
          <a:p>
            <a:pPr marL="342900" indent="-342900" algn="l">
              <a:spcBef>
                <a:spcPts val="400"/>
              </a:spcBef>
              <a:spcAft>
                <a:spcPts val="400"/>
              </a:spcAft>
              <a:buSzPct val="135000"/>
              <a:buFont typeface="Arial" panose="020B0604020202020204" pitchFamily="34" charset="0"/>
              <a:buChar char="•"/>
            </a:pPr>
            <a:endParaRPr lang="en-US" sz="2000" dirty="0">
              <a:latin typeface="+mn-lt"/>
            </a:endParaRPr>
          </a:p>
          <a:p>
            <a:pPr marL="342900" indent="-342900" algn="l">
              <a:spcBef>
                <a:spcPts val="400"/>
              </a:spcBef>
              <a:spcAft>
                <a:spcPts val="400"/>
              </a:spcAft>
              <a:buSzPct val="135000"/>
              <a:buFont typeface="Arial" panose="020B0604020202020204" pitchFamily="34" charset="0"/>
              <a:buChar char="•"/>
            </a:pPr>
            <a:r>
              <a:rPr lang="en-US" sz="2000" b="1" dirty="0">
                <a:latin typeface="+mn-lt"/>
              </a:rPr>
              <a:t>For credible sources of information, verified by Ministry of Health and Family Welfare, Government of India, the caregivers and parents can call on National Helpline 1075 (toll-free) or 011-23978046. You can also write to: ncov2019@gov.in or ncov2019@gmail.com</a:t>
            </a:r>
          </a:p>
        </p:txBody>
      </p:sp>
      <p:sp>
        <p:nvSpPr>
          <p:cNvPr id="8" name="Rectangle 7">
            <a:extLst>
              <a:ext uri="{FF2B5EF4-FFF2-40B4-BE49-F238E27FC236}">
                <a16:creationId xmlns:a16="http://schemas.microsoft.com/office/drawing/2014/main" xmlns="" id="{7227DE85-6F6C-47D8-8357-5B78825566C8}"/>
              </a:ext>
            </a:extLst>
          </p:cNvPr>
          <p:cNvSpPr/>
          <p:nvPr/>
        </p:nvSpPr>
        <p:spPr>
          <a:xfrm>
            <a:off x="-1" y="589081"/>
            <a:ext cx="8049492" cy="6872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a:extLst>
              <a:ext uri="{FF2B5EF4-FFF2-40B4-BE49-F238E27FC236}">
                <a16:creationId xmlns:a16="http://schemas.microsoft.com/office/drawing/2014/main" xmlns="" id="{7F33A773-9268-4942-B048-515D170E28B3}"/>
              </a:ext>
            </a:extLst>
          </p:cNvPr>
          <p:cNvSpPr/>
          <p:nvPr/>
        </p:nvSpPr>
        <p:spPr>
          <a:xfrm>
            <a:off x="598488" y="640328"/>
            <a:ext cx="7035900" cy="584775"/>
          </a:xfrm>
          <a:prstGeom prst="rect">
            <a:avLst/>
          </a:prstGeom>
        </p:spPr>
        <p:txBody>
          <a:bodyPr wrap="none">
            <a:spAutoFit/>
          </a:bodyPr>
          <a:lstStyle/>
          <a:p>
            <a:pPr algn="l"/>
            <a:r>
              <a:rPr lang="en-US" sz="3200" b="1" dirty="0">
                <a:solidFill>
                  <a:schemeClr val="bg1"/>
                </a:solidFill>
                <a:latin typeface="+mj-lt"/>
              </a:rPr>
              <a:t>Talking to children about COVID 19</a:t>
            </a:r>
          </a:p>
        </p:txBody>
      </p:sp>
      <p:pic>
        <p:nvPicPr>
          <p:cNvPr id="9" name="Picture 8">
            <a:extLst>
              <a:ext uri="{FF2B5EF4-FFF2-40B4-BE49-F238E27FC236}">
                <a16:creationId xmlns:a16="http://schemas.microsoft.com/office/drawing/2014/main" xmlns="" id="{DC2C21CD-8388-4A28-BFDC-747A4E84326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34388" y="308626"/>
            <a:ext cx="1147905" cy="1147905"/>
          </a:xfrm>
          <a:prstGeom prst="rect">
            <a:avLst/>
          </a:prstGeom>
        </p:spPr>
      </p:pic>
    </p:spTree>
    <p:extLst>
      <p:ext uri="{BB962C8B-B14F-4D97-AF65-F5344CB8AC3E}">
        <p14:creationId xmlns:p14="http://schemas.microsoft.com/office/powerpoint/2010/main" val="9830137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3FFDA278-1A44-4956-B4AD-2DC019942195}"/>
              </a:ext>
            </a:extLst>
          </p:cNvPr>
          <p:cNvSpPr/>
          <p:nvPr/>
        </p:nvSpPr>
        <p:spPr>
          <a:xfrm>
            <a:off x="-2" y="743006"/>
            <a:ext cx="10097221" cy="6872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 name="Picture 5">
            <a:extLst>
              <a:ext uri="{FF2B5EF4-FFF2-40B4-BE49-F238E27FC236}">
                <a16:creationId xmlns:a16="http://schemas.microsoft.com/office/drawing/2014/main" xmlns="" id="{859AC525-E5C3-4D79-9A1B-B5257E5A869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83830" y="303087"/>
            <a:ext cx="1411879" cy="1411879"/>
          </a:xfrm>
          <a:prstGeom prst="rect">
            <a:avLst/>
          </a:prstGeom>
        </p:spPr>
      </p:pic>
      <p:sp>
        <p:nvSpPr>
          <p:cNvPr id="7" name="Rectangle 6">
            <a:extLst>
              <a:ext uri="{FF2B5EF4-FFF2-40B4-BE49-F238E27FC236}">
                <a16:creationId xmlns:a16="http://schemas.microsoft.com/office/drawing/2014/main" xmlns="" id="{585103BC-E6BF-4462-99DE-2A542E79CD89}"/>
              </a:ext>
            </a:extLst>
          </p:cNvPr>
          <p:cNvSpPr/>
          <p:nvPr/>
        </p:nvSpPr>
        <p:spPr>
          <a:xfrm>
            <a:off x="598487" y="2107767"/>
            <a:ext cx="11960225" cy="6966010"/>
          </a:xfrm>
          <a:prstGeom prst="rect">
            <a:avLst/>
          </a:prstGeom>
        </p:spPr>
        <p:txBody>
          <a:bodyPr wrap="square">
            <a:spAutoFit/>
          </a:bodyPr>
          <a:lstStyle/>
          <a:p>
            <a:pPr algn="l">
              <a:spcBef>
                <a:spcPts val="400"/>
              </a:spcBef>
              <a:spcAft>
                <a:spcPts val="400"/>
              </a:spcAft>
              <a:buSzPct val="135000"/>
            </a:pPr>
            <a:r>
              <a:rPr lang="en-US" sz="2000" b="1" dirty="0">
                <a:latin typeface="+mn-lt"/>
              </a:rPr>
              <a:t>MYTHS &amp; MISCONCEPTIONS on COVID-19</a:t>
            </a:r>
          </a:p>
          <a:p>
            <a:pPr algn="l">
              <a:spcBef>
                <a:spcPts val="400"/>
              </a:spcBef>
              <a:spcAft>
                <a:spcPts val="400"/>
              </a:spcAft>
              <a:buSzPct val="135000"/>
            </a:pPr>
            <a:r>
              <a:rPr lang="en-US" sz="2000" dirty="0">
                <a:latin typeface="+mn-lt"/>
              </a:rPr>
              <a:t>Parents and caregivers need to be mindful about myths and rumors that are circulating. Make sure they themselves understand the harms of spreading fake information in their own adult circles and around children. </a:t>
            </a:r>
          </a:p>
          <a:p>
            <a:pPr marL="342900" indent="-342900" algn="l">
              <a:spcBef>
                <a:spcPts val="400"/>
              </a:spcBef>
              <a:spcAft>
                <a:spcPts val="400"/>
              </a:spcAft>
              <a:buSzPct val="135000"/>
              <a:buFont typeface="Arial" panose="020B0604020202020204" pitchFamily="34" charset="0"/>
              <a:buChar char="•"/>
            </a:pPr>
            <a:endParaRPr lang="en-US" sz="2000" dirty="0">
              <a:latin typeface="+mn-lt"/>
            </a:endParaRPr>
          </a:p>
          <a:p>
            <a:pPr algn="l">
              <a:spcBef>
                <a:spcPts val="400"/>
              </a:spcBef>
              <a:spcAft>
                <a:spcPts val="400"/>
              </a:spcAft>
              <a:buSzPct val="135000"/>
            </a:pPr>
            <a:r>
              <a:rPr lang="en-US" sz="2000" dirty="0">
                <a:latin typeface="+mn-lt"/>
              </a:rPr>
              <a:t>The following information is NOT TRUE:</a:t>
            </a:r>
          </a:p>
          <a:p>
            <a:pPr marL="457200" indent="-457200" algn="l">
              <a:spcBef>
                <a:spcPts val="400"/>
              </a:spcBef>
              <a:spcAft>
                <a:spcPts val="400"/>
              </a:spcAft>
              <a:buSzPct val="100000"/>
              <a:buFont typeface="+mj-lt"/>
              <a:buAutoNum type="arabicPeriod"/>
            </a:pPr>
            <a:r>
              <a:rPr lang="en-US" sz="2000" dirty="0">
                <a:latin typeface="+mn-lt"/>
              </a:rPr>
              <a:t>The virus attacks only old people and children and spares young people </a:t>
            </a:r>
          </a:p>
          <a:p>
            <a:pPr marL="457200" indent="-457200" algn="l">
              <a:spcBef>
                <a:spcPts val="400"/>
              </a:spcBef>
              <a:spcAft>
                <a:spcPts val="400"/>
              </a:spcAft>
              <a:buSzPct val="100000"/>
              <a:buFont typeface="+mj-lt"/>
              <a:buAutoNum type="arabicPeriod"/>
            </a:pPr>
            <a:r>
              <a:rPr lang="en-US" sz="2000" dirty="0">
                <a:latin typeface="+mn-lt"/>
              </a:rPr>
              <a:t>The virus is transmitted through pets and people should abandon their pets </a:t>
            </a:r>
          </a:p>
          <a:p>
            <a:pPr marL="457200" indent="-457200" algn="l">
              <a:spcBef>
                <a:spcPts val="400"/>
              </a:spcBef>
              <a:spcAft>
                <a:spcPts val="400"/>
              </a:spcAft>
              <a:buSzPct val="100000"/>
              <a:buFont typeface="+mj-lt"/>
              <a:buAutoNum type="arabicPeriod"/>
            </a:pPr>
            <a:r>
              <a:rPr lang="en-US" sz="2000" dirty="0">
                <a:latin typeface="+mn-lt"/>
              </a:rPr>
              <a:t>The use of mouthwash, antibiotics, cigarettes, and liquor with high alcohol can kill CVOID-19</a:t>
            </a:r>
          </a:p>
          <a:p>
            <a:pPr marL="457200" indent="-457200" algn="l">
              <a:spcBef>
                <a:spcPts val="400"/>
              </a:spcBef>
              <a:spcAft>
                <a:spcPts val="400"/>
              </a:spcAft>
              <a:buSzPct val="100000"/>
              <a:buFont typeface="+mj-lt"/>
              <a:buAutoNum type="arabicPeriod"/>
            </a:pPr>
            <a:r>
              <a:rPr lang="en-US" sz="2000" dirty="0">
                <a:latin typeface="+mn-lt"/>
              </a:rPr>
              <a:t>Going for a steam bath, outside in the sun, can prevent you from getting infected with corona virus</a:t>
            </a:r>
          </a:p>
          <a:p>
            <a:pPr marL="457200" indent="-457200" algn="l">
              <a:spcBef>
                <a:spcPts val="400"/>
              </a:spcBef>
              <a:spcAft>
                <a:spcPts val="400"/>
              </a:spcAft>
              <a:buSzPct val="100000"/>
              <a:buFont typeface="+mj-lt"/>
              <a:buAutoNum type="arabicPeriod"/>
            </a:pPr>
            <a:r>
              <a:rPr lang="en-US" sz="2000" dirty="0">
                <a:latin typeface="+mn-lt"/>
              </a:rPr>
              <a:t>All food items are contaminated and will spread the corona virus</a:t>
            </a:r>
          </a:p>
          <a:p>
            <a:pPr marL="457200" indent="-457200" algn="l">
              <a:spcBef>
                <a:spcPts val="400"/>
              </a:spcBef>
              <a:spcAft>
                <a:spcPts val="400"/>
              </a:spcAft>
              <a:buSzPct val="100000"/>
              <a:buFont typeface="+mj-lt"/>
              <a:buAutoNum type="arabicPeriod"/>
            </a:pPr>
            <a:r>
              <a:rPr lang="en-US" sz="2000" dirty="0">
                <a:latin typeface="+mn-lt"/>
              </a:rPr>
              <a:t>There is no need to worry as Indians have higher immunity and are exposed to many diseases than people in the wester countries</a:t>
            </a:r>
          </a:p>
          <a:p>
            <a:pPr marL="457200" indent="-457200" algn="l">
              <a:spcBef>
                <a:spcPts val="400"/>
              </a:spcBef>
              <a:spcAft>
                <a:spcPts val="400"/>
              </a:spcAft>
              <a:buSzPct val="100000"/>
              <a:buFont typeface="+mj-lt"/>
              <a:buAutoNum type="arabicPeriod"/>
            </a:pPr>
            <a:r>
              <a:rPr lang="en-US" sz="2000" dirty="0">
                <a:latin typeface="+mn-lt"/>
              </a:rPr>
              <a:t>Corona virus does not survive in warm/hot weather </a:t>
            </a:r>
          </a:p>
          <a:p>
            <a:pPr marL="342900" indent="-342900" algn="l">
              <a:spcBef>
                <a:spcPts val="400"/>
              </a:spcBef>
              <a:spcAft>
                <a:spcPts val="400"/>
              </a:spcAft>
              <a:buSzPct val="135000"/>
              <a:buFont typeface="Arial" panose="020B0604020202020204" pitchFamily="34" charset="0"/>
              <a:buChar char="•"/>
            </a:pPr>
            <a:endParaRPr lang="en-US" sz="2000" dirty="0">
              <a:latin typeface="+mn-lt"/>
            </a:endParaRPr>
          </a:p>
          <a:p>
            <a:pPr algn="l">
              <a:spcBef>
                <a:spcPts val="400"/>
              </a:spcBef>
              <a:spcAft>
                <a:spcPts val="400"/>
              </a:spcAft>
              <a:buSzPct val="135000"/>
            </a:pPr>
            <a:r>
              <a:rPr lang="en-US" sz="2000" b="1" dirty="0">
                <a:latin typeface="+mn-lt"/>
              </a:rPr>
              <a:t>Always use credible sources of  information verified by Ministry of Health and Family Welfare, Government of India</a:t>
            </a:r>
          </a:p>
          <a:p>
            <a:pPr marL="342900" indent="-342900" algn="l">
              <a:spcBef>
                <a:spcPts val="400"/>
              </a:spcBef>
              <a:spcAft>
                <a:spcPts val="400"/>
              </a:spcAft>
              <a:buSzPct val="135000"/>
              <a:buFont typeface="Arial" panose="020B0604020202020204" pitchFamily="34" charset="0"/>
              <a:buChar char="•"/>
            </a:pPr>
            <a:endParaRPr lang="en-US" sz="2000" dirty="0">
              <a:latin typeface="+mn-lt"/>
            </a:endParaRPr>
          </a:p>
        </p:txBody>
      </p:sp>
      <p:sp>
        <p:nvSpPr>
          <p:cNvPr id="8" name="Rectangle 7">
            <a:extLst>
              <a:ext uri="{FF2B5EF4-FFF2-40B4-BE49-F238E27FC236}">
                <a16:creationId xmlns:a16="http://schemas.microsoft.com/office/drawing/2014/main" xmlns="" id="{876D8413-FF02-4238-9228-7CCFC9923687}"/>
              </a:ext>
            </a:extLst>
          </p:cNvPr>
          <p:cNvSpPr/>
          <p:nvPr/>
        </p:nvSpPr>
        <p:spPr>
          <a:xfrm>
            <a:off x="-2" y="1448783"/>
            <a:ext cx="7148947" cy="53236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a:extLst>
              <a:ext uri="{FF2B5EF4-FFF2-40B4-BE49-F238E27FC236}">
                <a16:creationId xmlns:a16="http://schemas.microsoft.com/office/drawing/2014/main" xmlns="" id="{7F33A773-9268-4942-B048-515D170E28B3}"/>
              </a:ext>
            </a:extLst>
          </p:cNvPr>
          <p:cNvSpPr/>
          <p:nvPr/>
        </p:nvSpPr>
        <p:spPr>
          <a:xfrm>
            <a:off x="598488" y="823469"/>
            <a:ext cx="10097221" cy="1077218"/>
          </a:xfrm>
          <a:prstGeom prst="rect">
            <a:avLst/>
          </a:prstGeom>
        </p:spPr>
        <p:txBody>
          <a:bodyPr wrap="square">
            <a:spAutoFit/>
          </a:bodyPr>
          <a:lstStyle/>
          <a:p>
            <a:pPr algn="l"/>
            <a:r>
              <a:rPr lang="en-US" sz="3200" b="1" dirty="0">
                <a:solidFill>
                  <a:schemeClr val="bg1"/>
                </a:solidFill>
                <a:latin typeface="+mj-lt"/>
              </a:rPr>
              <a:t>Talking to children about rumors related to </a:t>
            </a:r>
            <a:br>
              <a:rPr lang="en-US" sz="3200" b="1" dirty="0">
                <a:solidFill>
                  <a:schemeClr val="bg1"/>
                </a:solidFill>
                <a:latin typeface="+mj-lt"/>
              </a:rPr>
            </a:br>
            <a:r>
              <a:rPr lang="en-US" sz="3200" b="1" dirty="0">
                <a:solidFill>
                  <a:schemeClr val="bg1"/>
                </a:solidFill>
                <a:latin typeface="+mj-lt"/>
              </a:rPr>
              <a:t>Coronavirus disease (COVID-19)</a:t>
            </a:r>
          </a:p>
        </p:txBody>
      </p:sp>
    </p:spTree>
    <p:extLst>
      <p:ext uri="{BB962C8B-B14F-4D97-AF65-F5344CB8AC3E}">
        <p14:creationId xmlns:p14="http://schemas.microsoft.com/office/powerpoint/2010/main" val="228667529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FAF09CC1-2059-4A34-A5BE-CBEA22A9341D}"/>
              </a:ext>
            </a:extLst>
          </p:cNvPr>
          <p:cNvSpPr/>
          <p:nvPr/>
        </p:nvSpPr>
        <p:spPr>
          <a:xfrm>
            <a:off x="-2" y="715297"/>
            <a:ext cx="12637904" cy="6532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88" name="WhatsApp Image 2020-03-30 at 7.20.08 PM.jpeg" descr="WhatsApp Image 2020-03-30 at 7.20.08 PM.jpeg"/>
          <p:cNvPicPr>
            <a:picLocks noChangeAspect="1"/>
          </p:cNvPicPr>
          <p:nvPr/>
        </p:nvPicPr>
        <p:blipFill>
          <a:blip r:embed="rId2"/>
          <a:stretch>
            <a:fillRect/>
          </a:stretch>
        </p:blipFill>
        <p:spPr>
          <a:xfrm>
            <a:off x="366898" y="1794835"/>
            <a:ext cx="12271004" cy="7958765"/>
          </a:xfrm>
          <a:prstGeom prst="rect">
            <a:avLst/>
          </a:prstGeom>
          <a:ln w="12700">
            <a:miter lim="400000"/>
          </a:ln>
        </p:spPr>
      </p:pic>
      <p:sp>
        <p:nvSpPr>
          <p:cNvPr id="189" name="TextBox 1"/>
          <p:cNvSpPr txBox="1"/>
          <p:nvPr/>
        </p:nvSpPr>
        <p:spPr>
          <a:xfrm>
            <a:off x="598488" y="3142177"/>
            <a:ext cx="5220421" cy="841256"/>
          </a:xfrm>
          <a:prstGeom prst="rect">
            <a:avLst/>
          </a:prstGeom>
          <a:ln>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800">
                <a:latin typeface="Calibri"/>
                <a:ea typeface="Calibri"/>
                <a:cs typeface="Calibri"/>
                <a:sym typeface="Calibri"/>
              </a:defRPr>
            </a:lvl1pPr>
          </a:lstStyle>
          <a:p>
            <a:pPr algn="l"/>
            <a:r>
              <a:rPr lang="en-US" sz="2400" b="1" dirty="0">
                <a:latin typeface="+mn-lt"/>
                <a:cs typeface="Calibri" panose="020F0502020204030204" pitchFamily="34" charset="0"/>
              </a:rPr>
              <a:t>Do you see any of these situations around you? </a:t>
            </a:r>
          </a:p>
        </p:txBody>
      </p:sp>
      <p:sp>
        <p:nvSpPr>
          <p:cNvPr id="7" name="Rectangle 6">
            <a:extLst>
              <a:ext uri="{FF2B5EF4-FFF2-40B4-BE49-F238E27FC236}">
                <a16:creationId xmlns:a16="http://schemas.microsoft.com/office/drawing/2014/main" xmlns="" id="{2958F8D0-4FEA-49F0-86E1-4F21E6EA0F71}"/>
              </a:ext>
            </a:extLst>
          </p:cNvPr>
          <p:cNvSpPr/>
          <p:nvPr/>
        </p:nvSpPr>
        <p:spPr>
          <a:xfrm>
            <a:off x="-1" y="1435108"/>
            <a:ext cx="4087092" cy="5044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a:extLst>
              <a:ext uri="{FF2B5EF4-FFF2-40B4-BE49-F238E27FC236}">
                <a16:creationId xmlns:a16="http://schemas.microsoft.com/office/drawing/2014/main" xmlns="" id="{7792CEFF-2E13-4393-A7DD-AAE575AFC497}"/>
              </a:ext>
            </a:extLst>
          </p:cNvPr>
          <p:cNvSpPr/>
          <p:nvPr/>
        </p:nvSpPr>
        <p:spPr>
          <a:xfrm>
            <a:off x="598488" y="823469"/>
            <a:ext cx="12333826" cy="1077218"/>
          </a:xfrm>
          <a:prstGeom prst="rect">
            <a:avLst/>
          </a:prstGeom>
        </p:spPr>
        <p:txBody>
          <a:bodyPr wrap="none">
            <a:spAutoFit/>
          </a:bodyPr>
          <a:lstStyle/>
          <a:p>
            <a:pPr algn="l"/>
            <a:r>
              <a:rPr lang="en-US" sz="3200" b="1" dirty="0">
                <a:solidFill>
                  <a:schemeClr val="bg1"/>
                </a:solidFill>
                <a:latin typeface="+mj-lt"/>
              </a:rPr>
              <a:t>Handling heightened risks of violence, abuse and exploitation </a:t>
            </a:r>
            <a:br>
              <a:rPr lang="en-US" sz="3200" b="1" dirty="0">
                <a:solidFill>
                  <a:schemeClr val="bg1"/>
                </a:solidFill>
                <a:latin typeface="+mj-lt"/>
              </a:rPr>
            </a:br>
            <a:r>
              <a:rPr lang="en-US" sz="3200" b="1" dirty="0">
                <a:solidFill>
                  <a:schemeClr val="bg1"/>
                </a:solidFill>
                <a:latin typeface="+mj-lt"/>
              </a:rPr>
              <a:t>against children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WhatsApp Image 2020-04-02 at 9.19.17 PM.jpeg" descr="WhatsApp Image 2020-04-02 at 9.19.17 PM.jpeg"/>
          <p:cNvPicPr>
            <a:picLocks noChangeAspect="1"/>
          </p:cNvPicPr>
          <p:nvPr/>
        </p:nvPicPr>
        <p:blipFill>
          <a:blip r:embed="rId2"/>
          <a:srcRect l="3023" r="3023"/>
          <a:stretch>
            <a:fillRect/>
          </a:stretch>
        </p:blipFill>
        <p:spPr>
          <a:xfrm>
            <a:off x="2683964" y="1900687"/>
            <a:ext cx="10320836" cy="7758258"/>
          </a:xfrm>
          <a:prstGeom prst="rect">
            <a:avLst/>
          </a:prstGeom>
          <a:ln w="12700">
            <a:miter lim="400000"/>
          </a:ln>
        </p:spPr>
      </p:pic>
      <p:sp>
        <p:nvSpPr>
          <p:cNvPr id="194" name="TextBox 1"/>
          <p:cNvSpPr txBox="1"/>
          <p:nvPr/>
        </p:nvSpPr>
        <p:spPr>
          <a:xfrm>
            <a:off x="598487" y="7537147"/>
            <a:ext cx="5428240" cy="841256"/>
          </a:xfrm>
          <a:prstGeom prst="rect">
            <a:avLst/>
          </a:prstGeom>
          <a:ln>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800">
                <a:latin typeface="Calibri"/>
                <a:ea typeface="Calibri"/>
                <a:cs typeface="Calibri"/>
                <a:sym typeface="Calibri"/>
              </a:defRPr>
            </a:lvl1pPr>
          </a:lstStyle>
          <a:p>
            <a:pPr algn="l"/>
            <a:r>
              <a:rPr sz="2400" b="1" dirty="0">
                <a:latin typeface="+mn-lt"/>
                <a:cs typeface="Calibri" panose="020F0502020204030204" pitchFamily="34" charset="0"/>
              </a:rPr>
              <a:t>Do you see any of these situations around you? </a:t>
            </a:r>
          </a:p>
        </p:txBody>
      </p:sp>
      <p:sp>
        <p:nvSpPr>
          <p:cNvPr id="6" name="Rectangle 5">
            <a:extLst>
              <a:ext uri="{FF2B5EF4-FFF2-40B4-BE49-F238E27FC236}">
                <a16:creationId xmlns:a16="http://schemas.microsoft.com/office/drawing/2014/main" xmlns="" id="{C526E710-F480-4722-8209-D268739B2929}"/>
              </a:ext>
            </a:extLst>
          </p:cNvPr>
          <p:cNvSpPr/>
          <p:nvPr/>
        </p:nvSpPr>
        <p:spPr>
          <a:xfrm>
            <a:off x="-2" y="715297"/>
            <a:ext cx="12637904" cy="6532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a:extLst>
              <a:ext uri="{FF2B5EF4-FFF2-40B4-BE49-F238E27FC236}">
                <a16:creationId xmlns:a16="http://schemas.microsoft.com/office/drawing/2014/main" xmlns="" id="{66FB2999-E36B-4751-BE5C-C0309D6D02EC}"/>
              </a:ext>
            </a:extLst>
          </p:cNvPr>
          <p:cNvSpPr/>
          <p:nvPr/>
        </p:nvSpPr>
        <p:spPr>
          <a:xfrm>
            <a:off x="-1" y="1435108"/>
            <a:ext cx="4087092" cy="5044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xmlns="" id="{FE8B6810-6658-499D-8907-0CE1C4948752}"/>
              </a:ext>
            </a:extLst>
          </p:cNvPr>
          <p:cNvSpPr/>
          <p:nvPr/>
        </p:nvSpPr>
        <p:spPr>
          <a:xfrm>
            <a:off x="598488" y="823469"/>
            <a:ext cx="12333826" cy="1077218"/>
          </a:xfrm>
          <a:prstGeom prst="rect">
            <a:avLst/>
          </a:prstGeom>
        </p:spPr>
        <p:txBody>
          <a:bodyPr wrap="none">
            <a:spAutoFit/>
          </a:bodyPr>
          <a:lstStyle/>
          <a:p>
            <a:pPr algn="l"/>
            <a:r>
              <a:rPr lang="en-US" sz="3200" b="1" dirty="0">
                <a:solidFill>
                  <a:schemeClr val="bg1"/>
                </a:solidFill>
                <a:latin typeface="+mj-lt"/>
              </a:rPr>
              <a:t>Handling heightened risks of violence, abuse and exploitation </a:t>
            </a:r>
            <a:br>
              <a:rPr lang="en-US" sz="3200" b="1" dirty="0">
                <a:solidFill>
                  <a:schemeClr val="bg1"/>
                </a:solidFill>
                <a:latin typeface="+mj-lt"/>
              </a:rPr>
            </a:br>
            <a:r>
              <a:rPr lang="en-US" sz="3200" b="1" dirty="0">
                <a:solidFill>
                  <a:schemeClr val="bg1"/>
                </a:solidFill>
                <a:latin typeface="+mj-lt"/>
              </a:rPr>
              <a:t>against children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WhatsApp Image 2020-04-02 at 9.19.16 PM.jpeg" descr="WhatsApp Image 2020-04-02 at 9.19.16 PM.jpeg"/>
          <p:cNvPicPr>
            <a:picLocks noChangeAspect="1"/>
          </p:cNvPicPr>
          <p:nvPr/>
        </p:nvPicPr>
        <p:blipFill>
          <a:blip r:embed="rId2"/>
          <a:srcRect b="5288"/>
          <a:stretch>
            <a:fillRect/>
          </a:stretch>
        </p:blipFill>
        <p:spPr>
          <a:xfrm>
            <a:off x="-1" y="902877"/>
            <a:ext cx="13004801" cy="8698932"/>
          </a:xfrm>
          <a:prstGeom prst="rect">
            <a:avLst/>
          </a:prstGeom>
          <a:ln w="12700">
            <a:miter lim="400000"/>
          </a:ln>
        </p:spPr>
      </p:pic>
      <p:sp>
        <p:nvSpPr>
          <p:cNvPr id="198" name="TextBox 1"/>
          <p:cNvSpPr txBox="1"/>
          <p:nvPr/>
        </p:nvSpPr>
        <p:spPr>
          <a:xfrm>
            <a:off x="598488" y="2463305"/>
            <a:ext cx="5137294" cy="841256"/>
          </a:xfrm>
          <a:prstGeom prst="rect">
            <a:avLst/>
          </a:prstGeom>
          <a:ln>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2800">
                <a:latin typeface="Calibri"/>
                <a:ea typeface="Calibri"/>
                <a:cs typeface="Calibri"/>
                <a:sym typeface="Calibri"/>
              </a:defRPr>
            </a:lvl1pPr>
          </a:lstStyle>
          <a:p>
            <a:pPr algn="l"/>
            <a:r>
              <a:rPr sz="2400" b="1" dirty="0">
                <a:latin typeface="+mn-lt"/>
                <a:cs typeface="Calibri" panose="020F0502020204030204" pitchFamily="34" charset="0"/>
              </a:rPr>
              <a:t>Do you see any of these situations around you? </a:t>
            </a:r>
          </a:p>
        </p:txBody>
      </p:sp>
      <p:sp>
        <p:nvSpPr>
          <p:cNvPr id="6" name="Rectangle 5">
            <a:extLst>
              <a:ext uri="{FF2B5EF4-FFF2-40B4-BE49-F238E27FC236}">
                <a16:creationId xmlns:a16="http://schemas.microsoft.com/office/drawing/2014/main" xmlns="" id="{36B7FED9-7580-40CF-B28D-20A9A0B6884C}"/>
              </a:ext>
            </a:extLst>
          </p:cNvPr>
          <p:cNvSpPr/>
          <p:nvPr/>
        </p:nvSpPr>
        <p:spPr>
          <a:xfrm>
            <a:off x="-2" y="715297"/>
            <a:ext cx="12637904" cy="6532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a:extLst>
              <a:ext uri="{FF2B5EF4-FFF2-40B4-BE49-F238E27FC236}">
                <a16:creationId xmlns:a16="http://schemas.microsoft.com/office/drawing/2014/main" xmlns="" id="{128461A6-9C9D-48B8-A277-7777D9AD7CC4}"/>
              </a:ext>
            </a:extLst>
          </p:cNvPr>
          <p:cNvSpPr/>
          <p:nvPr/>
        </p:nvSpPr>
        <p:spPr>
          <a:xfrm>
            <a:off x="-1" y="1435108"/>
            <a:ext cx="4087092" cy="5044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xmlns="" id="{C677F183-982C-4392-A684-5DDDBD510845}"/>
              </a:ext>
            </a:extLst>
          </p:cNvPr>
          <p:cNvSpPr/>
          <p:nvPr/>
        </p:nvSpPr>
        <p:spPr>
          <a:xfrm>
            <a:off x="598488" y="823469"/>
            <a:ext cx="12333826" cy="1077218"/>
          </a:xfrm>
          <a:prstGeom prst="rect">
            <a:avLst/>
          </a:prstGeom>
        </p:spPr>
        <p:txBody>
          <a:bodyPr wrap="none">
            <a:spAutoFit/>
          </a:bodyPr>
          <a:lstStyle/>
          <a:p>
            <a:pPr algn="l"/>
            <a:r>
              <a:rPr lang="en-US" sz="3200" b="1" dirty="0">
                <a:solidFill>
                  <a:schemeClr val="bg1"/>
                </a:solidFill>
                <a:latin typeface="+mj-lt"/>
              </a:rPr>
              <a:t>Handling heightened risks of violence, abuse and exploitation </a:t>
            </a:r>
            <a:br>
              <a:rPr lang="en-US" sz="3200" b="1" dirty="0">
                <a:solidFill>
                  <a:schemeClr val="bg1"/>
                </a:solidFill>
                <a:latin typeface="+mj-lt"/>
              </a:rPr>
            </a:br>
            <a:r>
              <a:rPr lang="en-US" sz="3200" b="1" dirty="0">
                <a:solidFill>
                  <a:schemeClr val="bg1"/>
                </a:solidFill>
                <a:latin typeface="+mj-lt"/>
              </a:rPr>
              <a:t>against children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3B8B61-3051-468A-A5F4-1950BD01119E}"/>
              </a:ext>
            </a:extLst>
          </p:cNvPr>
          <p:cNvSpPr>
            <a:spLocks noGrp="1"/>
          </p:cNvSpPr>
          <p:nvPr>
            <p:ph type="title"/>
          </p:nvPr>
        </p:nvSpPr>
        <p:spPr>
          <a:xfrm>
            <a:off x="893762" y="472618"/>
            <a:ext cx="11217275" cy="1247694"/>
          </a:xfrm>
        </p:spPr>
        <p:txBody>
          <a:bodyPr/>
          <a:lstStyle/>
          <a:p>
            <a:r>
              <a:rPr lang="en-US" sz="5400" b="1" dirty="0"/>
              <a:t>Common reactions and behaviors in epidemics </a:t>
            </a:r>
          </a:p>
        </p:txBody>
      </p:sp>
      <p:sp>
        <p:nvSpPr>
          <p:cNvPr id="3" name="Content Placeholder 2">
            <a:extLst>
              <a:ext uri="{FF2B5EF4-FFF2-40B4-BE49-F238E27FC236}">
                <a16:creationId xmlns:a16="http://schemas.microsoft.com/office/drawing/2014/main" xmlns="" id="{6079520D-599E-40D9-B7FE-F6CFF2246002}"/>
              </a:ext>
            </a:extLst>
          </p:cNvPr>
          <p:cNvSpPr>
            <a:spLocks noGrp="1"/>
          </p:cNvSpPr>
          <p:nvPr>
            <p:ph idx="1"/>
          </p:nvPr>
        </p:nvSpPr>
        <p:spPr>
          <a:xfrm>
            <a:off x="893761" y="2247254"/>
            <a:ext cx="11217275" cy="7175715"/>
          </a:xfrm>
        </p:spPr>
        <p:txBody>
          <a:bodyPr/>
          <a:lstStyle/>
          <a:p>
            <a:r>
              <a:rPr lang="en-US" dirty="0"/>
              <a:t>Fear of being sick, and of the way in which one dies </a:t>
            </a:r>
          </a:p>
          <a:p>
            <a:r>
              <a:rPr lang="en-US" dirty="0"/>
              <a:t>Fear of symptoms and diseases that are easily treated </a:t>
            </a:r>
          </a:p>
          <a:p>
            <a:r>
              <a:rPr lang="en-US" dirty="0"/>
              <a:t>Fear of falling ill and dying keep people from approaching health workers or health facilities </a:t>
            </a:r>
          </a:p>
          <a:p>
            <a:r>
              <a:rPr lang="en-US" dirty="0"/>
              <a:t>Fear of losing livelihood, not being able to work during isolation, and of being fired because the employer is afraid of contamination etc. </a:t>
            </a:r>
          </a:p>
          <a:p>
            <a:r>
              <a:rPr lang="en-US" dirty="0"/>
              <a:t>Feeling of helplessness and depression due to being isolated </a:t>
            </a:r>
          </a:p>
          <a:p>
            <a:r>
              <a:rPr lang="en-US" dirty="0"/>
              <a:t>Mistrust and anger of everyone associated with the disease </a:t>
            </a:r>
          </a:p>
          <a:p>
            <a:r>
              <a:rPr lang="en-US" dirty="0"/>
              <a:t>Stigmatization and fear of patients, healthcare workers and caregivers </a:t>
            </a:r>
          </a:p>
          <a:p>
            <a:r>
              <a:rPr lang="en-US" dirty="0"/>
              <a:t>Refuse approaches by volunteers and medical workers; threatening them verbally or physically </a:t>
            </a:r>
          </a:p>
          <a:p>
            <a:r>
              <a:rPr lang="en-US" dirty="0"/>
              <a:t>Refuse to care for unaccompanied or separated minors due to fear of contamination </a:t>
            </a:r>
          </a:p>
          <a:p>
            <a:r>
              <a:rPr lang="en-US" dirty="0"/>
              <a:t>Belief that prayer is the only thing that will save people </a:t>
            </a:r>
          </a:p>
          <a:p>
            <a:endParaRPr lang="en-US" dirty="0"/>
          </a:p>
        </p:txBody>
      </p:sp>
    </p:spTree>
    <p:extLst>
      <p:ext uri="{BB962C8B-B14F-4D97-AF65-F5344CB8AC3E}">
        <p14:creationId xmlns:p14="http://schemas.microsoft.com/office/powerpoint/2010/main" val="3869080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B24D190-7A01-4BD3-AD64-2BB823A1DE55}"/>
              </a:ext>
            </a:extLst>
          </p:cNvPr>
          <p:cNvSpPr/>
          <p:nvPr/>
        </p:nvSpPr>
        <p:spPr>
          <a:xfrm>
            <a:off x="-2" y="756862"/>
            <a:ext cx="10454073" cy="6532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a:extLst>
              <a:ext uri="{FF2B5EF4-FFF2-40B4-BE49-F238E27FC236}">
                <a16:creationId xmlns:a16="http://schemas.microsoft.com/office/drawing/2014/main" xmlns="" id="{0CE0D210-83B3-4390-9C5C-A3A73E8A95B7}"/>
              </a:ext>
            </a:extLst>
          </p:cNvPr>
          <p:cNvSpPr/>
          <p:nvPr/>
        </p:nvSpPr>
        <p:spPr>
          <a:xfrm>
            <a:off x="598488" y="823469"/>
            <a:ext cx="9855583" cy="584775"/>
          </a:xfrm>
          <a:prstGeom prst="rect">
            <a:avLst/>
          </a:prstGeom>
        </p:spPr>
        <p:txBody>
          <a:bodyPr wrap="none">
            <a:spAutoFit/>
          </a:bodyPr>
          <a:lstStyle/>
          <a:p>
            <a:pPr algn="l"/>
            <a:r>
              <a:rPr lang="en-US" sz="3200" b="1" dirty="0">
                <a:solidFill>
                  <a:schemeClr val="bg1"/>
                </a:solidFill>
                <a:latin typeface="+mj-lt"/>
              </a:rPr>
              <a:t>Increased risk of violence, abuse and exploitation</a:t>
            </a:r>
          </a:p>
        </p:txBody>
      </p:sp>
      <p:sp>
        <p:nvSpPr>
          <p:cNvPr id="5" name="TextBox 4">
            <a:extLst>
              <a:ext uri="{FF2B5EF4-FFF2-40B4-BE49-F238E27FC236}">
                <a16:creationId xmlns:a16="http://schemas.microsoft.com/office/drawing/2014/main" xmlns="" id="{18920EA8-0D37-46CB-8F3C-EA04E60DFE17}"/>
              </a:ext>
            </a:extLst>
          </p:cNvPr>
          <p:cNvSpPr txBox="1"/>
          <p:nvPr/>
        </p:nvSpPr>
        <p:spPr>
          <a:xfrm>
            <a:off x="598488" y="1661415"/>
            <a:ext cx="11635076" cy="3888244"/>
          </a:xfrm>
          <a:prstGeom prst="rect">
            <a:avLst/>
          </a:prstGeom>
          <a:noFill/>
        </p:spPr>
        <p:txBody>
          <a:bodyPr wrap="square" rtlCol="0">
            <a:spAutoFit/>
          </a:bodyPr>
          <a:lstStyle/>
          <a:p>
            <a:pPr marL="720725" indent="-541338" algn="l">
              <a:spcBef>
                <a:spcPts val="400"/>
              </a:spcBef>
              <a:spcAft>
                <a:spcPts val="400"/>
              </a:spcAft>
              <a:buSzPct val="135000"/>
              <a:buFont typeface="Arial" panose="020B0604020202020204" pitchFamily="34" charset="0"/>
              <a:buChar char="•"/>
            </a:pPr>
            <a:r>
              <a:rPr lang="en-US" sz="2000" dirty="0">
                <a:latin typeface="+mn-lt"/>
              </a:rPr>
              <a:t>High stress in family due to social isolation, economic hardship and loss of livelihood increase risks of domestic violence and child abuse, including spanking or beating children, or using harsh language</a:t>
            </a:r>
          </a:p>
          <a:p>
            <a:pPr marL="720725" indent="-541338" algn="l">
              <a:spcBef>
                <a:spcPts val="400"/>
              </a:spcBef>
              <a:spcAft>
                <a:spcPts val="400"/>
              </a:spcAft>
              <a:buSzPct val="135000"/>
              <a:buFont typeface="Arial" panose="020B0604020202020204" pitchFamily="34" charset="0"/>
              <a:buChar char="•"/>
            </a:pPr>
            <a:r>
              <a:rPr lang="en-US" sz="2000" dirty="0">
                <a:latin typeface="+mn-lt"/>
              </a:rPr>
              <a:t>School closures and movement restrictions means children are forced to spend much more time at home with adults and caregivers who are already stressed and worried</a:t>
            </a:r>
          </a:p>
          <a:p>
            <a:pPr marL="720725" indent="-541338" algn="l">
              <a:spcBef>
                <a:spcPts val="400"/>
              </a:spcBef>
              <a:spcAft>
                <a:spcPts val="400"/>
              </a:spcAft>
              <a:buSzPct val="135000"/>
              <a:buFont typeface="Arial" panose="020B0604020202020204" pitchFamily="34" charset="0"/>
              <a:buChar char="•"/>
            </a:pPr>
            <a:r>
              <a:rPr lang="en-US" sz="2000" dirty="0">
                <a:latin typeface="+mn-lt"/>
              </a:rPr>
              <a:t>Sexual abuse can happen to any child or adolescent at any time or place. Be vigilant and aware. </a:t>
            </a:r>
          </a:p>
          <a:p>
            <a:pPr marL="720725" indent="-541338" algn="l">
              <a:spcBef>
                <a:spcPts val="400"/>
              </a:spcBef>
              <a:spcAft>
                <a:spcPts val="400"/>
              </a:spcAft>
              <a:buSzPct val="135000"/>
              <a:buFont typeface="Arial" panose="020B0604020202020204" pitchFamily="34" charset="0"/>
              <a:buChar char="•"/>
            </a:pPr>
            <a:r>
              <a:rPr lang="en-US" sz="2000" dirty="0">
                <a:latin typeface="+mn-lt"/>
              </a:rPr>
              <a:t>Children spend more of their time online – and face the risk of exposure to online sexual abuse and grooming for sexual exploitation, cyberbullying and other online threats</a:t>
            </a:r>
          </a:p>
          <a:p>
            <a:pPr marL="720725" indent="-541338" algn="l">
              <a:spcBef>
                <a:spcPts val="400"/>
              </a:spcBef>
              <a:spcAft>
                <a:spcPts val="400"/>
              </a:spcAft>
              <a:buSzPct val="135000"/>
              <a:buFont typeface="Arial" panose="020B0604020202020204" pitchFamily="34" charset="0"/>
              <a:buChar char="•"/>
            </a:pPr>
            <a:r>
              <a:rPr lang="en-US" sz="2000" dirty="0">
                <a:latin typeface="+mn-lt"/>
              </a:rPr>
              <a:t>Children in quarantine or isolation may be away from adult supervision, which may also increase protection risks. </a:t>
            </a:r>
          </a:p>
        </p:txBody>
      </p:sp>
      <p:sp>
        <p:nvSpPr>
          <p:cNvPr id="7" name="Rectangle 6">
            <a:extLst>
              <a:ext uri="{FF2B5EF4-FFF2-40B4-BE49-F238E27FC236}">
                <a16:creationId xmlns:a16="http://schemas.microsoft.com/office/drawing/2014/main" xmlns="" id="{E6CE1F78-813E-422D-9CE2-195745F7A9C3}"/>
              </a:ext>
            </a:extLst>
          </p:cNvPr>
          <p:cNvSpPr/>
          <p:nvPr/>
        </p:nvSpPr>
        <p:spPr>
          <a:xfrm>
            <a:off x="548796" y="5801008"/>
            <a:ext cx="4416594" cy="523220"/>
          </a:xfrm>
          <a:prstGeom prst="rect">
            <a:avLst/>
          </a:prstGeom>
        </p:spPr>
        <p:txBody>
          <a:bodyPr wrap="none">
            <a:spAutoFit/>
          </a:bodyPr>
          <a:lstStyle/>
          <a:p>
            <a:r>
              <a:rPr lang="en-IN" sz="2800" b="1" dirty="0">
                <a:solidFill>
                  <a:srgbClr val="00B0F0"/>
                </a:solidFill>
                <a:latin typeface="+mn-lt"/>
              </a:rPr>
              <a:t>Children with disabilities</a:t>
            </a:r>
          </a:p>
        </p:txBody>
      </p:sp>
      <p:sp>
        <p:nvSpPr>
          <p:cNvPr id="8" name="TextBox 7">
            <a:extLst>
              <a:ext uri="{FF2B5EF4-FFF2-40B4-BE49-F238E27FC236}">
                <a16:creationId xmlns:a16="http://schemas.microsoft.com/office/drawing/2014/main" xmlns="" id="{D275DF82-1C60-4B0A-B6B6-D156DA521420}"/>
              </a:ext>
            </a:extLst>
          </p:cNvPr>
          <p:cNvSpPr txBox="1"/>
          <p:nvPr/>
        </p:nvSpPr>
        <p:spPr>
          <a:xfrm>
            <a:off x="598488" y="6351938"/>
            <a:ext cx="11496530" cy="2349361"/>
          </a:xfrm>
          <a:prstGeom prst="rect">
            <a:avLst/>
          </a:prstGeom>
          <a:noFill/>
        </p:spPr>
        <p:txBody>
          <a:bodyPr wrap="square" rtlCol="0">
            <a:spAutoFit/>
          </a:bodyPr>
          <a:lstStyle/>
          <a:p>
            <a:pPr algn="l">
              <a:spcBef>
                <a:spcPts val="400"/>
              </a:spcBef>
              <a:spcAft>
                <a:spcPts val="400"/>
              </a:spcAft>
            </a:pPr>
            <a:r>
              <a:rPr lang="en-US" sz="2000" dirty="0">
                <a:latin typeface="+mn-lt"/>
                <a:ea typeface="Calibri"/>
                <a:cs typeface="Calibri"/>
              </a:rPr>
              <a:t>Children with disabilities may have stronger reactions to ongoing pandemic. They might have more intense distress, worry or anger because they have less control over day-to-day well-being than other people. The same is true for children with other physical, emotional, or intellectual limitations. They may need extra words of reassurance, more explanations about the event, and more comfort and other positive reinforcements of messages. Talk to them, ensure their needs are taken care of and they are able to participate in all activities. </a:t>
            </a:r>
          </a:p>
          <a:p>
            <a:pPr algn="l">
              <a:spcBef>
                <a:spcPts val="400"/>
              </a:spcBef>
              <a:spcAft>
                <a:spcPts val="400"/>
              </a:spcAft>
            </a:pPr>
            <a:endParaRPr lang="en-IN" sz="2000" dirty="0">
              <a:latin typeface="+mn-lt"/>
            </a:endParaRPr>
          </a:p>
        </p:txBody>
      </p:sp>
    </p:spTree>
    <p:extLst>
      <p:ext uri="{BB962C8B-B14F-4D97-AF65-F5344CB8AC3E}">
        <p14:creationId xmlns:p14="http://schemas.microsoft.com/office/powerpoint/2010/main" val="259065320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In a matter of months, COVID-19 has upended the lives of children and families across the globe. Quarantine efforts such as school closures and movement restrictions, while considered necessary, are disrupting children's routines and support systems. The"/>
          <p:cNvSpPr txBox="1">
            <a:spLocks noGrp="1"/>
          </p:cNvSpPr>
          <p:nvPr>
            <p:ph type="body" idx="4294967295"/>
          </p:nvPr>
        </p:nvSpPr>
        <p:spPr>
          <a:xfrm>
            <a:off x="598488" y="1699297"/>
            <a:ext cx="11818799" cy="9279519"/>
          </a:xfrm>
          <a:prstGeom prst="rect">
            <a:avLst/>
          </a:prstGeom>
        </p:spPr>
        <p:txBody>
          <a:bodyPr anchor="t">
            <a:normAutofit/>
          </a:bodyPr>
          <a:lstStyle/>
          <a:p>
            <a:pPr marL="739775" indent="-560388" algn="just" defTabSz="352409">
              <a:lnSpc>
                <a:spcPct val="120000"/>
              </a:lnSpc>
              <a:spcBef>
                <a:spcPts val="400"/>
              </a:spcBef>
              <a:spcAft>
                <a:spcPts val="400"/>
              </a:spcAft>
              <a:buSzPct val="135000"/>
              <a:defRPr sz="2350">
                <a:latin typeface="Calibri"/>
                <a:ea typeface="Calibri"/>
                <a:cs typeface="Calibri"/>
                <a:sym typeface="Calibri"/>
              </a:defRPr>
            </a:pPr>
            <a:r>
              <a:rPr sz="2000" dirty="0">
                <a:latin typeface="+mj-lt"/>
              </a:rPr>
              <a:t>Speak calmly and firmly to your child if she/he misbehaves, or undertakes any risky behavior</a:t>
            </a:r>
            <a:r>
              <a:rPr lang="en-US" sz="2000" dirty="0">
                <a:latin typeface="+mj-lt"/>
              </a:rPr>
              <a:t>.</a:t>
            </a:r>
          </a:p>
          <a:p>
            <a:pPr marL="739775" indent="-560388" algn="just" defTabSz="352409">
              <a:lnSpc>
                <a:spcPct val="120000"/>
              </a:lnSpc>
              <a:spcBef>
                <a:spcPts val="400"/>
              </a:spcBef>
              <a:spcAft>
                <a:spcPts val="400"/>
              </a:spcAft>
              <a:buSzPct val="135000"/>
              <a:defRPr sz="2350">
                <a:latin typeface="Calibri"/>
                <a:ea typeface="Calibri"/>
                <a:cs typeface="Calibri"/>
                <a:sym typeface="Calibri"/>
              </a:defRPr>
            </a:pPr>
            <a:r>
              <a:rPr lang="en-US" sz="2000" dirty="0">
                <a:latin typeface="+mj-lt"/>
                <a:ea typeface="Calibri"/>
                <a:cs typeface="Calibri"/>
              </a:rPr>
              <a:t>Younger children who are throwing a tantrum more than usual, being defiant or acting out may actually be feeling anxious. Pick a calm, undistracted time and gently ask how they’re feeling and make sure to respond to outbursts in a calm, consistent, and comforting way.</a:t>
            </a:r>
          </a:p>
          <a:p>
            <a:pPr marL="739775" indent="-560388" algn="just" defTabSz="352409">
              <a:lnSpc>
                <a:spcPct val="120000"/>
              </a:lnSpc>
              <a:spcBef>
                <a:spcPts val="400"/>
              </a:spcBef>
              <a:spcAft>
                <a:spcPts val="400"/>
              </a:spcAft>
              <a:buSzPct val="135000"/>
              <a:defRPr sz="2350">
                <a:latin typeface="Calibri"/>
                <a:ea typeface="Calibri"/>
                <a:cs typeface="Calibri"/>
                <a:sym typeface="Calibri"/>
              </a:defRPr>
            </a:pPr>
            <a:r>
              <a:rPr sz="2000" dirty="0">
                <a:latin typeface="+mj-lt"/>
                <a:ea typeface="Calibri"/>
                <a:cs typeface="Calibri"/>
              </a:rPr>
              <a:t>Try to understand the situation and the reason behind a certain negative behavior</a:t>
            </a:r>
            <a:r>
              <a:rPr lang="en-US" sz="2000" dirty="0">
                <a:latin typeface="+mj-lt"/>
                <a:ea typeface="Calibri"/>
                <a:cs typeface="Calibri"/>
              </a:rPr>
              <a:t>.</a:t>
            </a:r>
            <a:endParaRPr sz="2000" dirty="0">
              <a:latin typeface="+mj-lt"/>
              <a:ea typeface="Calibri"/>
              <a:cs typeface="Calibri"/>
            </a:endParaRPr>
          </a:p>
          <a:p>
            <a:pPr marL="739775" indent="-560388" algn="just" defTabSz="352409">
              <a:lnSpc>
                <a:spcPct val="120000"/>
              </a:lnSpc>
              <a:spcBef>
                <a:spcPts val="400"/>
              </a:spcBef>
              <a:spcAft>
                <a:spcPts val="400"/>
              </a:spcAft>
              <a:buSzPct val="135000"/>
              <a:defRPr sz="2350">
                <a:latin typeface="Calibri"/>
                <a:ea typeface="Calibri"/>
                <a:cs typeface="Calibri"/>
                <a:sym typeface="Calibri"/>
              </a:defRPr>
            </a:pPr>
            <a:r>
              <a:rPr sz="2000" dirty="0">
                <a:latin typeface="+mj-lt"/>
                <a:ea typeface="Calibri"/>
                <a:cs typeface="Calibri"/>
              </a:rPr>
              <a:t>Maintain a regular routine and give children specific responsibilities</a:t>
            </a:r>
            <a:r>
              <a:rPr lang="en-US" sz="2000" dirty="0">
                <a:latin typeface="+mj-lt"/>
                <a:ea typeface="Calibri"/>
                <a:cs typeface="Calibri"/>
              </a:rPr>
              <a:t>.</a:t>
            </a:r>
            <a:r>
              <a:rPr sz="2000" dirty="0">
                <a:latin typeface="+mj-lt"/>
                <a:ea typeface="Calibri"/>
                <a:cs typeface="Calibri"/>
              </a:rPr>
              <a:t> </a:t>
            </a:r>
            <a:endParaRPr lang="en-US" sz="2000" dirty="0">
              <a:latin typeface="+mj-lt"/>
              <a:ea typeface="Calibri"/>
              <a:cs typeface="Calibri"/>
            </a:endParaRPr>
          </a:p>
          <a:p>
            <a:pPr marL="739775" indent="-560388" algn="just" defTabSz="352409">
              <a:lnSpc>
                <a:spcPct val="120000"/>
              </a:lnSpc>
              <a:spcBef>
                <a:spcPts val="400"/>
              </a:spcBef>
              <a:spcAft>
                <a:spcPts val="400"/>
              </a:spcAft>
              <a:buSzPct val="135000"/>
              <a:defRPr sz="2350">
                <a:latin typeface="Calibri"/>
                <a:ea typeface="Calibri"/>
                <a:cs typeface="Calibri"/>
                <a:sym typeface="Calibri"/>
              </a:defRPr>
            </a:pPr>
            <a:r>
              <a:rPr sz="2000" dirty="0">
                <a:latin typeface="+mj-lt"/>
                <a:ea typeface="Calibri"/>
                <a:cs typeface="Calibri"/>
              </a:rPr>
              <a:t>Build your relationship with them on mutual trust and respect. If you are concerned that your child may be at serious risk, talk to her/him about the possibility of asking for external support. Call CHILDLINE 1098.</a:t>
            </a:r>
            <a:endParaRPr lang="en-US" sz="2000" dirty="0">
              <a:latin typeface="+mj-lt"/>
              <a:ea typeface="Calibri"/>
              <a:cs typeface="Calibri"/>
            </a:endParaRPr>
          </a:p>
          <a:p>
            <a:pPr marL="739775" indent="-560388" algn="just" defTabSz="352409">
              <a:lnSpc>
                <a:spcPct val="120000"/>
              </a:lnSpc>
              <a:spcBef>
                <a:spcPts val="400"/>
              </a:spcBef>
              <a:spcAft>
                <a:spcPts val="400"/>
              </a:spcAft>
              <a:buSzPct val="135000"/>
              <a:defRPr sz="2350">
                <a:latin typeface="Calibri"/>
                <a:ea typeface="Calibri"/>
                <a:cs typeface="Calibri"/>
                <a:sym typeface="Calibri"/>
              </a:defRPr>
            </a:pPr>
            <a:r>
              <a:rPr lang="en-US" sz="2000" dirty="0">
                <a:latin typeface="+mj-lt"/>
                <a:ea typeface="Calibri"/>
                <a:cs typeface="Calibri"/>
              </a:rPr>
              <a:t>Teach children about personal safety rules – their body belongs to them and any uncomfortable touch or gesture made by anyone which makes them feel unsafe is not acceptable. </a:t>
            </a:r>
            <a:endParaRPr sz="2000" dirty="0">
              <a:latin typeface="+mj-lt"/>
              <a:ea typeface="Calibri"/>
              <a:cs typeface="Calibri"/>
            </a:endParaRPr>
          </a:p>
          <a:p>
            <a:pPr marL="739775" indent="-560388" algn="just" defTabSz="352409">
              <a:lnSpc>
                <a:spcPct val="120000"/>
              </a:lnSpc>
              <a:spcBef>
                <a:spcPts val="400"/>
              </a:spcBef>
              <a:spcAft>
                <a:spcPts val="400"/>
              </a:spcAft>
              <a:buSzPct val="135000"/>
              <a:defRPr sz="2350">
                <a:latin typeface="Calibri"/>
                <a:ea typeface="Calibri"/>
                <a:cs typeface="Calibri"/>
                <a:sym typeface="Calibri"/>
              </a:defRPr>
            </a:pPr>
            <a:r>
              <a:rPr sz="2000" dirty="0">
                <a:latin typeface="+mj-lt"/>
                <a:ea typeface="Calibri"/>
                <a:cs typeface="Calibri"/>
              </a:rPr>
              <a:t>Always trust/believe children if they report sexual abuse to you</a:t>
            </a:r>
            <a:r>
              <a:rPr lang="en-US" sz="2000" dirty="0">
                <a:latin typeface="+mj-lt"/>
                <a:ea typeface="Calibri"/>
                <a:cs typeface="Calibri"/>
              </a:rPr>
              <a:t>.</a:t>
            </a:r>
            <a:endParaRPr sz="2000" dirty="0">
              <a:latin typeface="+mj-lt"/>
              <a:ea typeface="Calibri"/>
              <a:cs typeface="Calibri"/>
            </a:endParaRPr>
          </a:p>
          <a:p>
            <a:pPr marL="739775" indent="-560388" algn="just" defTabSz="352409">
              <a:lnSpc>
                <a:spcPct val="120000"/>
              </a:lnSpc>
              <a:spcBef>
                <a:spcPts val="400"/>
              </a:spcBef>
              <a:spcAft>
                <a:spcPts val="400"/>
              </a:spcAft>
              <a:buSzPct val="135000"/>
              <a:defRPr sz="2350">
                <a:latin typeface="Calibri"/>
                <a:ea typeface="Calibri"/>
                <a:cs typeface="Calibri"/>
                <a:sym typeface="Calibri"/>
              </a:defRPr>
            </a:pPr>
            <a:r>
              <a:rPr sz="2000" dirty="0">
                <a:latin typeface="+mj-lt"/>
                <a:ea typeface="Calibri"/>
                <a:cs typeface="Calibri"/>
              </a:rPr>
              <a:t>In case of sexual abuse of children always report and seek help. Call CHILDLINE 1098 or police helpline or Child Welfare Committee</a:t>
            </a:r>
            <a:r>
              <a:rPr lang="en-US" sz="2000" dirty="0">
                <a:latin typeface="+mj-lt"/>
                <a:ea typeface="Calibri"/>
                <a:cs typeface="Calibri"/>
              </a:rPr>
              <a:t>.</a:t>
            </a:r>
            <a:endParaRPr sz="2000" dirty="0">
              <a:latin typeface="+mj-lt"/>
              <a:ea typeface="Calibri"/>
              <a:cs typeface="Calibri"/>
            </a:endParaRPr>
          </a:p>
          <a:p>
            <a:pPr marL="739775" indent="-560388" algn="just" defTabSz="352409">
              <a:lnSpc>
                <a:spcPct val="120000"/>
              </a:lnSpc>
              <a:spcBef>
                <a:spcPts val="400"/>
              </a:spcBef>
              <a:spcAft>
                <a:spcPts val="400"/>
              </a:spcAft>
              <a:buSzPct val="135000"/>
              <a:defRPr sz="2350">
                <a:latin typeface="Calibri"/>
                <a:ea typeface="Calibri"/>
                <a:cs typeface="Calibri"/>
                <a:sym typeface="Calibri"/>
              </a:defRPr>
            </a:pPr>
            <a:r>
              <a:rPr sz="2000" dirty="0">
                <a:latin typeface="+mj-lt"/>
                <a:ea typeface="Calibri"/>
                <a:cs typeface="Calibri"/>
              </a:rPr>
              <a:t>If you are facing domestic violence, seek help. Call women’s helpline 1091 or police 100</a:t>
            </a:r>
            <a:r>
              <a:rPr lang="en-US" sz="2000" dirty="0">
                <a:latin typeface="+mj-lt"/>
                <a:ea typeface="Calibri"/>
                <a:cs typeface="Calibri"/>
              </a:rPr>
              <a:t>. </a:t>
            </a:r>
          </a:p>
          <a:p>
            <a:pPr marL="739775" indent="-560388" algn="just" defTabSz="352409">
              <a:lnSpc>
                <a:spcPct val="120000"/>
              </a:lnSpc>
              <a:spcBef>
                <a:spcPts val="400"/>
              </a:spcBef>
              <a:spcAft>
                <a:spcPts val="400"/>
              </a:spcAft>
              <a:buSzPct val="135000"/>
              <a:defRPr sz="2350">
                <a:latin typeface="Calibri"/>
                <a:ea typeface="Calibri"/>
                <a:cs typeface="Calibri"/>
                <a:sym typeface="Calibri"/>
              </a:defRPr>
            </a:pPr>
            <a:r>
              <a:rPr lang="en-US" sz="2000" dirty="0">
                <a:latin typeface="+mj-lt"/>
                <a:ea typeface="Calibri"/>
                <a:cs typeface="Calibri"/>
              </a:rPr>
              <a:t>Also refer to helpline numbers provided in Annexure 1 for domestic violence. </a:t>
            </a:r>
            <a:endParaRPr sz="2000" dirty="0">
              <a:latin typeface="+mj-lt"/>
              <a:ea typeface="Calibri"/>
              <a:cs typeface="Calibri"/>
            </a:endParaRPr>
          </a:p>
        </p:txBody>
      </p:sp>
      <p:sp>
        <p:nvSpPr>
          <p:cNvPr id="4" name="Rectangle 3">
            <a:extLst>
              <a:ext uri="{FF2B5EF4-FFF2-40B4-BE49-F238E27FC236}">
                <a16:creationId xmlns:a16="http://schemas.microsoft.com/office/drawing/2014/main" xmlns="" id="{9D1AFCAA-77FD-407B-BAD0-7421377348F8}"/>
              </a:ext>
            </a:extLst>
          </p:cNvPr>
          <p:cNvSpPr/>
          <p:nvPr/>
        </p:nvSpPr>
        <p:spPr>
          <a:xfrm>
            <a:off x="-2" y="756862"/>
            <a:ext cx="4987637" cy="6532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a:extLst>
              <a:ext uri="{FF2B5EF4-FFF2-40B4-BE49-F238E27FC236}">
                <a16:creationId xmlns:a16="http://schemas.microsoft.com/office/drawing/2014/main" xmlns="" id="{BBE9D18F-48BF-44D7-BFE7-3D1472F4E8C1}"/>
              </a:ext>
            </a:extLst>
          </p:cNvPr>
          <p:cNvSpPr/>
          <p:nvPr/>
        </p:nvSpPr>
        <p:spPr>
          <a:xfrm>
            <a:off x="598488" y="823469"/>
            <a:ext cx="3826689" cy="584775"/>
          </a:xfrm>
          <a:prstGeom prst="rect">
            <a:avLst/>
          </a:prstGeom>
        </p:spPr>
        <p:txBody>
          <a:bodyPr wrap="none">
            <a:spAutoFit/>
          </a:bodyPr>
          <a:lstStyle/>
          <a:p>
            <a:pPr algn="l"/>
            <a:r>
              <a:rPr lang="en-US" sz="3200" b="1" dirty="0">
                <a:solidFill>
                  <a:schemeClr val="bg1"/>
                </a:solidFill>
                <a:latin typeface="+mj-lt"/>
              </a:rPr>
              <a:t>Keep children safe</a:t>
            </a:r>
          </a:p>
        </p:txBody>
      </p:sp>
      <p:pic>
        <p:nvPicPr>
          <p:cNvPr id="3" name="Picture 2" descr="A close up of a logo&#10;&#10;Description automatically generated">
            <a:extLst>
              <a:ext uri="{FF2B5EF4-FFF2-40B4-BE49-F238E27FC236}">
                <a16:creationId xmlns:a16="http://schemas.microsoft.com/office/drawing/2014/main" xmlns="" id="{514B1D7F-92F2-4D4F-8136-C1391E5EBA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3499" y="530162"/>
            <a:ext cx="942435" cy="942435"/>
          </a:xfrm>
          <a:prstGeom prst="rect">
            <a:avLst/>
          </a:prstGeom>
        </p:spPr>
      </p:pic>
    </p:spTree>
    <p:extLst>
      <p:ext uri="{BB962C8B-B14F-4D97-AF65-F5344CB8AC3E}">
        <p14:creationId xmlns:p14="http://schemas.microsoft.com/office/powerpoint/2010/main" val="287511792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Picture 3" descr="Picture 3"/>
          <p:cNvPicPr>
            <a:picLocks noChangeAspect="1"/>
          </p:cNvPicPr>
          <p:nvPr/>
        </p:nvPicPr>
        <p:blipFill>
          <a:blip r:embed="rId2"/>
          <a:stretch>
            <a:fillRect/>
          </a:stretch>
        </p:blipFill>
        <p:spPr>
          <a:xfrm>
            <a:off x="598488" y="1636714"/>
            <a:ext cx="5210491" cy="7392458"/>
          </a:xfrm>
          <a:prstGeom prst="rect">
            <a:avLst/>
          </a:prstGeom>
          <a:ln w="12700">
            <a:miter lim="400000"/>
          </a:ln>
        </p:spPr>
      </p:pic>
      <p:pic>
        <p:nvPicPr>
          <p:cNvPr id="205" name="WhatsApp Image 2020-04-02 at 9.19.16 PM.jpeg" descr="WhatsApp Image 2020-04-02 at 9.19.16 PM.jpeg"/>
          <p:cNvPicPr>
            <a:picLocks noChangeAspect="1"/>
          </p:cNvPicPr>
          <p:nvPr/>
        </p:nvPicPr>
        <p:blipFill>
          <a:blip r:embed="rId3"/>
          <a:srcRect l="36293" r="17350" b="48773"/>
          <a:stretch>
            <a:fillRect/>
          </a:stretch>
        </p:blipFill>
        <p:spPr>
          <a:xfrm>
            <a:off x="6377713" y="3128841"/>
            <a:ext cx="6028599" cy="4704980"/>
          </a:xfrm>
          <a:prstGeom prst="rect">
            <a:avLst/>
          </a:prstGeom>
          <a:ln w="12700">
            <a:miter lim="400000"/>
          </a:ln>
        </p:spPr>
      </p:pic>
      <p:sp>
        <p:nvSpPr>
          <p:cNvPr id="3" name="TextBox 2"/>
          <p:cNvSpPr txBox="1"/>
          <p:nvPr/>
        </p:nvSpPr>
        <p:spPr>
          <a:xfrm>
            <a:off x="6502400" y="2598522"/>
            <a:ext cx="521049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000" b="1" i="0" u="none" strike="noStrike" cap="none" spc="0" normalizeH="0" baseline="0" dirty="0">
                <a:ln>
                  <a:noFill/>
                </a:ln>
                <a:solidFill>
                  <a:srgbClr val="000000"/>
                </a:solidFill>
                <a:effectLst/>
                <a:uFillTx/>
                <a:latin typeface="+mj-lt"/>
                <a:ea typeface="Helvetica Neue Medium"/>
                <a:cs typeface="Helvetica Neue Medium"/>
                <a:sym typeface="Helvetica Neue Medium"/>
              </a:rPr>
              <a:t>Teach children these 5 golden rules to keep safe</a:t>
            </a:r>
            <a:r>
              <a:rPr kumimoji="0" lang="en-US" sz="2000" b="1" i="0" u="none" strike="noStrike" cap="none" spc="0" normalizeH="0" dirty="0">
                <a:ln>
                  <a:noFill/>
                </a:ln>
                <a:solidFill>
                  <a:srgbClr val="000000"/>
                </a:solidFill>
                <a:effectLst/>
                <a:uFillTx/>
                <a:latin typeface="+mj-lt"/>
                <a:ea typeface="Helvetica Neue Medium"/>
                <a:cs typeface="Helvetica Neue Medium"/>
                <a:sym typeface="Helvetica Neue Medium"/>
              </a:rPr>
              <a:t> online. </a:t>
            </a:r>
            <a:endParaRPr kumimoji="0" lang="en-US" sz="2000" b="1" i="0" u="none" strike="noStrike" cap="none" spc="0" normalizeH="0" baseline="0" dirty="0">
              <a:ln>
                <a:noFill/>
              </a:ln>
              <a:solidFill>
                <a:srgbClr val="000000"/>
              </a:solidFill>
              <a:effectLst/>
              <a:uFillTx/>
              <a:latin typeface="+mj-lt"/>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xmlns="" id="{F338F507-A555-440A-A56B-2CDD03EEB93D}"/>
              </a:ext>
            </a:extLst>
          </p:cNvPr>
          <p:cNvSpPr/>
          <p:nvPr/>
        </p:nvSpPr>
        <p:spPr>
          <a:xfrm>
            <a:off x="-2" y="756862"/>
            <a:ext cx="9919857" cy="65320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a:extLst>
              <a:ext uri="{FF2B5EF4-FFF2-40B4-BE49-F238E27FC236}">
                <a16:creationId xmlns:a16="http://schemas.microsoft.com/office/drawing/2014/main" xmlns="" id="{3A9BFA06-89EE-4302-89FB-7F15E5B7D149}"/>
              </a:ext>
            </a:extLst>
          </p:cNvPr>
          <p:cNvSpPr/>
          <p:nvPr/>
        </p:nvSpPr>
        <p:spPr>
          <a:xfrm>
            <a:off x="598488" y="823469"/>
            <a:ext cx="8762335" cy="584775"/>
          </a:xfrm>
          <a:prstGeom prst="rect">
            <a:avLst/>
          </a:prstGeom>
        </p:spPr>
        <p:txBody>
          <a:bodyPr wrap="none">
            <a:spAutoFit/>
          </a:bodyPr>
          <a:lstStyle/>
          <a:p>
            <a:pPr algn="l"/>
            <a:r>
              <a:rPr lang="en-US" sz="3200" b="1" dirty="0">
                <a:solidFill>
                  <a:schemeClr val="bg1"/>
                </a:solidFill>
                <a:latin typeface="+mj-lt"/>
              </a:rPr>
              <a:t>Let children be online, connect with friends!</a:t>
            </a:r>
          </a:p>
        </p:txBody>
      </p:sp>
      <p:pic>
        <p:nvPicPr>
          <p:cNvPr id="8" name="Picture 7">
            <a:extLst>
              <a:ext uri="{FF2B5EF4-FFF2-40B4-BE49-F238E27FC236}">
                <a16:creationId xmlns:a16="http://schemas.microsoft.com/office/drawing/2014/main" xmlns="" id="{15E6B27F-1191-44B7-84FC-96878A5CE5A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518387" y="612246"/>
            <a:ext cx="942435" cy="942435"/>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Image" descr="Image"/>
          <p:cNvPicPr>
            <a:picLocks noChangeAspect="1"/>
          </p:cNvPicPr>
          <p:nvPr/>
        </p:nvPicPr>
        <p:blipFill>
          <a:blip r:embed="rId2"/>
          <a:srcRect r="33842"/>
          <a:stretch>
            <a:fillRect/>
          </a:stretch>
        </p:blipFill>
        <p:spPr>
          <a:xfrm>
            <a:off x="9435151" y="5376347"/>
            <a:ext cx="3164955" cy="4378960"/>
          </a:xfrm>
          <a:prstGeom prst="rect">
            <a:avLst/>
          </a:prstGeom>
          <a:ln w="12700">
            <a:miter lim="400000"/>
          </a:ln>
        </p:spPr>
      </p:pic>
      <p:pic>
        <p:nvPicPr>
          <p:cNvPr id="209" name="Image" descr="Image"/>
          <p:cNvPicPr>
            <a:picLocks noChangeAspect="1"/>
          </p:cNvPicPr>
          <p:nvPr/>
        </p:nvPicPr>
        <p:blipFill>
          <a:blip r:embed="rId2"/>
          <a:stretch>
            <a:fillRect/>
          </a:stretch>
        </p:blipFill>
        <p:spPr>
          <a:xfrm>
            <a:off x="4741188" y="5376426"/>
            <a:ext cx="4783995" cy="4378960"/>
          </a:xfrm>
          <a:prstGeom prst="rect">
            <a:avLst/>
          </a:prstGeom>
          <a:ln w="12700">
            <a:miter lim="400000"/>
          </a:ln>
        </p:spPr>
      </p:pic>
      <p:sp>
        <p:nvSpPr>
          <p:cNvPr id="210" name="For Age Group 12-18 years"/>
          <p:cNvSpPr txBox="1"/>
          <p:nvPr/>
        </p:nvSpPr>
        <p:spPr>
          <a:xfrm>
            <a:off x="-3660" y="4492626"/>
            <a:ext cx="13012119" cy="768349"/>
          </a:xfrm>
          <a:prstGeom prst="rect">
            <a:avLst/>
          </a:prstGeom>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normAutofit/>
          </a:bodyPr>
          <a:lstStyle>
            <a:lvl1pPr defTabSz="403097">
              <a:spcBef>
                <a:spcPts val="2800"/>
              </a:spcBef>
              <a:defRPr sz="4100">
                <a:latin typeface="Calibri"/>
                <a:ea typeface="Calibri"/>
                <a:cs typeface="Calibri"/>
                <a:sym typeface="Calibri"/>
              </a:defRPr>
            </a:lvl1pPr>
          </a:lstStyle>
          <a:p>
            <a:r>
              <a:rPr sz="3600" b="1" dirty="0">
                <a:latin typeface="+mj-lt"/>
              </a:rPr>
              <a:t>Toolkit For Age Group 6-1</a:t>
            </a:r>
            <a:r>
              <a:rPr lang="en-US" sz="3600" b="1" dirty="0">
                <a:latin typeface="+mj-lt"/>
              </a:rPr>
              <a:t>0</a:t>
            </a:r>
            <a:r>
              <a:rPr sz="3600" b="1" dirty="0">
                <a:latin typeface="+mj-lt"/>
              </a:rPr>
              <a:t> years</a:t>
            </a:r>
          </a:p>
        </p:txBody>
      </p:sp>
      <p:pic>
        <p:nvPicPr>
          <p:cNvPr id="211" name="Image" descr="Image"/>
          <p:cNvPicPr>
            <a:picLocks noChangeAspect="1"/>
          </p:cNvPicPr>
          <p:nvPr/>
        </p:nvPicPr>
        <p:blipFill>
          <a:blip r:embed="rId2"/>
          <a:stretch>
            <a:fillRect/>
          </a:stretch>
        </p:blipFill>
        <p:spPr>
          <a:xfrm>
            <a:off x="183328" y="5376426"/>
            <a:ext cx="4783996" cy="4378960"/>
          </a:xfrm>
          <a:prstGeom prst="rect">
            <a:avLst/>
          </a:prstGeom>
          <a:ln w="12700">
            <a:miter lim="400000"/>
          </a:ln>
        </p:spPr>
      </p:pic>
      <p:pic>
        <p:nvPicPr>
          <p:cNvPr id="212" name="Image" descr="Image"/>
          <p:cNvPicPr>
            <a:picLocks noChangeAspect="1"/>
          </p:cNvPicPr>
          <p:nvPr/>
        </p:nvPicPr>
        <p:blipFill>
          <a:blip r:embed="rId2"/>
          <a:stretch>
            <a:fillRect/>
          </a:stretch>
        </p:blipFill>
        <p:spPr>
          <a:xfrm>
            <a:off x="4656475" y="59365"/>
            <a:ext cx="4783995" cy="4378961"/>
          </a:xfrm>
          <a:prstGeom prst="rect">
            <a:avLst/>
          </a:prstGeom>
          <a:ln w="12700">
            <a:miter lim="400000"/>
          </a:ln>
        </p:spPr>
      </p:pic>
      <p:pic>
        <p:nvPicPr>
          <p:cNvPr id="213" name="Image" descr="Image"/>
          <p:cNvPicPr>
            <a:picLocks noChangeAspect="1"/>
          </p:cNvPicPr>
          <p:nvPr/>
        </p:nvPicPr>
        <p:blipFill>
          <a:blip r:embed="rId2"/>
          <a:stretch>
            <a:fillRect/>
          </a:stretch>
        </p:blipFill>
        <p:spPr>
          <a:xfrm>
            <a:off x="98616" y="59365"/>
            <a:ext cx="4783995" cy="4378961"/>
          </a:xfrm>
          <a:prstGeom prst="rect">
            <a:avLst/>
          </a:prstGeom>
          <a:ln w="12700">
            <a:miter lim="400000"/>
          </a:ln>
        </p:spPr>
      </p:pic>
      <p:pic>
        <p:nvPicPr>
          <p:cNvPr id="214" name="Image" descr="Image"/>
          <p:cNvPicPr>
            <a:picLocks noChangeAspect="1"/>
          </p:cNvPicPr>
          <p:nvPr/>
        </p:nvPicPr>
        <p:blipFill>
          <a:blip r:embed="rId2"/>
          <a:srcRect r="33842"/>
          <a:stretch>
            <a:fillRect/>
          </a:stretch>
        </p:blipFill>
        <p:spPr>
          <a:xfrm>
            <a:off x="9289949" y="59286"/>
            <a:ext cx="3164954" cy="437896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10;&#10;Description automatically generated">
            <a:extLst>
              <a:ext uri="{FF2B5EF4-FFF2-40B4-BE49-F238E27FC236}">
                <a16:creationId xmlns:a16="http://schemas.microsoft.com/office/drawing/2014/main" xmlns="" id="{D123907F-92F3-456B-B258-280D687D3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9610"/>
            <a:ext cx="13004800" cy="9193990"/>
          </a:xfrm>
          <a:prstGeom prst="rect">
            <a:avLst/>
          </a:prstGeom>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Faceless Heroes Fighting Coronavirus"/>
          <p:cNvSpPr txBox="1">
            <a:spLocks noGrp="1"/>
          </p:cNvSpPr>
          <p:nvPr>
            <p:ph type="title" idx="4294967295"/>
          </p:nvPr>
        </p:nvSpPr>
        <p:spPr>
          <a:xfrm>
            <a:off x="952499" y="808573"/>
            <a:ext cx="11099800" cy="566275"/>
          </a:xfrm>
          <a:prstGeom prst="rect">
            <a:avLst/>
          </a:prstGeom>
        </p:spPr>
        <p:txBody>
          <a:bodyPr/>
          <a:lstStyle>
            <a:lvl1pPr defTabSz="233679">
              <a:defRPr sz="2800">
                <a:latin typeface="Calibri"/>
                <a:ea typeface="Calibri"/>
                <a:cs typeface="Calibri"/>
                <a:sym typeface="Calibri"/>
              </a:defRPr>
            </a:lvl1pPr>
          </a:lstStyle>
          <a:p>
            <a:pPr algn="ctr"/>
            <a:r>
              <a:rPr b="1" dirty="0">
                <a:latin typeface="+mj-lt"/>
              </a:rPr>
              <a:t>Heroes Fighting Coronavirus</a:t>
            </a:r>
          </a:p>
        </p:txBody>
      </p:sp>
      <p:pic>
        <p:nvPicPr>
          <p:cNvPr id="233" name="WhatsApp Image 2020-03-29 at 10.17.53 AM.jpeg" descr="WhatsApp Image 2020-03-29 at 10.17.53 AM.jpeg"/>
          <p:cNvPicPr>
            <a:picLocks noChangeAspect="1"/>
          </p:cNvPicPr>
          <p:nvPr/>
        </p:nvPicPr>
        <p:blipFill>
          <a:blip r:embed="rId2"/>
          <a:stretch>
            <a:fillRect/>
          </a:stretch>
        </p:blipFill>
        <p:spPr>
          <a:xfrm>
            <a:off x="-2" y="1374849"/>
            <a:ext cx="13004803" cy="8513612"/>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image1.jpeg"/>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97271" y="1121491"/>
            <a:ext cx="12210257" cy="8632109"/>
          </a:xfrm>
          <a:prstGeom prst="rect">
            <a:avLst/>
          </a:prstGeom>
          <a:ln w="12700">
            <a:miter lim="400000"/>
          </a:ln>
        </p:spPr>
      </p:pic>
      <p:sp>
        <p:nvSpPr>
          <p:cNvPr id="242" name="INFOGRAPHIC POSTER"/>
          <p:cNvSpPr txBox="1">
            <a:spLocks noGrp="1"/>
          </p:cNvSpPr>
          <p:nvPr>
            <p:ph type="title" idx="4294967295"/>
          </p:nvPr>
        </p:nvSpPr>
        <p:spPr>
          <a:xfrm>
            <a:off x="1110454" y="571959"/>
            <a:ext cx="11099803" cy="549532"/>
          </a:xfrm>
          <a:prstGeom prst="rect">
            <a:avLst/>
          </a:prstGeom>
        </p:spPr>
        <p:txBody>
          <a:bodyPr/>
          <a:lstStyle>
            <a:lvl1pPr defTabSz="233679">
              <a:defRPr sz="2800">
                <a:latin typeface="Calibri"/>
                <a:ea typeface="Calibri"/>
                <a:cs typeface="Calibri"/>
                <a:sym typeface="Calibri"/>
              </a:defRPr>
            </a:lvl1pPr>
          </a:lstStyle>
          <a:p>
            <a:pPr algn="ctr"/>
            <a:r>
              <a:rPr lang="en-IN" b="1" dirty="0">
                <a:latin typeface="+mj-lt"/>
              </a:rPr>
              <a:t>Infographic poster</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4E3DC1-4321-4DEE-9345-864B3B485A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811FEF4B-E715-49BE-8911-597A9856ED1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15898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screenshot of a video game&#10;&#10;Description automatically generated">
            <a:extLst>
              <a:ext uri="{FF2B5EF4-FFF2-40B4-BE49-F238E27FC236}">
                <a16:creationId xmlns:a16="http://schemas.microsoft.com/office/drawing/2014/main" xmlns="" id="{3FA63B53-A9C4-4CB4-896D-812F586FC25E}"/>
              </a:ext>
            </a:extLst>
          </p:cNvPr>
          <p:cNvPicPr>
            <a:picLocks noChangeAspect="1"/>
          </p:cNvPicPr>
          <p:nvPr/>
        </p:nvPicPr>
        <p:blipFill rotWithShape="1">
          <a:blip r:embed="rId2"/>
          <a:srcRect l="16804" t="18503" r="22537" b="8192"/>
          <a:stretch/>
        </p:blipFill>
        <p:spPr>
          <a:xfrm>
            <a:off x="686364" y="923243"/>
            <a:ext cx="11632071" cy="7907110"/>
          </a:xfrm>
          <a:prstGeom prst="rect">
            <a:avLst/>
          </a:prstGeom>
        </p:spPr>
      </p:pic>
      <p:sp>
        <p:nvSpPr>
          <p:cNvPr id="3" name="Rectangle 2">
            <a:extLst>
              <a:ext uri="{FF2B5EF4-FFF2-40B4-BE49-F238E27FC236}">
                <a16:creationId xmlns:a16="http://schemas.microsoft.com/office/drawing/2014/main" xmlns="" id="{66846797-EDF0-40D8-8AA7-4EF87CE16C0F}"/>
              </a:ext>
            </a:extLst>
          </p:cNvPr>
          <p:cNvSpPr/>
          <p:nvPr/>
        </p:nvSpPr>
        <p:spPr>
          <a:xfrm>
            <a:off x="3502617" y="8183105"/>
            <a:ext cx="4510007" cy="3409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880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DF8E5C-9B36-4DA4-ABD2-13106DC136E1}"/>
              </a:ext>
            </a:extLst>
          </p:cNvPr>
          <p:cNvSpPr>
            <a:spLocks noGrp="1"/>
          </p:cNvSpPr>
          <p:nvPr>
            <p:ph type="title"/>
          </p:nvPr>
        </p:nvSpPr>
        <p:spPr/>
        <p:txBody>
          <a:bodyPr/>
          <a:lstStyle/>
          <a:p>
            <a:r>
              <a:rPr lang="en-US" dirty="0"/>
              <a:t>COMMUNITY MOBILISATION AND SUPPORT - </a:t>
            </a:r>
            <a:r>
              <a:rPr lang="en-US" sz="2800" dirty="0"/>
              <a:t>Facilitate conditions for community mobilisation, ownership and control of emergency response in all sectors</a:t>
            </a:r>
            <a:endParaRPr lang="en-US" dirty="0"/>
          </a:p>
        </p:txBody>
      </p:sp>
      <p:pic>
        <p:nvPicPr>
          <p:cNvPr id="8" name="Content Placeholder 7">
            <a:extLst>
              <a:ext uri="{FF2B5EF4-FFF2-40B4-BE49-F238E27FC236}">
                <a16:creationId xmlns:a16="http://schemas.microsoft.com/office/drawing/2014/main" xmlns="" id="{9E82B601-3C22-4A2E-BA24-6498A706B1B3}"/>
              </a:ext>
            </a:extLst>
          </p:cNvPr>
          <p:cNvPicPr>
            <a:picLocks noGrp="1" noChangeAspect="1"/>
          </p:cNvPicPr>
          <p:nvPr>
            <p:ph sz="half" idx="2"/>
          </p:nvPr>
        </p:nvPicPr>
        <p:blipFill rotWithShape="1">
          <a:blip r:embed="rId2"/>
          <a:srcRect l="41608" t="23831" r="32060" b="31181"/>
          <a:stretch/>
        </p:blipFill>
        <p:spPr>
          <a:xfrm>
            <a:off x="11457878" y="0"/>
            <a:ext cx="1306318" cy="1255363"/>
          </a:xfrm>
          <a:prstGeom prst="rect">
            <a:avLst/>
          </a:prstGeom>
        </p:spPr>
      </p:pic>
      <p:sp>
        <p:nvSpPr>
          <p:cNvPr id="7" name="Content Placeholder 6">
            <a:extLst>
              <a:ext uri="{FF2B5EF4-FFF2-40B4-BE49-F238E27FC236}">
                <a16:creationId xmlns:a16="http://schemas.microsoft.com/office/drawing/2014/main" xmlns="" id="{697F2A7F-AA35-430C-83A9-EF62D6E0C455}"/>
              </a:ext>
            </a:extLst>
          </p:cNvPr>
          <p:cNvSpPr>
            <a:spLocks noGrp="1"/>
          </p:cNvSpPr>
          <p:nvPr>
            <p:ph sz="half" idx="1"/>
          </p:nvPr>
        </p:nvSpPr>
        <p:spPr/>
        <p:txBody>
          <a:bodyPr/>
          <a:lstStyle/>
          <a:p>
            <a:r>
              <a:rPr lang="en-US" sz="2200" dirty="0"/>
              <a:t>Coordinate efforts by different stakeholders to mobilise communities.</a:t>
            </a:r>
          </a:p>
          <a:p>
            <a:r>
              <a:rPr lang="en-US" sz="2200" dirty="0"/>
              <a:t>Assess the political, social and security environment at the earliest possible stage.</a:t>
            </a:r>
          </a:p>
          <a:p>
            <a:r>
              <a:rPr lang="en-US" sz="2200" dirty="0"/>
              <a:t>Talk with a variety of key informants and formal and informal groups, learning</a:t>
            </a:r>
          </a:p>
          <a:p>
            <a:r>
              <a:rPr lang="en-US" sz="2200" dirty="0"/>
              <a:t>how local people are organising and how different agencies can participate in the</a:t>
            </a:r>
          </a:p>
          <a:p>
            <a:r>
              <a:rPr lang="en-US" sz="2200" dirty="0"/>
              <a:t>relief effort.</a:t>
            </a:r>
          </a:p>
          <a:p>
            <a:r>
              <a:rPr lang="en-US" sz="2200" dirty="0"/>
              <a:t>Facilitate the participation of marginalised people.</a:t>
            </a:r>
          </a:p>
          <a:p>
            <a:r>
              <a:rPr lang="en-US" sz="2200" dirty="0"/>
              <a:t>Establish safe and sufficient spaces early on to support planning discussions and the dissemination of information.</a:t>
            </a:r>
          </a:p>
          <a:p>
            <a:r>
              <a:rPr lang="en-US" sz="2200" dirty="0"/>
              <a:t>Promote community mobilisation processes.</a:t>
            </a:r>
          </a:p>
        </p:txBody>
      </p:sp>
      <p:sp>
        <p:nvSpPr>
          <p:cNvPr id="9" name="Rectangle 8">
            <a:extLst>
              <a:ext uri="{FF2B5EF4-FFF2-40B4-BE49-F238E27FC236}">
                <a16:creationId xmlns:a16="http://schemas.microsoft.com/office/drawing/2014/main" xmlns="" id="{485C0851-13F8-46AB-BC5D-BD2D41EF88BD}"/>
              </a:ext>
            </a:extLst>
          </p:cNvPr>
          <p:cNvSpPr/>
          <p:nvPr/>
        </p:nvSpPr>
        <p:spPr>
          <a:xfrm>
            <a:off x="6578602" y="2597150"/>
            <a:ext cx="5532435" cy="5909310"/>
          </a:xfrm>
          <a:prstGeom prst="rect">
            <a:avLst/>
          </a:prstGeom>
        </p:spPr>
        <p:txBody>
          <a:bodyPr wrap="square">
            <a:spAutoFit/>
          </a:bodyPr>
          <a:lstStyle/>
          <a:p>
            <a:pPr marL="342900" indent="-342900" algn="l">
              <a:buFont typeface="Arial" panose="020B0604020202020204" pitchFamily="34" charset="0"/>
              <a:buChar char="•"/>
            </a:pPr>
            <a:r>
              <a:rPr lang="en-US" sz="1800" dirty="0">
                <a:latin typeface="CG.Omega083.313"/>
              </a:rPr>
              <a:t>Identify human resources in the local community.</a:t>
            </a:r>
          </a:p>
          <a:p>
            <a:pPr marL="342900" indent="-342900" algn="l">
              <a:buFont typeface="Arial" panose="020B0604020202020204" pitchFamily="34" charset="0"/>
              <a:buChar char="•"/>
            </a:pPr>
            <a:r>
              <a:rPr lang="en-US" sz="1800" dirty="0">
                <a:latin typeface="CG.Omega083.313"/>
              </a:rPr>
              <a:t>Facilitate the process of community identification of priority actions through</a:t>
            </a:r>
          </a:p>
          <a:p>
            <a:pPr marL="342900" indent="-342900" algn="l">
              <a:buFont typeface="Arial" panose="020B0604020202020204" pitchFamily="34" charset="0"/>
              <a:buChar char="•"/>
            </a:pPr>
            <a:r>
              <a:rPr lang="en-US" sz="1800" dirty="0">
                <a:latin typeface="CG.Omega083.313"/>
              </a:rPr>
              <a:t>participatory rural appraisal and other participatory methods.</a:t>
            </a:r>
          </a:p>
          <a:p>
            <a:pPr marL="342900" indent="-342900" algn="l">
              <a:buFont typeface="Arial" panose="020B0604020202020204" pitchFamily="34" charset="0"/>
              <a:buChar char="•"/>
            </a:pPr>
            <a:r>
              <a:rPr lang="en-US" sz="1800" dirty="0"/>
              <a:t>Support community initiatives, actively encouraging those that promote family</a:t>
            </a:r>
          </a:p>
          <a:p>
            <a:pPr marL="342900" indent="-342900" algn="l">
              <a:buFont typeface="Arial" panose="020B0604020202020204" pitchFamily="34" charset="0"/>
              <a:buChar char="•"/>
            </a:pPr>
            <a:r>
              <a:rPr lang="en-US" sz="1800" dirty="0"/>
              <a:t>and community support for all emergency-affected community members, including</a:t>
            </a:r>
          </a:p>
          <a:p>
            <a:pPr marL="342900" indent="-342900" algn="l">
              <a:buFont typeface="Arial" panose="020B0604020202020204" pitchFamily="34" charset="0"/>
              <a:buChar char="•"/>
            </a:pPr>
            <a:r>
              <a:rPr lang="en-US" sz="1800" dirty="0"/>
              <a:t>people at greatest risk.</a:t>
            </a:r>
          </a:p>
          <a:p>
            <a:pPr marL="342900" indent="-342900" algn="l">
              <a:buFont typeface="Arial" panose="020B0604020202020204" pitchFamily="34" charset="0"/>
              <a:buChar char="•"/>
            </a:pPr>
            <a:r>
              <a:rPr lang="en-US" sz="1800" dirty="0"/>
              <a:t>Encourage and support additional activities that promote family and community</a:t>
            </a:r>
          </a:p>
          <a:p>
            <a:pPr marL="342900" indent="-342900" algn="l">
              <a:buFont typeface="Arial" panose="020B0604020202020204" pitchFamily="34" charset="0"/>
              <a:buChar char="•"/>
            </a:pPr>
            <a:r>
              <a:rPr lang="en-US" sz="1800" dirty="0"/>
              <a:t>support for all emergency-affected community members and, specifically, for people</a:t>
            </a:r>
          </a:p>
          <a:p>
            <a:pPr marL="342900" indent="-342900" algn="l">
              <a:buFont typeface="Arial" panose="020B0604020202020204" pitchFamily="34" charset="0"/>
              <a:buChar char="•"/>
            </a:pPr>
            <a:r>
              <a:rPr lang="en-US" sz="1800" dirty="0"/>
              <a:t>at greatest risk.</a:t>
            </a:r>
          </a:p>
          <a:p>
            <a:pPr marL="342900" indent="-342900" algn="l">
              <a:buFont typeface="Arial" panose="020B0604020202020204" pitchFamily="34" charset="0"/>
              <a:buChar char="•"/>
            </a:pPr>
            <a:r>
              <a:rPr lang="en-US" sz="1800" dirty="0"/>
              <a:t>Provide short, participatory training sessions where appropriate, coupled with</a:t>
            </a:r>
          </a:p>
          <a:p>
            <a:pPr marL="342900" indent="-342900" algn="l">
              <a:buFont typeface="Arial" panose="020B0604020202020204" pitchFamily="34" charset="0"/>
              <a:buChar char="•"/>
            </a:pPr>
            <a:r>
              <a:rPr lang="en-US" sz="1800" dirty="0"/>
              <a:t>follow-up support.</a:t>
            </a:r>
          </a:p>
          <a:p>
            <a:pPr marL="342900" indent="-342900" algn="l">
              <a:buFont typeface="Arial" panose="020B0604020202020204" pitchFamily="34" charset="0"/>
              <a:buChar char="•"/>
            </a:pPr>
            <a:r>
              <a:rPr lang="en-US" sz="1800" dirty="0"/>
              <a:t>When necessary, advocate within the community and beyond on behalf of</a:t>
            </a:r>
          </a:p>
          <a:p>
            <a:pPr marL="342900" indent="-342900" algn="l">
              <a:buFont typeface="Arial" panose="020B0604020202020204" pitchFamily="34" charset="0"/>
              <a:buChar char="•"/>
            </a:pPr>
            <a:r>
              <a:rPr lang="en-US" sz="1800" dirty="0"/>
              <a:t>marginalised and at-risk people.</a:t>
            </a:r>
          </a:p>
        </p:txBody>
      </p:sp>
    </p:spTree>
    <p:extLst>
      <p:ext uri="{BB962C8B-B14F-4D97-AF65-F5344CB8AC3E}">
        <p14:creationId xmlns:p14="http://schemas.microsoft.com/office/powerpoint/2010/main" val="4074161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90C06A-598C-47C6-8BFF-25D2CF723E6E}"/>
              </a:ext>
            </a:extLst>
          </p:cNvPr>
          <p:cNvSpPr>
            <a:spLocks noGrp="1"/>
          </p:cNvSpPr>
          <p:nvPr>
            <p:ph type="title"/>
          </p:nvPr>
        </p:nvSpPr>
        <p:spPr>
          <a:xfrm>
            <a:off x="893763" y="519113"/>
            <a:ext cx="11217275" cy="829240"/>
          </a:xfrm>
        </p:spPr>
        <p:txBody>
          <a:bodyPr/>
          <a:lstStyle/>
          <a:p>
            <a:r>
              <a:rPr lang="en-US" sz="4800" b="1" dirty="0"/>
              <a:t>Rumors related to </a:t>
            </a:r>
            <a:r>
              <a:rPr lang="en-US" sz="4800" b="1" dirty="0" err="1"/>
              <a:t>nCoV</a:t>
            </a:r>
            <a:r>
              <a:rPr lang="en-US" sz="4800" b="1" dirty="0"/>
              <a:t> </a:t>
            </a:r>
          </a:p>
        </p:txBody>
      </p:sp>
      <p:sp>
        <p:nvSpPr>
          <p:cNvPr id="3" name="Content Placeholder 2">
            <a:extLst>
              <a:ext uri="{FF2B5EF4-FFF2-40B4-BE49-F238E27FC236}">
                <a16:creationId xmlns:a16="http://schemas.microsoft.com/office/drawing/2014/main" xmlns="" id="{6724BF16-8EEC-4B1B-B192-DBD809DFB035}"/>
              </a:ext>
            </a:extLst>
          </p:cNvPr>
          <p:cNvSpPr>
            <a:spLocks noGrp="1"/>
          </p:cNvSpPr>
          <p:nvPr>
            <p:ph idx="1"/>
          </p:nvPr>
        </p:nvSpPr>
        <p:spPr>
          <a:xfrm>
            <a:off x="893763" y="1868730"/>
            <a:ext cx="11217275" cy="7104789"/>
          </a:xfrm>
        </p:spPr>
        <p:txBody>
          <a:bodyPr/>
          <a:lstStyle/>
          <a:p>
            <a:pPr marL="0" indent="0">
              <a:buNone/>
            </a:pPr>
            <a:r>
              <a:rPr lang="en-US" sz="3200" dirty="0"/>
              <a:t>Some of the rumors circulating in the </a:t>
            </a:r>
            <a:r>
              <a:rPr lang="en-US" sz="3200" dirty="0" err="1"/>
              <a:t>nCoV</a:t>
            </a:r>
            <a:r>
              <a:rPr lang="en-US" sz="3200" dirty="0"/>
              <a:t> outbreak are: </a:t>
            </a:r>
          </a:p>
          <a:p>
            <a:r>
              <a:rPr lang="en-US" sz="3200" dirty="0"/>
              <a:t>The virus only attacks old people and spares young people and children </a:t>
            </a:r>
          </a:p>
          <a:p>
            <a:r>
              <a:rPr lang="en-US" sz="3200" dirty="0"/>
              <a:t>The virus can be transmitted through pets and people should abandon their pets </a:t>
            </a:r>
          </a:p>
          <a:p>
            <a:r>
              <a:rPr lang="en-US" sz="3200" dirty="0"/>
              <a:t>The use of mouthwash, antibiotics, cigarettes, and liquor with high alcohol can kill </a:t>
            </a:r>
            <a:r>
              <a:rPr lang="en-US" sz="3200" dirty="0" err="1"/>
              <a:t>nCoV</a:t>
            </a:r>
            <a:r>
              <a:rPr lang="en-US" sz="3200" dirty="0"/>
              <a:t> </a:t>
            </a:r>
          </a:p>
          <a:p>
            <a:r>
              <a:rPr lang="en-US" sz="3200" dirty="0"/>
              <a:t>Going to a sauna and firing of fireworks can prevent </a:t>
            </a:r>
            <a:r>
              <a:rPr lang="en-US" sz="3200" dirty="0" err="1"/>
              <a:t>nCoV</a:t>
            </a:r>
            <a:r>
              <a:rPr lang="en-US" sz="3200" dirty="0"/>
              <a:t> </a:t>
            </a:r>
          </a:p>
          <a:p>
            <a:r>
              <a:rPr lang="en-US" sz="3200" dirty="0"/>
              <a:t>The disease is premeditated and </a:t>
            </a:r>
            <a:r>
              <a:rPr lang="en-US" sz="3200" dirty="0" err="1"/>
              <a:t>nCoV</a:t>
            </a:r>
            <a:r>
              <a:rPr lang="en-US" sz="3200" dirty="0"/>
              <a:t> is a bioweapon designed to target a specific population </a:t>
            </a:r>
          </a:p>
          <a:p>
            <a:r>
              <a:rPr lang="en-US" sz="3200" dirty="0"/>
              <a:t>Food items are contaminated and will spread the virus </a:t>
            </a:r>
          </a:p>
          <a:p>
            <a:r>
              <a:rPr lang="en-US" sz="3200" dirty="0"/>
              <a:t>Patients hide their disease because they intentionally want to spread virus to others </a:t>
            </a:r>
          </a:p>
          <a:p>
            <a:endParaRPr lang="en-US" sz="3200" dirty="0"/>
          </a:p>
        </p:txBody>
      </p:sp>
    </p:spTree>
    <p:extLst>
      <p:ext uri="{BB962C8B-B14F-4D97-AF65-F5344CB8AC3E}">
        <p14:creationId xmlns:p14="http://schemas.microsoft.com/office/powerpoint/2010/main" val="3852418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C204F33-ADA4-4EE4-8889-9F32623ECD52}"/>
              </a:ext>
            </a:extLst>
          </p:cNvPr>
          <p:cNvPicPr>
            <a:picLocks noChangeAspect="1"/>
          </p:cNvPicPr>
          <p:nvPr/>
        </p:nvPicPr>
        <p:blipFill rotWithShape="1">
          <a:blip r:embed="rId2"/>
          <a:srcRect l="23715" t="25494" r="25636" b="6709"/>
          <a:stretch/>
        </p:blipFill>
        <p:spPr>
          <a:xfrm>
            <a:off x="907512" y="481541"/>
            <a:ext cx="11189776" cy="8425243"/>
          </a:xfrm>
          <a:prstGeom prst="rect">
            <a:avLst/>
          </a:prstGeom>
        </p:spPr>
      </p:pic>
      <p:sp>
        <p:nvSpPr>
          <p:cNvPr id="3" name="Rectangle 2">
            <a:extLst>
              <a:ext uri="{FF2B5EF4-FFF2-40B4-BE49-F238E27FC236}">
                <a16:creationId xmlns:a16="http://schemas.microsoft.com/office/drawing/2014/main" xmlns="" id="{D1838159-84BB-4993-9A1D-47C579979A6C}"/>
              </a:ext>
            </a:extLst>
          </p:cNvPr>
          <p:cNvSpPr/>
          <p:nvPr/>
        </p:nvSpPr>
        <p:spPr>
          <a:xfrm>
            <a:off x="1239864" y="846816"/>
            <a:ext cx="1193370" cy="8115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631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F63AA94-1241-431A-9A52-66CC87A0559D}"/>
              </a:ext>
            </a:extLst>
          </p:cNvPr>
          <p:cNvPicPr>
            <a:picLocks noChangeAspect="1"/>
          </p:cNvPicPr>
          <p:nvPr/>
        </p:nvPicPr>
        <p:blipFill rotWithShape="1">
          <a:blip r:embed="rId2"/>
          <a:srcRect l="24073" t="22952" r="25159" b="25353"/>
          <a:stretch/>
        </p:blipFill>
        <p:spPr>
          <a:xfrm>
            <a:off x="560099" y="1425844"/>
            <a:ext cx="11851632" cy="6788258"/>
          </a:xfrm>
          <a:prstGeom prst="rect">
            <a:avLst/>
          </a:prstGeom>
        </p:spPr>
      </p:pic>
      <p:sp>
        <p:nvSpPr>
          <p:cNvPr id="3" name="TextBox 2">
            <a:extLst>
              <a:ext uri="{FF2B5EF4-FFF2-40B4-BE49-F238E27FC236}">
                <a16:creationId xmlns:a16="http://schemas.microsoft.com/office/drawing/2014/main" xmlns="" id="{CF7769F6-BB45-4C89-818E-4D035A3BD8B7}"/>
              </a:ext>
            </a:extLst>
          </p:cNvPr>
          <p:cNvSpPr txBox="1"/>
          <p:nvPr/>
        </p:nvSpPr>
        <p:spPr>
          <a:xfrm>
            <a:off x="821410" y="2231756"/>
            <a:ext cx="1348353" cy="821410"/>
          </a:xfrm>
          <a:prstGeom prst="rect">
            <a:avLst/>
          </a:prstGeom>
          <a:solidFill>
            <a:schemeClr val="bg1"/>
          </a:solidFill>
          <a:ln>
            <a:solidFill>
              <a:schemeClr val="bg1"/>
            </a:solidFill>
          </a:ln>
        </p:spPr>
        <p:txBody>
          <a:bodyPr wrap="square" rtlCol="0">
            <a:spAutoFit/>
          </a:bodyPr>
          <a:lstStyle/>
          <a:p>
            <a:endParaRPr lang="en-US" dirty="0"/>
          </a:p>
        </p:txBody>
      </p:sp>
      <p:sp>
        <p:nvSpPr>
          <p:cNvPr id="4" name="TextBox 3">
            <a:extLst>
              <a:ext uri="{FF2B5EF4-FFF2-40B4-BE49-F238E27FC236}">
                <a16:creationId xmlns:a16="http://schemas.microsoft.com/office/drawing/2014/main" xmlns="" id="{A89DEDF9-27A7-4008-AEF8-21F83FBD6A24}"/>
              </a:ext>
            </a:extLst>
          </p:cNvPr>
          <p:cNvSpPr txBox="1"/>
          <p:nvPr/>
        </p:nvSpPr>
        <p:spPr>
          <a:xfrm>
            <a:off x="821410" y="1735810"/>
            <a:ext cx="495946" cy="49594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933230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5E6816B-1354-453D-86D4-700B555198B9}"/>
              </a:ext>
            </a:extLst>
          </p:cNvPr>
          <p:cNvPicPr>
            <a:picLocks noChangeAspect="1"/>
          </p:cNvPicPr>
          <p:nvPr/>
        </p:nvPicPr>
        <p:blipFill rotWithShape="1">
          <a:blip r:embed="rId2"/>
          <a:srcRect l="28245" t="19350" r="33143" b="14760"/>
          <a:stretch/>
        </p:blipFill>
        <p:spPr>
          <a:xfrm>
            <a:off x="1357720" y="403482"/>
            <a:ext cx="9320613" cy="8668194"/>
          </a:xfrm>
          <a:prstGeom prst="rect">
            <a:avLst/>
          </a:prstGeom>
          <a:solidFill>
            <a:schemeClr val="bg1"/>
          </a:solidFill>
        </p:spPr>
      </p:pic>
      <p:sp>
        <p:nvSpPr>
          <p:cNvPr id="3" name="TextBox 2">
            <a:extLst>
              <a:ext uri="{FF2B5EF4-FFF2-40B4-BE49-F238E27FC236}">
                <a16:creationId xmlns:a16="http://schemas.microsoft.com/office/drawing/2014/main" xmlns="" id="{CCE71A0B-DF29-4948-BC6A-9D03A556EFF8}"/>
              </a:ext>
            </a:extLst>
          </p:cNvPr>
          <p:cNvSpPr txBox="1"/>
          <p:nvPr/>
        </p:nvSpPr>
        <p:spPr>
          <a:xfrm>
            <a:off x="2061275" y="681925"/>
            <a:ext cx="480447" cy="461665"/>
          </a:xfrm>
          <a:prstGeom prst="rect">
            <a:avLst/>
          </a:prstGeom>
          <a:solidFill>
            <a:schemeClr val="bg1"/>
          </a:solidFill>
        </p:spPr>
        <p:txBody>
          <a:bodyPr wrap="square" rtlCol="0">
            <a:spAutoFit/>
          </a:bodyPr>
          <a:lstStyle/>
          <a:p>
            <a:endParaRPr lang="en-US" dirty="0"/>
          </a:p>
        </p:txBody>
      </p:sp>
      <p:sp>
        <p:nvSpPr>
          <p:cNvPr id="5" name="Rectangle 4">
            <a:extLst>
              <a:ext uri="{FF2B5EF4-FFF2-40B4-BE49-F238E27FC236}">
                <a16:creationId xmlns:a16="http://schemas.microsoft.com/office/drawing/2014/main" xmlns="" id="{ED73EDEF-3EF8-435E-9250-557692896F42}"/>
              </a:ext>
            </a:extLst>
          </p:cNvPr>
          <p:cNvSpPr/>
          <p:nvPr/>
        </p:nvSpPr>
        <p:spPr>
          <a:xfrm>
            <a:off x="2061275" y="1022888"/>
            <a:ext cx="1146874" cy="8059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34F1989A-75E4-4597-A3E6-199C679AE4E3}"/>
              </a:ext>
            </a:extLst>
          </p:cNvPr>
          <p:cNvSpPr/>
          <p:nvPr/>
        </p:nvSpPr>
        <p:spPr>
          <a:xfrm>
            <a:off x="1224366" y="5579390"/>
            <a:ext cx="10236734" cy="12243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7DC445E0-839F-469A-BA78-8AF59C7ED2A9}"/>
              </a:ext>
            </a:extLst>
          </p:cNvPr>
          <p:cNvPicPr>
            <a:picLocks noChangeAspect="1"/>
          </p:cNvPicPr>
          <p:nvPr/>
        </p:nvPicPr>
        <p:blipFill rotWithShape="1">
          <a:blip r:embed="rId2"/>
          <a:srcRect l="28245" t="74786" r="33143" b="14760"/>
          <a:stretch/>
        </p:blipFill>
        <p:spPr>
          <a:xfrm>
            <a:off x="1357720" y="5579390"/>
            <a:ext cx="9320613" cy="1419450"/>
          </a:xfrm>
          <a:prstGeom prst="rect">
            <a:avLst/>
          </a:prstGeom>
          <a:solidFill>
            <a:schemeClr val="bg1"/>
          </a:solidFill>
        </p:spPr>
      </p:pic>
      <p:sp>
        <p:nvSpPr>
          <p:cNvPr id="8" name="Rectangle 7">
            <a:extLst>
              <a:ext uri="{FF2B5EF4-FFF2-40B4-BE49-F238E27FC236}">
                <a16:creationId xmlns:a16="http://schemas.microsoft.com/office/drawing/2014/main" xmlns="" id="{5F0BE8FB-521F-4ABE-8566-BD5114B12EA8}"/>
              </a:ext>
            </a:extLst>
          </p:cNvPr>
          <p:cNvSpPr/>
          <p:nvPr/>
        </p:nvSpPr>
        <p:spPr>
          <a:xfrm>
            <a:off x="1472339" y="7594169"/>
            <a:ext cx="9082007" cy="17559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8616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47F3BC-B676-4C48-ADE6-7240CE61A60E}"/>
              </a:ext>
            </a:extLst>
          </p:cNvPr>
          <p:cNvSpPr>
            <a:spLocks noGrp="1"/>
          </p:cNvSpPr>
          <p:nvPr>
            <p:ph type="title"/>
          </p:nvPr>
        </p:nvSpPr>
        <p:spPr>
          <a:xfrm>
            <a:off x="328985" y="379628"/>
            <a:ext cx="11802662" cy="674256"/>
          </a:xfrm>
        </p:spPr>
        <p:txBody>
          <a:bodyPr/>
          <a:lstStyle/>
          <a:p>
            <a:r>
              <a:rPr lang="en-US"/>
              <a:t>MANAGING STRESS</a:t>
            </a:r>
            <a:endParaRPr lang="en-US" dirty="0"/>
          </a:p>
        </p:txBody>
      </p:sp>
      <p:pic>
        <p:nvPicPr>
          <p:cNvPr id="7" name="Content Placeholder 6">
            <a:extLst>
              <a:ext uri="{FF2B5EF4-FFF2-40B4-BE49-F238E27FC236}">
                <a16:creationId xmlns:a16="http://schemas.microsoft.com/office/drawing/2014/main" xmlns="" id="{558E2ADE-A725-4323-9B7B-056EBD179B5B}"/>
              </a:ext>
            </a:extLst>
          </p:cNvPr>
          <p:cNvPicPr>
            <a:picLocks noGrp="1" noChangeAspect="1"/>
          </p:cNvPicPr>
          <p:nvPr>
            <p:ph sz="half" idx="2"/>
          </p:nvPr>
        </p:nvPicPr>
        <p:blipFill rotWithShape="1">
          <a:blip r:embed="rId3"/>
          <a:srcRect l="28735" t="25918" r="47802" b="14760"/>
          <a:stretch/>
        </p:blipFill>
        <p:spPr>
          <a:xfrm>
            <a:off x="309963" y="1253254"/>
            <a:ext cx="5920353" cy="8419939"/>
          </a:xfrm>
          <a:prstGeom prst="rect">
            <a:avLst/>
          </a:prstGeom>
        </p:spPr>
      </p:pic>
      <p:pic>
        <p:nvPicPr>
          <p:cNvPr id="8" name="Picture 7">
            <a:extLst>
              <a:ext uri="{FF2B5EF4-FFF2-40B4-BE49-F238E27FC236}">
                <a16:creationId xmlns:a16="http://schemas.microsoft.com/office/drawing/2014/main" xmlns="" id="{FFD30FD5-43C1-4C3C-81EB-B24D5CDF4AC8}"/>
              </a:ext>
            </a:extLst>
          </p:cNvPr>
          <p:cNvPicPr>
            <a:picLocks noChangeAspect="1"/>
          </p:cNvPicPr>
          <p:nvPr/>
        </p:nvPicPr>
        <p:blipFill rotWithShape="1">
          <a:blip r:embed="rId4"/>
          <a:srcRect l="28364" t="25918" r="47908" b="14124"/>
          <a:stretch/>
        </p:blipFill>
        <p:spPr>
          <a:xfrm>
            <a:off x="6540282" y="1301683"/>
            <a:ext cx="5920353" cy="8414690"/>
          </a:xfrm>
          <a:prstGeom prst="rect">
            <a:avLst/>
          </a:prstGeom>
        </p:spPr>
      </p:pic>
    </p:spTree>
    <p:extLst>
      <p:ext uri="{BB962C8B-B14F-4D97-AF65-F5344CB8AC3E}">
        <p14:creationId xmlns:p14="http://schemas.microsoft.com/office/powerpoint/2010/main" val="5088215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DD00B86-B296-4AFF-B1BE-004D2372A569}"/>
              </a:ext>
            </a:extLst>
          </p:cNvPr>
          <p:cNvSpPr txBox="1"/>
          <p:nvPr/>
        </p:nvSpPr>
        <p:spPr>
          <a:xfrm>
            <a:off x="993611" y="433953"/>
            <a:ext cx="11048572" cy="646331"/>
          </a:xfrm>
          <a:prstGeom prst="rect">
            <a:avLst/>
          </a:prstGeom>
          <a:noFill/>
        </p:spPr>
        <p:txBody>
          <a:bodyPr wrap="square" rtlCol="0">
            <a:spAutoFit/>
          </a:bodyPr>
          <a:lstStyle/>
          <a:p>
            <a:pPr algn="l"/>
            <a:r>
              <a:rPr lang="en-US" sz="3600" b="1" dirty="0"/>
              <a:t>WHO GUIDANCE IN MH CONSIDERATIONS</a:t>
            </a:r>
          </a:p>
        </p:txBody>
      </p:sp>
      <p:pic>
        <p:nvPicPr>
          <p:cNvPr id="4" name="Picture 3">
            <a:extLst>
              <a:ext uri="{FF2B5EF4-FFF2-40B4-BE49-F238E27FC236}">
                <a16:creationId xmlns:a16="http://schemas.microsoft.com/office/drawing/2014/main" xmlns="" id="{0997270F-2002-472E-B95F-9176E1E2A732}"/>
              </a:ext>
            </a:extLst>
          </p:cNvPr>
          <p:cNvPicPr>
            <a:picLocks noChangeAspect="1"/>
          </p:cNvPicPr>
          <p:nvPr/>
        </p:nvPicPr>
        <p:blipFill rotWithShape="1">
          <a:blip r:embed="rId2"/>
          <a:srcRect l="23967" t="18079" r="43869" b="8404"/>
          <a:stretch/>
        </p:blipFill>
        <p:spPr>
          <a:xfrm>
            <a:off x="993611" y="1251673"/>
            <a:ext cx="6275093" cy="8067974"/>
          </a:xfrm>
          <a:prstGeom prst="rect">
            <a:avLst/>
          </a:prstGeom>
          <a:ln>
            <a:solidFill>
              <a:schemeClr val="tx1"/>
            </a:solidFill>
          </a:ln>
        </p:spPr>
      </p:pic>
      <p:sp>
        <p:nvSpPr>
          <p:cNvPr id="5" name="Rectangle 4">
            <a:extLst>
              <a:ext uri="{FF2B5EF4-FFF2-40B4-BE49-F238E27FC236}">
                <a16:creationId xmlns:a16="http://schemas.microsoft.com/office/drawing/2014/main" xmlns="" id="{8CCE06F0-27B6-4196-871A-0E235C005FC2}"/>
              </a:ext>
            </a:extLst>
          </p:cNvPr>
          <p:cNvSpPr/>
          <p:nvPr/>
        </p:nvSpPr>
        <p:spPr>
          <a:xfrm>
            <a:off x="7656163" y="2838836"/>
            <a:ext cx="4577166" cy="4893647"/>
          </a:xfrm>
          <a:prstGeom prst="rect">
            <a:avLst/>
          </a:prstGeom>
        </p:spPr>
        <p:txBody>
          <a:bodyPr wrap="square">
            <a:spAutoFit/>
          </a:bodyPr>
          <a:lstStyle/>
          <a:p>
            <a:pPr algn="l"/>
            <a:r>
              <a:rPr lang="en-US" b="1" dirty="0">
                <a:latin typeface="Calibri" panose="020F0502020204030204" pitchFamily="34" charset="0"/>
              </a:rPr>
              <a:t>Stay informed: </a:t>
            </a:r>
            <a:endParaRPr lang="en-US" dirty="0">
              <a:latin typeface="Calibri" panose="020F0502020204030204" pitchFamily="34" charset="0"/>
            </a:endParaRPr>
          </a:p>
          <a:p>
            <a:pPr algn="l"/>
            <a:r>
              <a:rPr lang="en-US" dirty="0">
                <a:latin typeface="Calibri" panose="020F0502020204030204" pitchFamily="34" charset="0"/>
              </a:rPr>
              <a:t>Find the latest information from WHO on where COVID-19 is spreading: </a:t>
            </a:r>
          </a:p>
          <a:p>
            <a:pPr algn="l"/>
            <a:r>
              <a:rPr lang="en-US" dirty="0">
                <a:latin typeface="Calibri" panose="020F0502020204030204" pitchFamily="34" charset="0"/>
              </a:rPr>
              <a:t>https://www.who.int/emergencies/diseases/novel-coronavirus-2019/situation-reports/ </a:t>
            </a:r>
          </a:p>
          <a:p>
            <a:pPr algn="l"/>
            <a:endParaRPr lang="en-US" dirty="0">
              <a:latin typeface="Calibri" panose="020F0502020204030204" pitchFamily="34" charset="0"/>
            </a:endParaRPr>
          </a:p>
          <a:p>
            <a:pPr algn="l"/>
            <a:r>
              <a:rPr lang="en-US" dirty="0">
                <a:latin typeface="Calibri" panose="020F0502020204030204" pitchFamily="34" charset="0"/>
              </a:rPr>
              <a:t>Advice and guidance from WHO on COVID-19 </a:t>
            </a:r>
          </a:p>
          <a:p>
            <a:pPr algn="l"/>
            <a:r>
              <a:rPr lang="en-US" dirty="0">
                <a:latin typeface="Calibri" panose="020F0502020204030204" pitchFamily="34" charset="0"/>
              </a:rPr>
              <a:t>https://www.who.int/emergencies/diseases/novel-coronavirus-2019 </a:t>
            </a:r>
          </a:p>
          <a:p>
            <a:pPr algn="l"/>
            <a:r>
              <a:rPr lang="en-US" dirty="0">
                <a:latin typeface="Calibri" panose="020F0502020204030204" pitchFamily="34" charset="0"/>
              </a:rPr>
              <a:t>https://www.epi-win.com/ </a:t>
            </a:r>
            <a:endParaRPr lang="en-US" dirty="0"/>
          </a:p>
        </p:txBody>
      </p:sp>
    </p:spTree>
    <p:extLst>
      <p:ext uri="{BB962C8B-B14F-4D97-AF65-F5344CB8AC3E}">
        <p14:creationId xmlns:p14="http://schemas.microsoft.com/office/powerpoint/2010/main" val="35371347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026803-5001-48D3-A3B4-CC8B56A586FE}"/>
              </a:ext>
            </a:extLst>
          </p:cNvPr>
          <p:cNvSpPr>
            <a:spLocks noGrp="1"/>
          </p:cNvSpPr>
          <p:nvPr>
            <p:ph type="title"/>
          </p:nvPr>
        </p:nvSpPr>
        <p:spPr/>
        <p:txBody>
          <a:bodyPr/>
          <a:lstStyle/>
          <a:p>
            <a:r>
              <a:rPr lang="en-US" dirty="0"/>
              <a:t>Communication Considerations in Epidemics </a:t>
            </a:r>
          </a:p>
        </p:txBody>
      </p:sp>
      <p:sp>
        <p:nvSpPr>
          <p:cNvPr id="3" name="Content Placeholder 2">
            <a:extLst>
              <a:ext uri="{FF2B5EF4-FFF2-40B4-BE49-F238E27FC236}">
                <a16:creationId xmlns:a16="http://schemas.microsoft.com/office/drawing/2014/main" xmlns="" id="{564EBAE7-EB17-4483-87D4-2521DFBEFB68}"/>
              </a:ext>
            </a:extLst>
          </p:cNvPr>
          <p:cNvSpPr>
            <a:spLocks noGrp="1"/>
          </p:cNvSpPr>
          <p:nvPr>
            <p:ph idx="1"/>
          </p:nvPr>
        </p:nvSpPr>
        <p:spPr>
          <a:xfrm>
            <a:off x="893762" y="2008214"/>
            <a:ext cx="11217275" cy="7011800"/>
          </a:xfrm>
        </p:spPr>
        <p:txBody>
          <a:bodyPr/>
          <a:lstStyle/>
          <a:p>
            <a:pPr marL="0" indent="0">
              <a:buNone/>
            </a:pPr>
            <a:r>
              <a:rPr lang="en-US" sz="3600" i="1" dirty="0"/>
              <a:t>When interacting consider:</a:t>
            </a:r>
          </a:p>
          <a:p>
            <a:pPr marL="0" indent="0">
              <a:buNone/>
            </a:pPr>
            <a:endParaRPr lang="en-US" sz="3600" i="1" dirty="0"/>
          </a:p>
          <a:p>
            <a:r>
              <a:rPr lang="en-US" sz="3600" dirty="0"/>
              <a:t>Age, as children need things explained in simpler language </a:t>
            </a:r>
          </a:p>
          <a:p>
            <a:r>
              <a:rPr lang="en-US" sz="3600" dirty="0"/>
              <a:t>Gender e.g. women may prefer to talk to women and men to men </a:t>
            </a:r>
          </a:p>
          <a:p>
            <a:r>
              <a:rPr lang="en-US" sz="3600" dirty="0"/>
              <a:t>Culture e.g. some groups may prefer not to hold eye contact </a:t>
            </a:r>
          </a:p>
          <a:p>
            <a:r>
              <a:rPr lang="en-US" sz="3600" dirty="0"/>
              <a:t>Faith e.g. when people need to pray or what they can eat </a:t>
            </a:r>
          </a:p>
          <a:p>
            <a:r>
              <a:rPr lang="en-US" sz="3600" dirty="0"/>
              <a:t>Needs and disabilities where assistance may be required </a:t>
            </a:r>
          </a:p>
          <a:p>
            <a:endParaRPr lang="en-US" sz="3600" dirty="0"/>
          </a:p>
          <a:p>
            <a:pPr marL="0" indent="0">
              <a:buNone/>
            </a:pPr>
            <a:endParaRPr lang="en-US" sz="3600" dirty="0"/>
          </a:p>
          <a:p>
            <a:endParaRPr lang="en-US" sz="3600" dirty="0"/>
          </a:p>
        </p:txBody>
      </p:sp>
    </p:spTree>
    <p:extLst>
      <p:ext uri="{BB962C8B-B14F-4D97-AF65-F5344CB8AC3E}">
        <p14:creationId xmlns:p14="http://schemas.microsoft.com/office/powerpoint/2010/main" val="33868458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08E2A8-F1E2-4977-8A8B-1763E74D42B8}"/>
              </a:ext>
            </a:extLst>
          </p:cNvPr>
          <p:cNvSpPr>
            <a:spLocks noGrp="1"/>
          </p:cNvSpPr>
          <p:nvPr>
            <p:ph type="title"/>
          </p:nvPr>
        </p:nvSpPr>
        <p:spPr/>
        <p:txBody>
          <a:bodyPr/>
          <a:lstStyle/>
          <a:p>
            <a:r>
              <a:rPr lang="en-US" i="1" dirty="0"/>
              <a:t>Key psychosocial phrases </a:t>
            </a:r>
            <a:r>
              <a:rPr lang="en-US" dirty="0"/>
              <a:t>conveying interest and empathy</a:t>
            </a:r>
          </a:p>
        </p:txBody>
      </p:sp>
      <p:sp>
        <p:nvSpPr>
          <p:cNvPr id="3" name="Content Placeholder 2">
            <a:extLst>
              <a:ext uri="{FF2B5EF4-FFF2-40B4-BE49-F238E27FC236}">
                <a16:creationId xmlns:a16="http://schemas.microsoft.com/office/drawing/2014/main" xmlns="" id="{0B976CC4-C5AC-4274-8E7A-0D6E5301E5DD}"/>
              </a:ext>
            </a:extLst>
          </p:cNvPr>
          <p:cNvSpPr>
            <a:spLocks noGrp="1"/>
          </p:cNvSpPr>
          <p:nvPr>
            <p:ph idx="1"/>
          </p:nvPr>
        </p:nvSpPr>
        <p:spPr/>
        <p:txBody>
          <a:bodyPr/>
          <a:lstStyle/>
          <a:p>
            <a:r>
              <a:rPr lang="en-US" sz="3600" dirty="0"/>
              <a:t>I understand your concerns ... </a:t>
            </a:r>
          </a:p>
          <a:p>
            <a:r>
              <a:rPr lang="en-US" sz="3600" dirty="0"/>
              <a:t>You have the right to be (sad, angry ...) …. </a:t>
            </a:r>
          </a:p>
          <a:p>
            <a:r>
              <a:rPr lang="en-US" sz="3600" dirty="0"/>
              <a:t>I hear what you are saying ... </a:t>
            </a:r>
          </a:p>
          <a:p>
            <a:r>
              <a:rPr lang="en-US" sz="3600" dirty="0"/>
              <a:t>I understand that you are worried ... </a:t>
            </a:r>
          </a:p>
          <a:p>
            <a:r>
              <a:rPr lang="en-US" sz="3600" dirty="0"/>
              <a:t>In this situation, your reaction is normal ... </a:t>
            </a:r>
          </a:p>
          <a:p>
            <a:r>
              <a:rPr lang="en-US" sz="3600" dirty="0"/>
              <a:t>Maybe we can discuss possible solutions ... </a:t>
            </a:r>
          </a:p>
          <a:p>
            <a:r>
              <a:rPr lang="en-US" sz="3600" dirty="0"/>
              <a:t>What we can offer is … </a:t>
            </a:r>
          </a:p>
          <a:p>
            <a:r>
              <a:rPr lang="en-US" sz="3600" dirty="0"/>
              <a:t>I am concerned about you ... </a:t>
            </a:r>
          </a:p>
          <a:p>
            <a:r>
              <a:rPr lang="en-US" sz="3600" dirty="0"/>
              <a:t>With your consent, we would like to … </a:t>
            </a:r>
          </a:p>
          <a:p>
            <a:endParaRPr lang="en-US" sz="3600" dirty="0"/>
          </a:p>
        </p:txBody>
      </p:sp>
    </p:spTree>
    <p:extLst>
      <p:ext uri="{BB962C8B-B14F-4D97-AF65-F5344CB8AC3E}">
        <p14:creationId xmlns:p14="http://schemas.microsoft.com/office/powerpoint/2010/main" val="1101142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xmlns=""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3004800" cy="975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9">
            <a:extLst>
              <a:ext uri="{FF2B5EF4-FFF2-40B4-BE49-F238E27FC236}">
                <a16:creationId xmlns:a16="http://schemas.microsoft.com/office/drawing/2014/main" xmlns=""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401233" y="-360775"/>
            <a:ext cx="1949480" cy="1958384"/>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951083" y="600385"/>
            <a:ext cx="688393" cy="91785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10713047" y="931754"/>
            <a:ext cx="733303" cy="97773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xmlns=""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9980419" y="0"/>
            <a:ext cx="3024381" cy="2106079"/>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xmlns=""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08100" y="8697601"/>
            <a:ext cx="1594147" cy="10559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xmlns="" id="{39B6153F-604B-4980-A65F-1335C72E31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8664" y="23462"/>
            <a:ext cx="6884071" cy="9730138"/>
          </a:xfrm>
          <a:prstGeom prst="rect">
            <a:avLst/>
          </a:prstGeom>
          <a:ln>
            <a:noFill/>
          </a:ln>
        </p:spPr>
      </p:pic>
      <p:sp>
        <p:nvSpPr>
          <p:cNvPr id="20" name="Isosceles Triangle 19">
            <a:extLst>
              <a:ext uri="{FF2B5EF4-FFF2-40B4-BE49-F238E27FC236}">
                <a16:creationId xmlns:a16="http://schemas.microsoft.com/office/drawing/2014/main" xmlns=""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1018" y="9177803"/>
            <a:ext cx="869230" cy="57579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7351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3E061D-9CB5-42E3-A1A8-EDFDF5D63CB5}"/>
              </a:ext>
            </a:extLst>
          </p:cNvPr>
          <p:cNvSpPr>
            <a:spLocks noGrp="1"/>
          </p:cNvSpPr>
          <p:nvPr>
            <p:ph type="title"/>
          </p:nvPr>
        </p:nvSpPr>
        <p:spPr>
          <a:xfrm>
            <a:off x="893763" y="519113"/>
            <a:ext cx="11217275" cy="891233"/>
          </a:xfrm>
        </p:spPr>
        <p:txBody>
          <a:bodyPr/>
          <a:lstStyle/>
          <a:p>
            <a:r>
              <a:rPr lang="en-US" b="1" dirty="0"/>
              <a:t>Handling Social isolation </a:t>
            </a:r>
            <a:endParaRPr lang="en-US" dirty="0"/>
          </a:p>
        </p:txBody>
      </p:sp>
      <p:sp>
        <p:nvSpPr>
          <p:cNvPr id="3" name="Content Placeholder 2">
            <a:extLst>
              <a:ext uri="{FF2B5EF4-FFF2-40B4-BE49-F238E27FC236}">
                <a16:creationId xmlns:a16="http://schemas.microsoft.com/office/drawing/2014/main" xmlns="" id="{51408A2E-DD93-48BD-B930-1A5473BD5EFF}"/>
              </a:ext>
            </a:extLst>
          </p:cNvPr>
          <p:cNvSpPr>
            <a:spLocks noGrp="1"/>
          </p:cNvSpPr>
          <p:nvPr>
            <p:ph idx="1"/>
          </p:nvPr>
        </p:nvSpPr>
        <p:spPr>
          <a:xfrm>
            <a:off x="893763" y="1410346"/>
            <a:ext cx="11217275" cy="7966129"/>
          </a:xfrm>
        </p:spPr>
        <p:txBody>
          <a:bodyPr/>
          <a:lstStyle/>
          <a:p>
            <a:r>
              <a:rPr lang="en-US" sz="2600" dirty="0"/>
              <a:t>Staying at home can be quite nice for some time, but can also be boring and restricting. Here are some ways to keep positive and cheerful. </a:t>
            </a:r>
          </a:p>
          <a:p>
            <a:r>
              <a:rPr lang="en-US" sz="2600" dirty="0"/>
              <a:t>1.Be busy. Have a regular schedule. Help in doing some of the work at home.</a:t>
            </a:r>
          </a:p>
          <a:p>
            <a:r>
              <a:rPr lang="en-US" sz="2600" dirty="0"/>
              <a:t>2.Distract yourself from negative emotions by listening to music, reading, watching </a:t>
            </a:r>
            <a:r>
              <a:rPr lang="en-US" sz="2600" dirty="0" err="1"/>
              <a:t>anentertaining</a:t>
            </a:r>
            <a:r>
              <a:rPr lang="en-US" sz="2600" dirty="0"/>
              <a:t> programme on television. If you had old hobbies like painting, gardening </a:t>
            </a:r>
            <a:r>
              <a:rPr lang="en-US" sz="2600" dirty="0" err="1"/>
              <a:t>orstitching</a:t>
            </a:r>
            <a:r>
              <a:rPr lang="en-US" sz="2600" dirty="0"/>
              <a:t>, go back to them. Rediscover your hobbies.</a:t>
            </a:r>
          </a:p>
          <a:p>
            <a:r>
              <a:rPr lang="en-US" sz="2600" dirty="0"/>
              <a:t>3.Eat well and drink plenty of fluids.</a:t>
            </a:r>
          </a:p>
          <a:p>
            <a:r>
              <a:rPr lang="en-US" sz="2600" dirty="0"/>
              <a:t>4.Be physically active. Do simple indoor exercises that will keep you fit and feeling fit.</a:t>
            </a:r>
          </a:p>
          <a:p>
            <a:r>
              <a:rPr lang="en-US" sz="2600" dirty="0"/>
              <a:t>5.Sharing is caring. Understand if someone around you needs advice, food or </a:t>
            </a:r>
            <a:r>
              <a:rPr lang="en-US" sz="2600" dirty="0" err="1"/>
              <a:t>otheressentials</a:t>
            </a:r>
            <a:r>
              <a:rPr lang="en-US" sz="2600" dirty="0"/>
              <a:t>. Be willing to share.</a:t>
            </a:r>
          </a:p>
          <a:p>
            <a:r>
              <a:rPr lang="en-US" sz="2600" dirty="0"/>
              <a:t>6.Elderly people may feel confused, lost and need help. Offer them help by getting </a:t>
            </a:r>
            <a:r>
              <a:rPr lang="en-US" sz="2600" dirty="0" err="1"/>
              <a:t>themwhat</a:t>
            </a:r>
            <a:r>
              <a:rPr lang="en-US" sz="2600" dirty="0"/>
              <a:t> they need, their medicines, daily needs etc.</a:t>
            </a:r>
          </a:p>
          <a:p>
            <a:r>
              <a:rPr lang="en-US" sz="2600" dirty="0"/>
              <a:t>7.If you have children at home, keep them busy by allowing them to help in the </a:t>
            </a:r>
            <a:r>
              <a:rPr lang="en-US" sz="2600" dirty="0" err="1"/>
              <a:t>householdchores</a:t>
            </a:r>
            <a:r>
              <a:rPr lang="en-US" sz="2600" dirty="0"/>
              <a:t> - make them feel responsible and acquire new skills.</a:t>
            </a:r>
          </a:p>
          <a:p>
            <a:endParaRPr lang="en-US" sz="2600" dirty="0"/>
          </a:p>
        </p:txBody>
      </p:sp>
    </p:spTree>
    <p:extLst>
      <p:ext uri="{BB962C8B-B14F-4D97-AF65-F5344CB8AC3E}">
        <p14:creationId xmlns:p14="http://schemas.microsoft.com/office/powerpoint/2010/main" val="4627118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2E9DBF-0EE5-45D2-8309-67272F93C559}"/>
              </a:ext>
            </a:extLst>
          </p:cNvPr>
          <p:cNvSpPr>
            <a:spLocks noGrp="1"/>
          </p:cNvSpPr>
          <p:nvPr>
            <p:ph type="title"/>
          </p:nvPr>
        </p:nvSpPr>
        <p:spPr>
          <a:xfrm>
            <a:off x="893763" y="519113"/>
            <a:ext cx="11217275" cy="1542162"/>
          </a:xfrm>
        </p:spPr>
        <p:txBody>
          <a:bodyPr/>
          <a:lstStyle/>
          <a:p>
            <a:r>
              <a:rPr lang="en-US" b="1" dirty="0"/>
              <a:t>Focus on facts, reject </a:t>
            </a:r>
            <a:r>
              <a:rPr lang="en-US" b="1" dirty="0" err="1"/>
              <a:t>rumours</a:t>
            </a:r>
            <a:r>
              <a:rPr lang="en-US" b="1" dirty="0"/>
              <a:t> and theories </a:t>
            </a:r>
            <a:endParaRPr lang="en-US" dirty="0"/>
          </a:p>
        </p:txBody>
      </p:sp>
      <p:sp>
        <p:nvSpPr>
          <p:cNvPr id="3" name="Content Placeholder 2">
            <a:extLst>
              <a:ext uri="{FF2B5EF4-FFF2-40B4-BE49-F238E27FC236}">
                <a16:creationId xmlns:a16="http://schemas.microsoft.com/office/drawing/2014/main" xmlns="" id="{3A7BC0DC-632E-4D31-A357-FEB3382D9C10}"/>
              </a:ext>
            </a:extLst>
          </p:cNvPr>
          <p:cNvSpPr>
            <a:spLocks noGrp="1"/>
          </p:cNvSpPr>
          <p:nvPr>
            <p:ph idx="1"/>
          </p:nvPr>
        </p:nvSpPr>
        <p:spPr>
          <a:xfrm>
            <a:off x="893762" y="1782762"/>
            <a:ext cx="11217275" cy="7451725"/>
          </a:xfrm>
        </p:spPr>
        <p:txBody>
          <a:bodyPr/>
          <a:lstStyle/>
          <a:p>
            <a:r>
              <a:rPr lang="en-US" sz="2600" dirty="0"/>
              <a:t>1.Knowledge is power; the more you know about a certain issue, the less fearful you </a:t>
            </a:r>
            <a:r>
              <a:rPr lang="en-US" sz="2600" dirty="0" err="1"/>
              <a:t>mayfeel</a:t>
            </a:r>
            <a:r>
              <a:rPr lang="en-US" sz="2600" dirty="0"/>
              <a:t>. Make sure to access and believe only the most reliable sources of information </a:t>
            </a:r>
            <a:r>
              <a:rPr lang="en-US" sz="2600" dirty="0" err="1"/>
              <a:t>forself</a:t>
            </a:r>
            <a:r>
              <a:rPr lang="en-US" sz="2600" dirty="0"/>
              <a:t>-protection.</a:t>
            </a:r>
          </a:p>
          <a:p>
            <a:r>
              <a:rPr lang="en-US" sz="2600" dirty="0"/>
              <a:t>2.Do not follow sensational news or social media posts which may impact your </a:t>
            </a:r>
            <a:r>
              <a:rPr lang="en-US" sz="2600" dirty="0" err="1"/>
              <a:t>mentalstate</a:t>
            </a:r>
            <a:r>
              <a:rPr lang="en-US" sz="2600" dirty="0"/>
              <a:t>. Do not spread or share any unverified news or information further.</a:t>
            </a:r>
          </a:p>
          <a:p>
            <a:r>
              <a:rPr lang="en-US" sz="2600" dirty="0"/>
              <a:t>3.Do not keep discussing all the time about who got sick and how. Instead learn </a:t>
            </a:r>
            <a:r>
              <a:rPr lang="en-US" sz="2600" dirty="0" err="1"/>
              <a:t>aboutwho</a:t>
            </a:r>
            <a:r>
              <a:rPr lang="en-US" sz="2600" dirty="0"/>
              <a:t> got well and recovered.</a:t>
            </a:r>
          </a:p>
          <a:p>
            <a:r>
              <a:rPr lang="en-US" sz="2600" dirty="0"/>
              <a:t>4.Stick to the known advice- hand hygiene and keeping a physical distance from others. Itis being careful about yourself, and also about care of others.</a:t>
            </a:r>
          </a:p>
          <a:p>
            <a:r>
              <a:rPr lang="en-US" sz="2600" dirty="0"/>
              <a:t>5.A common cold is not Corona infection. The symptoms of Corona have been </a:t>
            </a:r>
            <a:r>
              <a:rPr lang="en-US" sz="2600" dirty="0" err="1"/>
              <a:t>welldescribed</a:t>
            </a:r>
            <a:r>
              <a:rPr lang="en-US" sz="2600" dirty="0"/>
              <a:t>. Follow etiquette of sneezing, coughing, avoiding spitting in public places etc.</a:t>
            </a:r>
          </a:p>
          <a:p>
            <a:r>
              <a:rPr lang="en-US" sz="2600" dirty="0"/>
              <a:t>6. In most people, the Corona infection causes mild symptoms and the person only needs to follow social distancing till he/she stops being infective, usually 2 weeks. Mild infection does not require a person to be admitted in hospital. Only people who have breathing difficulties need to be in hospital. Most people recover. </a:t>
            </a:r>
          </a:p>
        </p:txBody>
      </p:sp>
    </p:spTree>
    <p:extLst>
      <p:ext uri="{BB962C8B-B14F-4D97-AF65-F5344CB8AC3E}">
        <p14:creationId xmlns:p14="http://schemas.microsoft.com/office/powerpoint/2010/main" val="207123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F555889-3740-476A-B5A4-0145F415EC82}"/>
              </a:ext>
            </a:extLst>
          </p:cNvPr>
          <p:cNvSpPr/>
          <p:nvPr/>
        </p:nvSpPr>
        <p:spPr>
          <a:xfrm>
            <a:off x="1" y="1959129"/>
            <a:ext cx="3839813" cy="1075645"/>
          </a:xfrm>
          <a:prstGeom prst="rect">
            <a:avLst/>
          </a:prstGeom>
          <a:solidFill>
            <a:srgbClr val="009C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161212" hangingPunct="1">
              <a:defRPr/>
            </a:pPr>
            <a:endParaRPr lang="tr-TR" sz="2000" dirty="0"/>
          </a:p>
        </p:txBody>
      </p:sp>
      <p:sp>
        <p:nvSpPr>
          <p:cNvPr id="9" name="Rectangle 8">
            <a:extLst>
              <a:ext uri="{FF2B5EF4-FFF2-40B4-BE49-F238E27FC236}">
                <a16:creationId xmlns:a16="http://schemas.microsoft.com/office/drawing/2014/main" xmlns="" id="{74D6ADE7-3EAC-4B75-A8BE-9D4422BD98B7}"/>
              </a:ext>
            </a:extLst>
          </p:cNvPr>
          <p:cNvSpPr/>
          <p:nvPr/>
        </p:nvSpPr>
        <p:spPr>
          <a:xfrm>
            <a:off x="3839814" y="1959129"/>
            <a:ext cx="116256" cy="1075645"/>
          </a:xfrm>
          <a:prstGeom prst="rect">
            <a:avLst/>
          </a:prstGeom>
          <a:solidFill>
            <a:srgbClr val="3760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161212" hangingPunct="1">
              <a:defRPr/>
            </a:pPr>
            <a:endParaRPr lang="tr-TR" sz="1706"/>
          </a:p>
        </p:txBody>
      </p:sp>
      <p:sp>
        <p:nvSpPr>
          <p:cNvPr id="12" name="TextBox 11">
            <a:extLst>
              <a:ext uri="{FF2B5EF4-FFF2-40B4-BE49-F238E27FC236}">
                <a16:creationId xmlns:a16="http://schemas.microsoft.com/office/drawing/2014/main" xmlns="" id="{424A03A3-D3A9-4ED8-B9C0-14E96F75BF54}"/>
              </a:ext>
            </a:extLst>
          </p:cNvPr>
          <p:cNvSpPr txBox="1">
            <a:spLocks noChangeArrowheads="1"/>
          </p:cNvSpPr>
          <p:nvPr/>
        </p:nvSpPr>
        <p:spPr bwMode="auto">
          <a:xfrm>
            <a:off x="3950" y="2121661"/>
            <a:ext cx="35610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37226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41798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46370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50942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pPr algn="ctr" eaLnBrk="1" hangingPunct="1"/>
            <a:r>
              <a:rPr lang="fr-CH" altLang="en-US" b="1" dirty="0">
                <a:solidFill>
                  <a:srgbClr val="F2F2F2"/>
                </a:solidFill>
                <a:latin typeface="Caviar Dreams" pitchFamily="34" charset="0"/>
                <a:cs typeface="Open Sans" pitchFamily="34" charset="0"/>
              </a:rPr>
              <a:t>Stress is common</a:t>
            </a:r>
            <a:endParaRPr lang="tr-TR" altLang="en-US" b="1" dirty="0">
              <a:solidFill>
                <a:srgbClr val="F2F2F2"/>
              </a:solidFill>
              <a:latin typeface="Caviar Dreams" pitchFamily="34" charset="0"/>
              <a:cs typeface="Open Sans" pitchFamily="34" charset="0"/>
            </a:endParaRPr>
          </a:p>
        </p:txBody>
      </p:sp>
      <p:sp>
        <p:nvSpPr>
          <p:cNvPr id="13" name="Title 1">
            <a:extLst>
              <a:ext uri="{FF2B5EF4-FFF2-40B4-BE49-F238E27FC236}">
                <a16:creationId xmlns:a16="http://schemas.microsoft.com/office/drawing/2014/main" xmlns="" id="{3BF4AC41-0928-4D9C-BF40-BAB57F2F8927}"/>
              </a:ext>
            </a:extLst>
          </p:cNvPr>
          <p:cNvSpPr txBox="1">
            <a:spLocks/>
          </p:cNvSpPr>
          <p:nvPr/>
        </p:nvSpPr>
        <p:spPr bwMode="auto">
          <a:xfrm>
            <a:off x="4505743" y="1512167"/>
            <a:ext cx="7848931" cy="1218988"/>
          </a:xfrm>
          <a:prstGeom prst="rect">
            <a:avLst/>
          </a:prstGeom>
          <a:noFill/>
          <a:ln w="38100">
            <a:solidFill>
              <a:schemeClr val="accent1"/>
            </a:solidFill>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650138">
              <a:defRPr/>
            </a:pPr>
            <a:r>
              <a:rPr lang="en-US" sz="3555" dirty="0">
                <a:solidFill>
                  <a:schemeClr val="accent1"/>
                </a:solidFill>
                <a:effectLst>
                  <a:outerShdw blurRad="38100" dist="38100" dir="2700000" algn="tl">
                    <a:srgbClr val="000000">
                      <a:alpha val="43137"/>
                    </a:srgbClr>
                  </a:outerShdw>
                </a:effectLst>
              </a:rPr>
              <a:t>What is Psychosocial stressors during COVID-19?</a:t>
            </a:r>
          </a:p>
        </p:txBody>
      </p:sp>
      <p:sp>
        <p:nvSpPr>
          <p:cNvPr id="6154" name="Content Placeholder 6">
            <a:extLst>
              <a:ext uri="{FF2B5EF4-FFF2-40B4-BE49-F238E27FC236}">
                <a16:creationId xmlns:a16="http://schemas.microsoft.com/office/drawing/2014/main" xmlns="" id="{8E8AB282-BD5A-4511-9159-DF231115398D}"/>
              </a:ext>
            </a:extLst>
          </p:cNvPr>
          <p:cNvSpPr txBox="1">
            <a:spLocks/>
          </p:cNvSpPr>
          <p:nvPr/>
        </p:nvSpPr>
        <p:spPr bwMode="auto">
          <a:xfrm>
            <a:off x="542442" y="3642102"/>
            <a:ext cx="11812234" cy="5207429"/>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3722688" indent="-1436688"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4179888" indent="-1436688"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4637088" indent="-1436688"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5094288" indent="-1436688"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pPr algn="l" defTabSz="650138">
              <a:lnSpc>
                <a:spcPct val="80000"/>
              </a:lnSpc>
              <a:spcBef>
                <a:spcPct val="20000"/>
              </a:spcBef>
            </a:pPr>
            <a:endParaRPr lang="en-US" altLang="en-US" sz="2400" dirty="0">
              <a:solidFill>
                <a:srgbClr val="898989"/>
              </a:solidFill>
            </a:endParaRPr>
          </a:p>
          <a:p>
            <a:pPr algn="l" defTabSz="650138">
              <a:lnSpc>
                <a:spcPct val="80000"/>
              </a:lnSpc>
              <a:spcBef>
                <a:spcPct val="20000"/>
              </a:spcBef>
            </a:pPr>
            <a:r>
              <a:rPr lang="en-US" altLang="en-US" sz="2400" b="1" dirty="0">
                <a:solidFill>
                  <a:schemeClr val="accent1"/>
                </a:solidFill>
              </a:rPr>
              <a:t>It is common and normal for individuals to feel stressed and worried in response to any disease outbreak.</a:t>
            </a:r>
          </a:p>
          <a:p>
            <a:pPr algn="l" defTabSz="650138">
              <a:lnSpc>
                <a:spcPct val="80000"/>
              </a:lnSpc>
              <a:spcBef>
                <a:spcPct val="20000"/>
              </a:spcBef>
            </a:pPr>
            <a:endParaRPr lang="en-US" altLang="en-US" sz="2400" b="1" dirty="0">
              <a:solidFill>
                <a:schemeClr val="accent1"/>
              </a:solidFill>
            </a:endParaRPr>
          </a:p>
          <a:p>
            <a:pPr algn="l" defTabSz="650138">
              <a:lnSpc>
                <a:spcPct val="80000"/>
              </a:lnSpc>
              <a:spcBef>
                <a:spcPct val="20000"/>
              </a:spcBef>
            </a:pPr>
            <a:r>
              <a:rPr lang="en-US" altLang="en-US" sz="2400" b="1" dirty="0">
                <a:solidFill>
                  <a:schemeClr val="accent1"/>
                </a:solidFill>
              </a:rPr>
              <a:t>Specific stressors particular to the COVID-19 pandemic are:</a:t>
            </a:r>
          </a:p>
          <a:p>
            <a:pPr algn="l" defTabSz="650138">
              <a:lnSpc>
                <a:spcPct val="80000"/>
              </a:lnSpc>
              <a:spcBef>
                <a:spcPct val="20000"/>
              </a:spcBef>
            </a:pPr>
            <a:endParaRPr lang="en-US" altLang="en-US" sz="2400" b="1" dirty="0">
              <a:solidFill>
                <a:schemeClr val="accent1"/>
              </a:solidFill>
            </a:endParaRPr>
          </a:p>
          <a:p>
            <a:pPr algn="l" defTabSz="650138">
              <a:lnSpc>
                <a:spcPct val="80000"/>
              </a:lnSpc>
              <a:spcBef>
                <a:spcPct val="20000"/>
              </a:spcBef>
              <a:buFont typeface="Arial" panose="020B0604020202020204" pitchFamily="34" charset="0"/>
              <a:buChar char="•"/>
            </a:pPr>
            <a:r>
              <a:rPr lang="en-US" altLang="en-US" sz="2400" b="1" dirty="0">
                <a:solidFill>
                  <a:schemeClr val="accent1"/>
                </a:solidFill>
              </a:rPr>
              <a:t> </a:t>
            </a:r>
            <a:r>
              <a:rPr lang="en-US" altLang="en-US" sz="2400" b="1" dirty="0" err="1">
                <a:solidFill>
                  <a:schemeClr val="accent1"/>
                </a:solidFill>
              </a:rPr>
              <a:t>Rumours</a:t>
            </a:r>
            <a:r>
              <a:rPr lang="en-US" altLang="en-US" sz="2400" b="1" dirty="0">
                <a:solidFill>
                  <a:schemeClr val="accent1"/>
                </a:solidFill>
              </a:rPr>
              <a:t> and misinformation (social media)</a:t>
            </a:r>
          </a:p>
          <a:p>
            <a:pPr algn="l" defTabSz="650138">
              <a:lnSpc>
                <a:spcPct val="80000"/>
              </a:lnSpc>
              <a:spcBef>
                <a:spcPct val="20000"/>
              </a:spcBef>
              <a:buFont typeface="Arial" panose="020B0604020202020204" pitchFamily="34" charset="0"/>
              <a:buChar char="•"/>
            </a:pPr>
            <a:r>
              <a:rPr lang="en-US" altLang="en-US" sz="2400" b="1" dirty="0">
                <a:solidFill>
                  <a:schemeClr val="accent1"/>
                </a:solidFill>
              </a:rPr>
              <a:t> Closure of schools and children’s activity spaces</a:t>
            </a:r>
          </a:p>
          <a:p>
            <a:pPr algn="l" defTabSz="650138">
              <a:lnSpc>
                <a:spcPct val="80000"/>
              </a:lnSpc>
              <a:spcBef>
                <a:spcPct val="20000"/>
              </a:spcBef>
              <a:buFont typeface="Arial" panose="020B0604020202020204" pitchFamily="34" charset="0"/>
              <a:buChar char="•"/>
            </a:pPr>
            <a:r>
              <a:rPr lang="en-US" altLang="en-US" sz="2400" b="1" dirty="0">
                <a:solidFill>
                  <a:schemeClr val="accent1"/>
                </a:solidFill>
              </a:rPr>
              <a:t> Travel restrictions</a:t>
            </a:r>
          </a:p>
          <a:p>
            <a:pPr algn="l" defTabSz="650138">
              <a:lnSpc>
                <a:spcPct val="80000"/>
              </a:lnSpc>
              <a:spcBef>
                <a:spcPct val="20000"/>
              </a:spcBef>
              <a:buFont typeface="Arial" panose="020B0604020202020204" pitchFamily="34" charset="0"/>
              <a:buChar char="•"/>
            </a:pPr>
            <a:r>
              <a:rPr lang="en-US" altLang="en-US" sz="2400" b="1" dirty="0">
                <a:solidFill>
                  <a:schemeClr val="accent1"/>
                </a:solidFill>
              </a:rPr>
              <a:t> Possibility of or actual physical isolation and quarantine</a:t>
            </a:r>
          </a:p>
          <a:p>
            <a:pPr algn="l" defTabSz="650138">
              <a:lnSpc>
                <a:spcPct val="80000"/>
              </a:lnSpc>
              <a:spcBef>
                <a:spcPct val="20000"/>
              </a:spcBef>
              <a:buFont typeface="Arial" panose="020B0604020202020204" pitchFamily="34" charset="0"/>
              <a:buChar char="•"/>
            </a:pPr>
            <a:r>
              <a:rPr lang="en-US" altLang="en-US" sz="2400" b="1" dirty="0">
                <a:solidFill>
                  <a:schemeClr val="accent1"/>
                </a:solidFill>
              </a:rPr>
              <a:t> Deterioration of trust in government agencies and social networks</a:t>
            </a:r>
          </a:p>
          <a:p>
            <a:pPr algn="l" defTabSz="650138">
              <a:spcBef>
                <a:spcPct val="20000"/>
              </a:spcBef>
              <a:buFont typeface="Arial" panose="020B0604020202020204" pitchFamily="34" charset="0"/>
              <a:buChar char="•"/>
            </a:pPr>
            <a:r>
              <a:rPr lang="en-US" altLang="en-US" sz="2400" b="1" dirty="0">
                <a:solidFill>
                  <a:schemeClr val="accent1"/>
                </a:solidFill>
              </a:rPr>
              <a:t> Avoidance of health facilities </a:t>
            </a:r>
          </a:p>
          <a:p>
            <a:pPr algn="l" defTabSz="650138">
              <a:spcBef>
                <a:spcPct val="20000"/>
              </a:spcBef>
              <a:buFont typeface="Arial" panose="020B0604020202020204" pitchFamily="34" charset="0"/>
              <a:buChar char="•"/>
            </a:pPr>
            <a:r>
              <a:rPr lang="en-US" altLang="en-US" sz="2400" b="1" dirty="0">
                <a:solidFill>
                  <a:schemeClr val="accent1"/>
                </a:solidFill>
              </a:rPr>
              <a:t> Risk of relapse in pre-existing health conditions (including mental health)</a:t>
            </a:r>
          </a:p>
          <a:p>
            <a:pPr algn="l" defTabSz="650138">
              <a:spcBef>
                <a:spcPct val="20000"/>
              </a:spcBef>
              <a:buFont typeface="Arial" panose="020B0604020202020204" pitchFamily="34" charset="0"/>
              <a:buChar char="•"/>
            </a:pPr>
            <a:r>
              <a:rPr lang="en-US" altLang="en-US" sz="2400" b="1" dirty="0">
                <a:solidFill>
                  <a:schemeClr val="accent1"/>
                </a:solidFill>
              </a:rPr>
              <a:t> Common symptoms of other health problems can lead to fear of infection</a:t>
            </a:r>
          </a:p>
          <a:p>
            <a:pPr algn="l" defTabSz="650138">
              <a:lnSpc>
                <a:spcPct val="80000"/>
              </a:lnSpc>
              <a:spcBef>
                <a:spcPct val="20000"/>
              </a:spcBef>
            </a:pPr>
            <a:endParaRPr lang="en-US" altLang="en-US" sz="2400" dirty="0">
              <a:solidFill>
                <a:srgbClr val="898989"/>
              </a:solidFill>
            </a:endParaRPr>
          </a:p>
          <a:p>
            <a:pPr algn="l" defTabSz="650138">
              <a:lnSpc>
                <a:spcPct val="80000"/>
              </a:lnSpc>
              <a:spcBef>
                <a:spcPct val="20000"/>
              </a:spcBef>
            </a:pPr>
            <a:endParaRPr lang="en-US" altLang="en-US" sz="2400" dirty="0">
              <a:solidFill>
                <a:srgbClr val="898989"/>
              </a:solidFill>
            </a:endParaRPr>
          </a:p>
          <a:p>
            <a:pPr algn="l" defTabSz="650138">
              <a:lnSpc>
                <a:spcPct val="80000"/>
              </a:lnSpc>
              <a:spcBef>
                <a:spcPct val="20000"/>
              </a:spcBef>
            </a:pPr>
            <a:endParaRPr lang="en-US" altLang="en-US" sz="2400" dirty="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1B68915-AA43-476F-86A9-1301F318FF15}"/>
              </a:ext>
            </a:extLst>
          </p:cNvPr>
          <p:cNvPicPr>
            <a:picLocks noChangeAspect="1"/>
          </p:cNvPicPr>
          <p:nvPr/>
        </p:nvPicPr>
        <p:blipFill rotWithShape="1">
          <a:blip r:embed="rId2"/>
          <a:srcRect l="21147" t="26625" r="37261" b="14760"/>
          <a:stretch/>
        </p:blipFill>
        <p:spPr>
          <a:xfrm>
            <a:off x="775879" y="457577"/>
            <a:ext cx="5212155" cy="4131797"/>
          </a:xfrm>
          <a:prstGeom prst="rect">
            <a:avLst/>
          </a:prstGeom>
        </p:spPr>
      </p:pic>
      <p:sp>
        <p:nvSpPr>
          <p:cNvPr id="31" name="Rectangle 30">
            <a:extLst>
              <a:ext uri="{FF2B5EF4-FFF2-40B4-BE49-F238E27FC236}">
                <a16:creationId xmlns:a16="http://schemas.microsoft.com/office/drawing/2014/main" xmlns="" id="{417CDA24-35F8-4540-8C52-3096D6D9494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53632" y="0"/>
            <a:ext cx="97536" cy="9753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A25D6905-69C0-415F-B98F-D07F15C84099}"/>
              </a:ext>
            </a:extLst>
          </p:cNvPr>
          <p:cNvPicPr>
            <a:picLocks noChangeAspect="1"/>
          </p:cNvPicPr>
          <p:nvPr/>
        </p:nvPicPr>
        <p:blipFill rotWithShape="1">
          <a:blip r:embed="rId3"/>
          <a:srcRect l="28721" t="14265" r="42831" b="6074"/>
          <a:stretch/>
        </p:blipFill>
        <p:spPr>
          <a:xfrm>
            <a:off x="7547674" y="451691"/>
            <a:ext cx="4014061" cy="4012612"/>
          </a:xfrm>
          <a:prstGeom prst="rect">
            <a:avLst/>
          </a:prstGeom>
        </p:spPr>
      </p:pic>
      <p:sp>
        <p:nvSpPr>
          <p:cNvPr id="33" name="Rectangle 32">
            <a:extLst>
              <a:ext uri="{FF2B5EF4-FFF2-40B4-BE49-F238E27FC236}">
                <a16:creationId xmlns:a16="http://schemas.microsoft.com/office/drawing/2014/main" xmlns="" id="{8658BFE0-4E65-4174-9C75-687C94E882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811776"/>
            <a:ext cx="6534912" cy="1300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xmlns="" id="{FA75DFED-A0C1-4A83-BE1D-0271C1826EF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69888" y="4811776"/>
            <a:ext cx="6534912" cy="1300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856F024D-588F-467F-8116-6E90EC510CDA}"/>
              </a:ext>
            </a:extLst>
          </p:cNvPr>
          <p:cNvPicPr>
            <a:picLocks noChangeAspect="1"/>
          </p:cNvPicPr>
          <p:nvPr/>
        </p:nvPicPr>
        <p:blipFill rotWithShape="1">
          <a:blip r:embed="rId4"/>
          <a:srcRect l="34680" t="10452" r="34573" b="11582"/>
          <a:stretch/>
        </p:blipFill>
        <p:spPr>
          <a:xfrm>
            <a:off x="2005666" y="5164225"/>
            <a:ext cx="2752577" cy="3926130"/>
          </a:xfrm>
          <a:prstGeom prst="rect">
            <a:avLst/>
          </a:prstGeom>
        </p:spPr>
      </p:pic>
      <p:pic>
        <p:nvPicPr>
          <p:cNvPr id="4" name="Picture 3">
            <a:extLst>
              <a:ext uri="{FF2B5EF4-FFF2-40B4-BE49-F238E27FC236}">
                <a16:creationId xmlns:a16="http://schemas.microsoft.com/office/drawing/2014/main" xmlns="" id="{FD0989A4-2CBC-41DD-9D54-322A93B290A0}"/>
              </a:ext>
            </a:extLst>
          </p:cNvPr>
          <p:cNvPicPr>
            <a:picLocks noChangeAspect="1"/>
          </p:cNvPicPr>
          <p:nvPr/>
        </p:nvPicPr>
        <p:blipFill rotWithShape="1">
          <a:blip r:embed="rId5"/>
          <a:srcRect l="22213" t="18715" r="26423" b="11370"/>
          <a:stretch/>
        </p:blipFill>
        <p:spPr>
          <a:xfrm>
            <a:off x="6891389" y="5164225"/>
            <a:ext cx="5127795" cy="3926130"/>
          </a:xfrm>
          <a:prstGeom prst="rect">
            <a:avLst/>
          </a:prstGeom>
        </p:spPr>
      </p:pic>
    </p:spTree>
    <p:extLst>
      <p:ext uri="{BB962C8B-B14F-4D97-AF65-F5344CB8AC3E}">
        <p14:creationId xmlns:p14="http://schemas.microsoft.com/office/powerpoint/2010/main" val="5035301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xmlns="" id="{ACBE1851-2230-47A9-B000-CE9046EA61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833117" cy="9753600"/>
          </a:xfrm>
          <a:prstGeom prst="rect">
            <a:avLst/>
          </a:prstGeom>
          <a:solidFill>
            <a:srgbClr val="4A5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8956F7FA-CE54-4A4C-A3BE-22E01D0844BB}"/>
              </a:ext>
            </a:extLst>
          </p:cNvPr>
          <p:cNvSpPr txBox="1"/>
          <p:nvPr/>
        </p:nvSpPr>
        <p:spPr>
          <a:xfrm>
            <a:off x="676561" y="1143047"/>
            <a:ext cx="4489233" cy="4316241"/>
          </a:xfrm>
          <a:prstGeom prst="rect">
            <a:avLst/>
          </a:prstGeom>
        </p:spPr>
        <p:txBody>
          <a:bodyPr vert="horz" lIns="91440" tIns="45720" rIns="91440" bIns="45720" rtlCol="0" anchor="b">
            <a:normAutofit/>
          </a:bodyPr>
          <a:lstStyle/>
          <a:p>
            <a:pPr algn="r" defTabSz="914400" hangingPunct="1">
              <a:lnSpc>
                <a:spcPct val="90000"/>
              </a:lnSpc>
              <a:spcBef>
                <a:spcPct val="0"/>
              </a:spcBef>
              <a:spcAft>
                <a:spcPts val="600"/>
              </a:spcAft>
            </a:pPr>
            <a:r>
              <a:rPr lang="en-US" sz="4700" kern="1200">
                <a:solidFill>
                  <a:srgbClr val="FFFFFF"/>
                </a:solidFill>
                <a:latin typeface="+mj-lt"/>
                <a:ea typeface="+mj-ea"/>
                <a:cs typeface="+mj-cs"/>
              </a:rPr>
              <a:t>UNICEF Toolkit to spread awareness and take action 0n COVID-19</a:t>
            </a:r>
          </a:p>
        </p:txBody>
      </p:sp>
      <p:cxnSp>
        <p:nvCxnSpPr>
          <p:cNvPr id="10" name="Straight Connector 9">
            <a:extLst>
              <a:ext uri="{FF2B5EF4-FFF2-40B4-BE49-F238E27FC236}">
                <a16:creationId xmlns:a16="http://schemas.microsoft.com/office/drawing/2014/main" xmlns="" id="{23B93832-6514-44F4-849B-5EE2C8A2337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39124" y="5587824"/>
            <a:ext cx="4194048"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2" name="Picture 1" descr="A screenshot of a cell phone&#10;&#10;Description automatically generated">
            <a:extLst>
              <a:ext uri="{FF2B5EF4-FFF2-40B4-BE49-F238E27FC236}">
                <a16:creationId xmlns:a16="http://schemas.microsoft.com/office/drawing/2014/main" xmlns="" id="{979B063B-F14E-4A1A-976D-5E67A6BD0BD0}"/>
              </a:ext>
            </a:extLst>
          </p:cNvPr>
          <p:cNvPicPr>
            <a:picLocks noChangeAspect="1"/>
          </p:cNvPicPr>
          <p:nvPr/>
        </p:nvPicPr>
        <p:blipFill rotWithShape="1">
          <a:blip r:embed="rId2"/>
          <a:srcRect l="35156" t="12146" r="36004" b="19633"/>
          <a:stretch/>
        </p:blipFill>
        <p:spPr>
          <a:xfrm>
            <a:off x="6502400" y="1003186"/>
            <a:ext cx="5823434" cy="7748616"/>
          </a:xfrm>
          <a:prstGeom prst="rect">
            <a:avLst/>
          </a:prstGeom>
        </p:spPr>
      </p:pic>
    </p:spTree>
    <p:extLst>
      <p:ext uri="{BB962C8B-B14F-4D97-AF65-F5344CB8AC3E}">
        <p14:creationId xmlns:p14="http://schemas.microsoft.com/office/powerpoint/2010/main" val="28393254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xmlns="" id="{BF32DAF4-1F17-40C5-A3FD-B4DECC47A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491" y="101261"/>
            <a:ext cx="6328909" cy="3164455"/>
          </a:xfrm>
          <a:prstGeom prst="rect">
            <a:avLst/>
          </a:prstGeom>
        </p:spPr>
      </p:pic>
      <p:pic>
        <p:nvPicPr>
          <p:cNvPr id="5" name="Picture 4" descr="A picture containing table, food&#10;&#10;Description automatically generated">
            <a:extLst>
              <a:ext uri="{FF2B5EF4-FFF2-40B4-BE49-F238E27FC236}">
                <a16:creationId xmlns:a16="http://schemas.microsoft.com/office/drawing/2014/main" xmlns="" id="{2C5B8212-6AA7-4FD9-AE67-850C3EC510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5890" y="86746"/>
            <a:ext cx="6328910" cy="3164455"/>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xmlns="" id="{E0E12C5E-2BE0-49B2-A961-884ADB3D36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491" y="3381658"/>
            <a:ext cx="6328909" cy="3164455"/>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xmlns="" id="{E3003200-945F-4B08-A9BF-291A0487BA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5891" y="3381491"/>
            <a:ext cx="6328909" cy="3164455"/>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xmlns="" id="{2751B6CA-F382-4673-86EC-5F75365769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491" y="6662056"/>
            <a:ext cx="6295548" cy="3110794"/>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xmlns="" id="{7939459B-1DBD-4E35-B8D3-EFED364402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5889" y="6664751"/>
            <a:ext cx="6328911" cy="3067249"/>
          </a:xfrm>
          <a:prstGeom prst="rect">
            <a:avLst/>
          </a:prstGeom>
        </p:spPr>
      </p:pic>
      <p:sp>
        <p:nvSpPr>
          <p:cNvPr id="14" name="TextBox 13">
            <a:extLst>
              <a:ext uri="{FF2B5EF4-FFF2-40B4-BE49-F238E27FC236}">
                <a16:creationId xmlns:a16="http://schemas.microsoft.com/office/drawing/2014/main" xmlns="" id="{7E6DA854-A1C4-469C-BB34-E99A296E8AEB}"/>
              </a:ext>
            </a:extLst>
          </p:cNvPr>
          <p:cNvSpPr txBox="1"/>
          <p:nvPr/>
        </p:nvSpPr>
        <p:spPr>
          <a:xfrm rot="20103457">
            <a:off x="2390525" y="2955230"/>
            <a:ext cx="6937829" cy="707886"/>
          </a:xfrm>
          <a:prstGeom prst="rect">
            <a:avLst/>
          </a:prstGeom>
          <a:solidFill>
            <a:schemeClr val="bg1"/>
          </a:solidFill>
        </p:spPr>
        <p:txBody>
          <a:bodyPr wrap="square" rtlCol="0">
            <a:spAutoFit/>
          </a:bodyPr>
          <a:lstStyle/>
          <a:p>
            <a:r>
              <a:rPr lang="en-US" sz="4000" b="1" dirty="0">
                <a:hlinkClick r:id="rId8"/>
              </a:rPr>
              <a:t>MYTH BUSTERS</a:t>
            </a:r>
            <a:endParaRPr lang="en-US" sz="4000" b="1" dirty="0"/>
          </a:p>
        </p:txBody>
      </p:sp>
    </p:spTree>
    <p:extLst>
      <p:ext uri="{BB962C8B-B14F-4D97-AF65-F5344CB8AC3E}">
        <p14:creationId xmlns:p14="http://schemas.microsoft.com/office/powerpoint/2010/main" val="37818670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65B599-2A7A-4208-AB0A-DEE639667EC4}"/>
              </a:ext>
            </a:extLst>
          </p:cNvPr>
          <p:cNvSpPr>
            <a:spLocks noGrp="1"/>
          </p:cNvSpPr>
          <p:nvPr>
            <p:ph type="title"/>
          </p:nvPr>
        </p:nvSpPr>
        <p:spPr>
          <a:xfrm>
            <a:off x="3037258" y="1325111"/>
            <a:ext cx="4621666" cy="1885950"/>
          </a:xfrm>
        </p:spPr>
        <p:txBody>
          <a:bodyPr/>
          <a:lstStyle/>
          <a:p>
            <a:pPr algn="r"/>
            <a:r>
              <a:rPr lang="en-US" dirty="0">
                <a:hlinkClick r:id="rId2"/>
              </a:rPr>
              <a:t>GBV</a:t>
            </a:r>
            <a:r>
              <a:rPr lang="en-US" dirty="0"/>
              <a:t> </a:t>
            </a:r>
            <a:br>
              <a:rPr lang="en-US" dirty="0"/>
            </a:br>
            <a:r>
              <a:rPr lang="en-US" dirty="0"/>
              <a:t>pocket book</a:t>
            </a:r>
          </a:p>
        </p:txBody>
      </p:sp>
      <p:pic>
        <p:nvPicPr>
          <p:cNvPr id="4" name="Content Placeholder 3">
            <a:extLst>
              <a:ext uri="{FF2B5EF4-FFF2-40B4-BE49-F238E27FC236}">
                <a16:creationId xmlns:a16="http://schemas.microsoft.com/office/drawing/2014/main" xmlns="" id="{64C8E179-AFA1-40F6-B0F9-4D7D3732546B}"/>
              </a:ext>
            </a:extLst>
          </p:cNvPr>
          <p:cNvPicPr>
            <a:picLocks noGrp="1" noChangeAspect="1"/>
          </p:cNvPicPr>
          <p:nvPr>
            <p:ph idx="1"/>
          </p:nvPr>
        </p:nvPicPr>
        <p:blipFill rotWithShape="1">
          <a:blip r:embed="rId3"/>
          <a:srcRect l="28626" t="41496" r="29550" b="17442"/>
          <a:stretch/>
        </p:blipFill>
        <p:spPr>
          <a:xfrm>
            <a:off x="686997" y="4764541"/>
            <a:ext cx="7278874" cy="4339770"/>
          </a:xfrm>
          <a:prstGeom prst="rect">
            <a:avLst/>
          </a:prstGeom>
        </p:spPr>
      </p:pic>
      <p:sp>
        <p:nvSpPr>
          <p:cNvPr id="5" name="TextBox 4">
            <a:extLst>
              <a:ext uri="{FF2B5EF4-FFF2-40B4-BE49-F238E27FC236}">
                <a16:creationId xmlns:a16="http://schemas.microsoft.com/office/drawing/2014/main" xmlns="" id="{AEEE3FB0-BFBC-4C62-9B3F-82C48F64AA20}"/>
              </a:ext>
            </a:extLst>
          </p:cNvPr>
          <p:cNvSpPr txBox="1"/>
          <p:nvPr/>
        </p:nvSpPr>
        <p:spPr>
          <a:xfrm>
            <a:off x="8228424" y="5283756"/>
            <a:ext cx="3687804" cy="2308324"/>
          </a:xfrm>
          <a:prstGeom prst="rect">
            <a:avLst/>
          </a:prstGeom>
          <a:noFill/>
        </p:spPr>
        <p:txBody>
          <a:bodyPr wrap="square" rtlCol="0">
            <a:spAutoFit/>
          </a:bodyPr>
          <a:lstStyle/>
          <a:p>
            <a:pPr algn="l"/>
            <a:r>
              <a:rPr lang="en-US" sz="4800" dirty="0">
                <a:hlinkClick r:id="rId4"/>
              </a:rPr>
              <a:t>What parents should know</a:t>
            </a:r>
            <a:endParaRPr lang="en-US" sz="4800" dirty="0"/>
          </a:p>
        </p:txBody>
      </p:sp>
      <p:pic>
        <p:nvPicPr>
          <p:cNvPr id="6" name="Picture 5">
            <a:extLst>
              <a:ext uri="{FF2B5EF4-FFF2-40B4-BE49-F238E27FC236}">
                <a16:creationId xmlns:a16="http://schemas.microsoft.com/office/drawing/2014/main" xmlns="" id="{03E55017-DFA0-4294-B910-C8B0928FF4A6}"/>
              </a:ext>
            </a:extLst>
          </p:cNvPr>
          <p:cNvPicPr>
            <a:picLocks noChangeAspect="1"/>
          </p:cNvPicPr>
          <p:nvPr/>
        </p:nvPicPr>
        <p:blipFill rotWithShape="1">
          <a:blip r:embed="rId5"/>
          <a:srcRect l="36048" t="12556" r="37157" b="16666"/>
          <a:stretch/>
        </p:blipFill>
        <p:spPr>
          <a:xfrm>
            <a:off x="8161898" y="130075"/>
            <a:ext cx="3119014" cy="4634466"/>
          </a:xfrm>
          <a:prstGeom prst="rect">
            <a:avLst/>
          </a:prstGeom>
        </p:spPr>
      </p:pic>
    </p:spTree>
    <p:extLst>
      <p:ext uri="{BB962C8B-B14F-4D97-AF65-F5344CB8AC3E}">
        <p14:creationId xmlns:p14="http://schemas.microsoft.com/office/powerpoint/2010/main" val="776911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creen Shot 2020-04-03 at 6.15.47 PM.png">
            <a:extLst>
              <a:ext uri="{FF2B5EF4-FFF2-40B4-BE49-F238E27FC236}">
                <a16:creationId xmlns:a16="http://schemas.microsoft.com/office/drawing/2014/main" xmlns="" id="{18DD6D2A-F4E7-46D1-99F0-387F845947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137"/>
          <a:stretch/>
        </p:blipFill>
        <p:spPr>
          <a:xfrm>
            <a:off x="0" y="0"/>
            <a:ext cx="8424000" cy="9753600"/>
          </a:xfrm>
          <a:prstGeom prst="rect">
            <a:avLst/>
          </a:prstGeom>
          <a:ln w="12700">
            <a:miter lim="400000"/>
          </a:ln>
        </p:spPr>
      </p:pic>
      <p:sp>
        <p:nvSpPr>
          <p:cNvPr id="5" name="Rectangle 4">
            <a:extLst>
              <a:ext uri="{FF2B5EF4-FFF2-40B4-BE49-F238E27FC236}">
                <a16:creationId xmlns:a16="http://schemas.microsoft.com/office/drawing/2014/main" xmlns="" id="{72845C34-0925-48EB-9A4B-B91A6359DD27}"/>
              </a:ext>
            </a:extLst>
          </p:cNvPr>
          <p:cNvSpPr/>
          <p:nvPr/>
        </p:nvSpPr>
        <p:spPr>
          <a:xfrm>
            <a:off x="8758237" y="823469"/>
            <a:ext cx="3948213" cy="1569660"/>
          </a:xfrm>
          <a:prstGeom prst="rect">
            <a:avLst/>
          </a:prstGeom>
        </p:spPr>
        <p:txBody>
          <a:bodyPr wrap="square">
            <a:spAutoFit/>
          </a:bodyPr>
          <a:lstStyle/>
          <a:p>
            <a:pPr algn="r"/>
            <a:r>
              <a:rPr lang="en-US" sz="3200" b="1" dirty="0">
                <a:solidFill>
                  <a:srgbClr val="00B0F0"/>
                </a:solidFill>
                <a:latin typeface="+mj-lt"/>
              </a:rPr>
              <a:t>COVID-19 PARENTING: QUALITY TIME</a:t>
            </a:r>
          </a:p>
        </p:txBody>
      </p:sp>
      <p:sp>
        <p:nvSpPr>
          <p:cNvPr id="6" name="Can’t go to work? Schools closed? Worried about money? It is normal to feel stressed and overwhelmed.…">
            <a:extLst>
              <a:ext uri="{FF2B5EF4-FFF2-40B4-BE49-F238E27FC236}">
                <a16:creationId xmlns:a16="http://schemas.microsoft.com/office/drawing/2014/main" xmlns="" id="{2DE71711-5202-476E-8469-80029F2110AC}"/>
              </a:ext>
            </a:extLst>
          </p:cNvPr>
          <p:cNvSpPr txBox="1">
            <a:spLocks noGrp="1"/>
          </p:cNvSpPr>
          <p:nvPr>
            <p:ph type="body" idx="4294967295"/>
          </p:nvPr>
        </p:nvSpPr>
        <p:spPr>
          <a:xfrm>
            <a:off x="8940138" y="2822736"/>
            <a:ext cx="3794274" cy="5121114"/>
          </a:xfrm>
          <a:prstGeom prst="rect">
            <a:avLst/>
          </a:prstGeom>
        </p:spPr>
        <p:txBody>
          <a:bodyPr>
            <a:normAutofit/>
          </a:bodyPr>
          <a:lstStyle/>
          <a:p>
            <a:pPr marL="0" indent="0" algn="r" defTabSz="416051">
              <a:lnSpc>
                <a:spcPct val="120000"/>
              </a:lnSpc>
              <a:spcBef>
                <a:spcPts val="700"/>
              </a:spcBef>
              <a:buSzTx/>
              <a:buNone/>
              <a:defRPr sz="2300">
                <a:uFill>
                  <a:solidFill>
                    <a:srgbClr val="000000"/>
                  </a:solidFill>
                </a:uFill>
                <a:latin typeface="Calibri"/>
                <a:ea typeface="Calibri"/>
                <a:cs typeface="Calibri"/>
                <a:sym typeface="Calibri"/>
              </a:defRPr>
            </a:pPr>
            <a:r>
              <a:rPr sz="2000" dirty="0">
                <a:latin typeface="+mn-lt"/>
              </a:rPr>
              <a:t>Can’t go to work? Schools closed? Worried about money? It is normal to feel stressed and overwhelmed. </a:t>
            </a:r>
          </a:p>
          <a:p>
            <a:pPr marL="0" indent="0" algn="r" defTabSz="416051">
              <a:lnSpc>
                <a:spcPct val="120000"/>
              </a:lnSpc>
              <a:spcBef>
                <a:spcPts val="700"/>
              </a:spcBef>
              <a:buSzTx/>
              <a:buNone/>
              <a:defRPr sz="2300">
                <a:uFill>
                  <a:solidFill>
                    <a:srgbClr val="000000"/>
                  </a:solidFill>
                </a:uFill>
                <a:latin typeface="Calibri"/>
                <a:ea typeface="Calibri"/>
                <a:cs typeface="Calibri"/>
                <a:sym typeface="Calibri"/>
              </a:defRPr>
            </a:pPr>
            <a:r>
              <a:rPr sz="2000" dirty="0">
                <a:uFill>
                  <a:solidFill>
                    <a:srgbClr val="000000"/>
                  </a:solidFill>
                </a:uFill>
                <a:latin typeface="+mn-lt"/>
                <a:ea typeface="Calibri"/>
                <a:cs typeface="Calibri"/>
              </a:rPr>
              <a:t>School shutdown is also a chance to </a:t>
            </a:r>
            <a:r>
              <a:rPr lang="en-US" sz="2000" dirty="0">
                <a:uFill>
                  <a:solidFill>
                    <a:srgbClr val="000000"/>
                  </a:solidFill>
                </a:uFill>
                <a:latin typeface="+mn-lt"/>
                <a:ea typeface="Calibri"/>
                <a:cs typeface="Calibri"/>
              </a:rPr>
              <a:t>strengthen </a:t>
            </a:r>
            <a:r>
              <a:rPr sz="2000" dirty="0">
                <a:uFill>
                  <a:solidFill>
                    <a:srgbClr val="000000"/>
                  </a:solidFill>
                </a:uFill>
                <a:latin typeface="+mn-lt"/>
                <a:ea typeface="Calibri"/>
                <a:cs typeface="Calibri"/>
              </a:rPr>
              <a:t>relationships with our children and </a:t>
            </a:r>
            <a:r>
              <a:rPr lang="en-US" sz="2000" dirty="0">
                <a:uFill>
                  <a:solidFill>
                    <a:srgbClr val="000000"/>
                  </a:solidFill>
                </a:uFill>
                <a:latin typeface="+mn-lt"/>
                <a:ea typeface="Calibri"/>
                <a:cs typeface="Calibri"/>
              </a:rPr>
              <a:t>adolescents</a:t>
            </a:r>
            <a:r>
              <a:rPr sz="2000" dirty="0">
                <a:uFill>
                  <a:solidFill>
                    <a:srgbClr val="000000"/>
                  </a:solidFill>
                </a:uFill>
                <a:latin typeface="+mn-lt"/>
                <a:ea typeface="Calibri"/>
                <a:cs typeface="Calibri"/>
              </a:rPr>
              <a:t>. Quality time is free and fun. It makes children feel loved and secure, and shows them that they are important</a:t>
            </a:r>
            <a:r>
              <a:rPr sz="2000" dirty="0">
                <a:latin typeface="+mn-lt"/>
              </a:rPr>
              <a:t>.</a:t>
            </a:r>
          </a:p>
        </p:txBody>
      </p:sp>
    </p:spTree>
    <p:extLst>
      <p:ext uri="{BB962C8B-B14F-4D97-AF65-F5344CB8AC3E}">
        <p14:creationId xmlns:p14="http://schemas.microsoft.com/office/powerpoint/2010/main" val="293737710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Screen Shot 2020-04-03 at 6.16.32 PM.png"/>
          <p:cNvPicPr>
            <a:picLocks noChangeAspect="1"/>
          </p:cNvPicPr>
          <p:nvPr/>
        </p:nvPicPr>
        <p:blipFill rotWithShape="1">
          <a:blip r:embed="rId2" cstate="print">
            <a:extLst>
              <a:ext uri="{28A0092B-C50C-407E-A947-70E740481C1C}">
                <a14:useLocalDpi xmlns:a14="http://schemas.microsoft.com/office/drawing/2010/main" val="0"/>
              </a:ext>
            </a:extLst>
          </a:blip>
          <a:srcRect t="18716"/>
          <a:stretch/>
        </p:blipFill>
        <p:spPr>
          <a:xfrm>
            <a:off x="0" y="0"/>
            <a:ext cx="8483972" cy="9753600"/>
          </a:xfrm>
          <a:prstGeom prst="rect">
            <a:avLst/>
          </a:prstGeom>
          <a:ln w="12700">
            <a:miter lim="400000"/>
          </a:ln>
        </p:spPr>
      </p:pic>
      <p:sp>
        <p:nvSpPr>
          <p:cNvPr id="175" name="It’s hard to feel positive when our kids or teenagers are driving us crazy. We often end up saying. “Stop doing that!” But children are much more likely to do what we ask if we give them positive instructions and lots of praise for what they do right."/>
          <p:cNvSpPr txBox="1"/>
          <p:nvPr/>
        </p:nvSpPr>
        <p:spPr>
          <a:xfrm>
            <a:off x="9101138" y="3222095"/>
            <a:ext cx="3633274" cy="38645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416051">
              <a:lnSpc>
                <a:spcPct val="120000"/>
              </a:lnSpc>
              <a:spcBef>
                <a:spcPts val="700"/>
              </a:spcBef>
              <a:defRPr sz="2300">
                <a:uFill>
                  <a:solidFill>
                    <a:srgbClr val="000000"/>
                  </a:solidFill>
                </a:uFill>
                <a:latin typeface="Calibri"/>
                <a:ea typeface="Calibri"/>
                <a:cs typeface="Calibri"/>
                <a:sym typeface="Calibri"/>
              </a:defRPr>
            </a:lvl1pPr>
          </a:lstStyle>
          <a:p>
            <a:pPr algn="r"/>
            <a:r>
              <a:rPr sz="2000" dirty="0">
                <a:latin typeface="+mn-lt"/>
                <a:cs typeface="Calibri" panose="020F0502020204030204" pitchFamily="34" charset="0"/>
              </a:rPr>
              <a:t>It’s hard to feel positive when our kids or teenagers are driving us crazy. We often end up saying. “Stop doing that!” But children are much more likely to do what we ask if we give them positive instructions and lots of praise for what they do right.</a:t>
            </a:r>
          </a:p>
        </p:txBody>
      </p:sp>
      <p:sp>
        <p:nvSpPr>
          <p:cNvPr id="5" name="Rectangle 4">
            <a:extLst>
              <a:ext uri="{FF2B5EF4-FFF2-40B4-BE49-F238E27FC236}">
                <a16:creationId xmlns:a16="http://schemas.microsoft.com/office/drawing/2014/main" xmlns="" id="{F659F18B-118B-4500-BD25-30D1F29EFA80}"/>
              </a:ext>
            </a:extLst>
          </p:cNvPr>
          <p:cNvSpPr/>
          <p:nvPr/>
        </p:nvSpPr>
        <p:spPr>
          <a:xfrm>
            <a:off x="8758237" y="823469"/>
            <a:ext cx="3948213" cy="2062103"/>
          </a:xfrm>
          <a:prstGeom prst="rect">
            <a:avLst/>
          </a:prstGeom>
        </p:spPr>
        <p:txBody>
          <a:bodyPr wrap="square">
            <a:spAutoFit/>
          </a:bodyPr>
          <a:lstStyle/>
          <a:p>
            <a:pPr algn="r"/>
            <a:r>
              <a:rPr lang="en-US" sz="3200" b="1" dirty="0">
                <a:solidFill>
                  <a:srgbClr val="00B0F0"/>
                </a:solidFill>
                <a:latin typeface="+mj-lt"/>
              </a:rPr>
              <a:t>COVID-19 PARENTING: KEEPING IT POSITIVE</a:t>
            </a:r>
          </a:p>
        </p:txBody>
      </p:sp>
    </p:spTree>
    <p:extLst>
      <p:ext uri="{BB962C8B-B14F-4D97-AF65-F5344CB8AC3E}">
        <p14:creationId xmlns:p14="http://schemas.microsoft.com/office/powerpoint/2010/main" val="2099033316"/>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Screen Shot 2020-04-03 at 6.17.34 PM.png"/>
          <p:cNvPicPr>
            <a:picLocks noChangeAspect="1"/>
          </p:cNvPicPr>
          <p:nvPr/>
        </p:nvPicPr>
        <p:blipFill rotWithShape="1">
          <a:blip r:embed="rId2" cstate="print">
            <a:extLst>
              <a:ext uri="{28A0092B-C50C-407E-A947-70E740481C1C}">
                <a14:useLocalDpi xmlns:a14="http://schemas.microsoft.com/office/drawing/2010/main" val="0"/>
              </a:ext>
            </a:extLst>
          </a:blip>
          <a:srcRect t="17787"/>
          <a:stretch/>
        </p:blipFill>
        <p:spPr>
          <a:xfrm>
            <a:off x="-1" y="0"/>
            <a:ext cx="8388199" cy="9753600"/>
          </a:xfrm>
          <a:prstGeom prst="rect">
            <a:avLst/>
          </a:prstGeom>
          <a:ln w="12700">
            <a:miter lim="400000"/>
          </a:ln>
        </p:spPr>
      </p:pic>
      <p:sp>
        <p:nvSpPr>
          <p:cNvPr id="178" name="Covid-19 has taken away our daily work, home and school routines. This is hard for children, teenagers and for you. Making new routines can help."/>
          <p:cNvSpPr txBox="1"/>
          <p:nvPr/>
        </p:nvSpPr>
        <p:spPr>
          <a:xfrm>
            <a:off x="9826388" y="3007057"/>
            <a:ext cx="2908024" cy="30525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416051">
              <a:lnSpc>
                <a:spcPct val="120000"/>
              </a:lnSpc>
              <a:spcBef>
                <a:spcPts val="700"/>
              </a:spcBef>
              <a:defRPr sz="2300">
                <a:uFill>
                  <a:solidFill>
                    <a:srgbClr val="000000"/>
                  </a:solidFill>
                </a:uFill>
                <a:latin typeface="Calibri"/>
                <a:ea typeface="Calibri"/>
                <a:cs typeface="Calibri"/>
                <a:sym typeface="Calibri"/>
              </a:defRPr>
            </a:lvl1pPr>
          </a:lstStyle>
          <a:p>
            <a:pPr algn="r"/>
            <a:r>
              <a:rPr sz="2000" dirty="0">
                <a:latin typeface="+mn-lt"/>
                <a:cs typeface="Calibri" panose="020F0502020204030204" pitchFamily="34" charset="0"/>
              </a:rPr>
              <a:t>Covid-19 has taken away our daily work, home and school routines. This is hard for children, teenagers and for you. Making new routines can help. </a:t>
            </a:r>
          </a:p>
        </p:txBody>
      </p:sp>
      <p:sp>
        <p:nvSpPr>
          <p:cNvPr id="5" name="Rectangle 4">
            <a:extLst>
              <a:ext uri="{FF2B5EF4-FFF2-40B4-BE49-F238E27FC236}">
                <a16:creationId xmlns:a16="http://schemas.microsoft.com/office/drawing/2014/main" xmlns="" id="{E608FF86-19DC-45C7-8E33-95822FCABA78}"/>
              </a:ext>
            </a:extLst>
          </p:cNvPr>
          <p:cNvSpPr/>
          <p:nvPr/>
        </p:nvSpPr>
        <p:spPr>
          <a:xfrm>
            <a:off x="8758237" y="823469"/>
            <a:ext cx="3948213" cy="1569660"/>
          </a:xfrm>
          <a:prstGeom prst="rect">
            <a:avLst/>
          </a:prstGeom>
        </p:spPr>
        <p:txBody>
          <a:bodyPr wrap="square">
            <a:spAutoFit/>
          </a:bodyPr>
          <a:lstStyle/>
          <a:p>
            <a:pPr algn="r"/>
            <a:r>
              <a:rPr lang="en-US" sz="3200" b="1" dirty="0">
                <a:solidFill>
                  <a:srgbClr val="00B0F0"/>
                </a:solidFill>
                <a:latin typeface="+mj-lt"/>
              </a:rPr>
              <a:t>COVID-19 PARENTING: STRUCTURE UP!</a:t>
            </a:r>
          </a:p>
        </p:txBody>
      </p:sp>
    </p:spTree>
    <p:extLst>
      <p:ext uri="{BB962C8B-B14F-4D97-AF65-F5344CB8AC3E}">
        <p14:creationId xmlns:p14="http://schemas.microsoft.com/office/powerpoint/2010/main" val="273751914"/>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Screen Shot 2020-04-03 at 6.18.35 PM.png"/>
          <p:cNvPicPr>
            <a:picLocks noChangeAspect="1"/>
          </p:cNvPicPr>
          <p:nvPr/>
        </p:nvPicPr>
        <p:blipFill rotWithShape="1">
          <a:blip r:embed="rId2" cstate="print">
            <a:extLst>
              <a:ext uri="{28A0092B-C50C-407E-A947-70E740481C1C}">
                <a14:useLocalDpi xmlns:a14="http://schemas.microsoft.com/office/drawing/2010/main" val="0"/>
              </a:ext>
            </a:extLst>
          </a:blip>
          <a:srcRect t="17907" b="-1"/>
          <a:stretch/>
        </p:blipFill>
        <p:spPr>
          <a:xfrm>
            <a:off x="0" y="0"/>
            <a:ext cx="8400374" cy="9753600"/>
          </a:xfrm>
          <a:prstGeom prst="rect">
            <a:avLst/>
          </a:prstGeom>
          <a:ln w="12700">
            <a:miter lim="400000"/>
          </a:ln>
        </p:spPr>
      </p:pic>
      <p:sp>
        <p:nvSpPr>
          <p:cNvPr id="182" name="Be willing to talk. They will have already have heard something. Silence and secrets do not protect our children. Honesty and openness do. Think about how much they will understand. You know them best!"/>
          <p:cNvSpPr txBox="1"/>
          <p:nvPr/>
        </p:nvSpPr>
        <p:spPr>
          <a:xfrm>
            <a:off x="8940138" y="3604502"/>
            <a:ext cx="3794274" cy="37522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416051">
              <a:lnSpc>
                <a:spcPct val="120000"/>
              </a:lnSpc>
              <a:spcBef>
                <a:spcPts val="700"/>
              </a:spcBef>
              <a:defRPr sz="2300">
                <a:uFill>
                  <a:solidFill>
                    <a:srgbClr val="000000"/>
                  </a:solidFill>
                </a:uFill>
                <a:latin typeface="Calibri"/>
                <a:ea typeface="Calibri"/>
                <a:cs typeface="Calibri"/>
                <a:sym typeface="Calibri"/>
              </a:defRPr>
            </a:lvl1pPr>
          </a:lstStyle>
          <a:p>
            <a:pPr algn="r"/>
            <a:r>
              <a:rPr sz="2000" dirty="0">
                <a:latin typeface="+mn-lt"/>
                <a:cs typeface="Calibri" panose="020F0502020204030204" pitchFamily="34" charset="0"/>
              </a:rPr>
              <a:t>Be willing to talk. They will have already heard something. Silence and secrets do not protect our children. Honesty and openness do. Think about how much they will understand. You know them best!</a:t>
            </a:r>
          </a:p>
        </p:txBody>
      </p:sp>
      <p:sp>
        <p:nvSpPr>
          <p:cNvPr id="5" name="Rectangle 4">
            <a:extLst>
              <a:ext uri="{FF2B5EF4-FFF2-40B4-BE49-F238E27FC236}">
                <a16:creationId xmlns:a16="http://schemas.microsoft.com/office/drawing/2014/main" xmlns="" id="{84A4A2B9-685D-4AA0-8DC1-FC3E8698E460}"/>
              </a:ext>
            </a:extLst>
          </p:cNvPr>
          <p:cNvSpPr/>
          <p:nvPr/>
        </p:nvSpPr>
        <p:spPr>
          <a:xfrm>
            <a:off x="8758237" y="823469"/>
            <a:ext cx="3948213" cy="3046988"/>
          </a:xfrm>
          <a:prstGeom prst="rect">
            <a:avLst/>
          </a:prstGeom>
        </p:spPr>
        <p:txBody>
          <a:bodyPr wrap="square">
            <a:spAutoFit/>
          </a:bodyPr>
          <a:lstStyle/>
          <a:p>
            <a:pPr algn="r"/>
            <a:r>
              <a:rPr lang="en-US" sz="3200" b="1" dirty="0">
                <a:solidFill>
                  <a:srgbClr val="00B0F0"/>
                </a:solidFill>
                <a:latin typeface="+mj-lt"/>
              </a:rPr>
              <a:t>COVID-19 PARENTING: HONESTY &amp; OPENNESS WHEN GIVING INFORMATION</a:t>
            </a:r>
          </a:p>
        </p:txBody>
      </p:sp>
    </p:spTree>
    <p:extLst>
      <p:ext uri="{BB962C8B-B14F-4D97-AF65-F5344CB8AC3E}">
        <p14:creationId xmlns:p14="http://schemas.microsoft.com/office/powerpoint/2010/main" val="22318546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6555AA3-AF67-43AB-8CFB-55A0B0A24A5E}"/>
              </a:ext>
            </a:extLst>
          </p:cNvPr>
          <p:cNvSpPr txBox="1"/>
          <p:nvPr/>
        </p:nvSpPr>
        <p:spPr>
          <a:xfrm>
            <a:off x="696687" y="333828"/>
            <a:ext cx="8331200" cy="769441"/>
          </a:xfrm>
          <a:prstGeom prst="rect">
            <a:avLst/>
          </a:prstGeom>
          <a:noFill/>
        </p:spPr>
        <p:txBody>
          <a:bodyPr wrap="square" rtlCol="0">
            <a:spAutoFit/>
          </a:bodyPr>
          <a:lstStyle/>
          <a:p>
            <a:r>
              <a:rPr lang="en-US" sz="4400" b="1" dirty="0"/>
              <a:t>PARENTING TIPS</a:t>
            </a:r>
          </a:p>
        </p:txBody>
      </p:sp>
      <p:pic>
        <p:nvPicPr>
          <p:cNvPr id="3" name="Picture 2">
            <a:extLst>
              <a:ext uri="{FF2B5EF4-FFF2-40B4-BE49-F238E27FC236}">
                <a16:creationId xmlns:a16="http://schemas.microsoft.com/office/drawing/2014/main" xmlns="" id="{9C339D2A-64A4-425E-B826-7E9F8805E228}"/>
              </a:ext>
            </a:extLst>
          </p:cNvPr>
          <p:cNvPicPr>
            <a:picLocks noChangeAspect="1"/>
          </p:cNvPicPr>
          <p:nvPr/>
        </p:nvPicPr>
        <p:blipFill rotWithShape="1">
          <a:blip r:embed="rId3"/>
          <a:srcRect l="32813" t="18849" r="37722" b="6547"/>
          <a:stretch/>
        </p:blipFill>
        <p:spPr>
          <a:xfrm>
            <a:off x="391891" y="1640113"/>
            <a:ext cx="3831771" cy="5457373"/>
          </a:xfrm>
          <a:prstGeom prst="rect">
            <a:avLst/>
          </a:prstGeom>
        </p:spPr>
      </p:pic>
      <p:pic>
        <p:nvPicPr>
          <p:cNvPr id="4" name="Picture 3">
            <a:extLst>
              <a:ext uri="{FF2B5EF4-FFF2-40B4-BE49-F238E27FC236}">
                <a16:creationId xmlns:a16="http://schemas.microsoft.com/office/drawing/2014/main" xmlns="" id="{1E81B10C-8451-4302-9A62-74EF6D36C74D}"/>
              </a:ext>
            </a:extLst>
          </p:cNvPr>
          <p:cNvPicPr>
            <a:picLocks noChangeAspect="1"/>
          </p:cNvPicPr>
          <p:nvPr/>
        </p:nvPicPr>
        <p:blipFill rotWithShape="1">
          <a:blip r:embed="rId4"/>
          <a:srcRect l="32589" t="18651" r="37946" b="6746"/>
          <a:stretch/>
        </p:blipFill>
        <p:spPr>
          <a:xfrm>
            <a:off x="4586514" y="1640113"/>
            <a:ext cx="3831771" cy="5457374"/>
          </a:xfrm>
          <a:prstGeom prst="rect">
            <a:avLst/>
          </a:prstGeom>
        </p:spPr>
      </p:pic>
      <p:pic>
        <p:nvPicPr>
          <p:cNvPr id="5" name="Picture 4">
            <a:extLst>
              <a:ext uri="{FF2B5EF4-FFF2-40B4-BE49-F238E27FC236}">
                <a16:creationId xmlns:a16="http://schemas.microsoft.com/office/drawing/2014/main" xmlns="" id="{FF462740-9B8D-4A07-BF03-D650BD7C9D90}"/>
              </a:ext>
            </a:extLst>
          </p:cNvPr>
          <p:cNvPicPr>
            <a:picLocks noChangeAspect="1"/>
          </p:cNvPicPr>
          <p:nvPr/>
        </p:nvPicPr>
        <p:blipFill rotWithShape="1">
          <a:blip r:embed="rId5"/>
          <a:srcRect l="32478" t="19841" r="38058" b="5556"/>
          <a:stretch/>
        </p:blipFill>
        <p:spPr>
          <a:xfrm>
            <a:off x="8781138" y="1640113"/>
            <a:ext cx="3831771" cy="5457374"/>
          </a:xfrm>
          <a:prstGeom prst="rect">
            <a:avLst/>
          </a:prstGeom>
        </p:spPr>
      </p:pic>
      <p:sp>
        <p:nvSpPr>
          <p:cNvPr id="6" name="TextBox 5">
            <a:extLst>
              <a:ext uri="{FF2B5EF4-FFF2-40B4-BE49-F238E27FC236}">
                <a16:creationId xmlns:a16="http://schemas.microsoft.com/office/drawing/2014/main" xmlns="" id="{0626B4D5-5639-4095-A5D7-77005BB91697}"/>
              </a:ext>
            </a:extLst>
          </p:cNvPr>
          <p:cNvSpPr txBox="1"/>
          <p:nvPr/>
        </p:nvSpPr>
        <p:spPr>
          <a:xfrm>
            <a:off x="696687" y="7866743"/>
            <a:ext cx="11800113" cy="1569660"/>
          </a:xfrm>
          <a:prstGeom prst="rect">
            <a:avLst/>
          </a:prstGeom>
          <a:noFill/>
        </p:spPr>
        <p:txBody>
          <a:bodyPr wrap="square" rtlCol="0">
            <a:spAutoFit/>
          </a:bodyPr>
          <a:lstStyle/>
          <a:p>
            <a:pPr algn="l"/>
            <a:r>
              <a:rPr lang="en-US" dirty="0"/>
              <a:t>Information on </a:t>
            </a:r>
            <a:r>
              <a:rPr lang="en-US" dirty="0">
                <a:hlinkClick r:id="rId6"/>
              </a:rPr>
              <a:t>common reactions </a:t>
            </a:r>
            <a:r>
              <a:rPr lang="en-US" dirty="0"/>
              <a:t>for caregivers under stress and positive coping strategies. This may include information on the impacts of losing livelihoods, social isolation, </a:t>
            </a:r>
          </a:p>
          <a:p>
            <a:r>
              <a:rPr lang="en-US" dirty="0"/>
              <a:t>	</a:t>
            </a:r>
          </a:p>
        </p:txBody>
      </p:sp>
    </p:spTree>
    <p:extLst>
      <p:ext uri="{BB962C8B-B14F-4D97-AF65-F5344CB8AC3E}">
        <p14:creationId xmlns:p14="http://schemas.microsoft.com/office/powerpoint/2010/main" val="2213524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08BC63A-D272-495B-9B9C-3CBCD6FA89CE}"/>
              </a:ext>
            </a:extLst>
          </p:cNvPr>
          <p:cNvPicPr>
            <a:picLocks noChangeAspect="1"/>
          </p:cNvPicPr>
          <p:nvPr/>
        </p:nvPicPr>
        <p:blipFill rotWithShape="1">
          <a:blip r:embed="rId2"/>
          <a:srcRect l="20312" t="10317" r="21205" b="15675"/>
          <a:stretch/>
        </p:blipFill>
        <p:spPr>
          <a:xfrm>
            <a:off x="203201" y="309204"/>
            <a:ext cx="12676418" cy="9023482"/>
          </a:xfrm>
          <a:prstGeom prst="rect">
            <a:avLst/>
          </a:prstGeom>
        </p:spPr>
      </p:pic>
    </p:spTree>
    <p:extLst>
      <p:ext uri="{BB962C8B-B14F-4D97-AF65-F5344CB8AC3E}">
        <p14:creationId xmlns:p14="http://schemas.microsoft.com/office/powerpoint/2010/main" val="1046892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B843575-2EF4-4BD9-9B8B-3E311E4CC0F7}"/>
              </a:ext>
            </a:extLst>
          </p:cNvPr>
          <p:cNvSpPr/>
          <p:nvPr/>
        </p:nvSpPr>
        <p:spPr>
          <a:xfrm>
            <a:off x="1" y="1959129"/>
            <a:ext cx="3839813" cy="913113"/>
          </a:xfrm>
          <a:prstGeom prst="rect">
            <a:avLst/>
          </a:prstGeom>
          <a:solidFill>
            <a:srgbClr val="009C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161212" hangingPunct="1">
              <a:defRPr/>
            </a:pPr>
            <a:endParaRPr lang="tr-TR" sz="1706"/>
          </a:p>
        </p:txBody>
      </p:sp>
      <p:sp>
        <p:nvSpPr>
          <p:cNvPr id="9" name="Rectangle 8">
            <a:extLst>
              <a:ext uri="{FF2B5EF4-FFF2-40B4-BE49-F238E27FC236}">
                <a16:creationId xmlns:a16="http://schemas.microsoft.com/office/drawing/2014/main" xmlns="" id="{495E47DE-EDA1-466A-A1F3-10083C3490B8}"/>
              </a:ext>
            </a:extLst>
          </p:cNvPr>
          <p:cNvSpPr/>
          <p:nvPr/>
        </p:nvSpPr>
        <p:spPr>
          <a:xfrm>
            <a:off x="3839814" y="1959129"/>
            <a:ext cx="116256" cy="913113"/>
          </a:xfrm>
          <a:prstGeom prst="rect">
            <a:avLst/>
          </a:prstGeom>
          <a:solidFill>
            <a:srgbClr val="3760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161212" hangingPunct="1">
              <a:defRPr/>
            </a:pPr>
            <a:endParaRPr lang="tr-TR" sz="1706"/>
          </a:p>
        </p:txBody>
      </p:sp>
      <p:sp>
        <p:nvSpPr>
          <p:cNvPr id="12" name="TextBox 11">
            <a:extLst>
              <a:ext uri="{FF2B5EF4-FFF2-40B4-BE49-F238E27FC236}">
                <a16:creationId xmlns:a16="http://schemas.microsoft.com/office/drawing/2014/main" xmlns="" id="{BF1C29CB-A174-4DA1-9F81-2CD895F1FE25}"/>
              </a:ext>
            </a:extLst>
          </p:cNvPr>
          <p:cNvSpPr txBox="1">
            <a:spLocks noChangeArrowheads="1"/>
          </p:cNvSpPr>
          <p:nvPr/>
        </p:nvSpPr>
        <p:spPr bwMode="auto">
          <a:xfrm>
            <a:off x="102712" y="2034752"/>
            <a:ext cx="3663737" cy="7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37226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41798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46370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50942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pPr algn="ctr" eaLnBrk="1" hangingPunct="1"/>
            <a:r>
              <a:rPr lang="fr-CH" altLang="en-US" sz="2275" b="1">
                <a:solidFill>
                  <a:srgbClr val="F2F2F2"/>
                </a:solidFill>
                <a:latin typeface="Caviar Dreams" pitchFamily="34" charset="0"/>
                <a:cs typeface="Open Sans" pitchFamily="34" charset="0"/>
              </a:rPr>
              <a:t>Be kind to all people affected</a:t>
            </a:r>
            <a:endParaRPr lang="tr-TR" altLang="en-US" sz="2275" b="1">
              <a:solidFill>
                <a:srgbClr val="F2F2F2"/>
              </a:solidFill>
              <a:latin typeface="Caviar Dreams" pitchFamily="34" charset="0"/>
              <a:cs typeface="Open Sans" pitchFamily="34" charset="0"/>
            </a:endParaRPr>
          </a:p>
        </p:txBody>
      </p:sp>
      <p:sp>
        <p:nvSpPr>
          <p:cNvPr id="13" name="Title 1">
            <a:extLst>
              <a:ext uri="{FF2B5EF4-FFF2-40B4-BE49-F238E27FC236}">
                <a16:creationId xmlns:a16="http://schemas.microsoft.com/office/drawing/2014/main" xmlns="" id="{3BE01E18-44C4-42CF-BA0D-D71E73972C32}"/>
              </a:ext>
            </a:extLst>
          </p:cNvPr>
          <p:cNvSpPr txBox="1">
            <a:spLocks/>
          </p:cNvSpPr>
          <p:nvPr/>
        </p:nvSpPr>
        <p:spPr bwMode="auto">
          <a:xfrm>
            <a:off x="4505743" y="1512167"/>
            <a:ext cx="7848931" cy="1218988"/>
          </a:xfrm>
          <a:prstGeom prst="rect">
            <a:avLst/>
          </a:prstGeom>
          <a:noFill/>
          <a:ln w="38100">
            <a:solidFill>
              <a:schemeClr val="accent1"/>
            </a:solidFill>
          </a:ln>
        </p:spPr>
        <p:txBody>
          <a:bodyPr anchor="ct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45720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91440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137160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182880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pPr defTabSz="650138">
              <a:defRPr/>
            </a:pPr>
            <a:r>
              <a:rPr lang="en-US" altLang="en-US" sz="3555" dirty="0">
                <a:solidFill>
                  <a:schemeClr val="accent1"/>
                </a:solidFill>
                <a:effectLst>
                  <a:outerShdw blurRad="38100" dist="38100" dir="2700000" algn="tl">
                    <a:srgbClr val="C0C0C0"/>
                  </a:outerShdw>
                </a:effectLst>
              </a:rPr>
              <a:t>What is Social stigma</a:t>
            </a:r>
          </a:p>
        </p:txBody>
      </p:sp>
      <p:sp>
        <p:nvSpPr>
          <p:cNvPr id="8201" name="Content Placeholder 6">
            <a:extLst>
              <a:ext uri="{FF2B5EF4-FFF2-40B4-BE49-F238E27FC236}">
                <a16:creationId xmlns:a16="http://schemas.microsoft.com/office/drawing/2014/main" xmlns="" id="{0963F3DD-3556-4AA1-BCD8-FD86AF20FB2B}"/>
              </a:ext>
            </a:extLst>
          </p:cNvPr>
          <p:cNvSpPr txBox="1">
            <a:spLocks/>
          </p:cNvSpPr>
          <p:nvPr/>
        </p:nvSpPr>
        <p:spPr bwMode="auto">
          <a:xfrm>
            <a:off x="1239865" y="2925290"/>
            <a:ext cx="11114810" cy="5598777"/>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3722688" indent="-1436688"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4179888" indent="-1436688"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4637088" indent="-1436688"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5094288" indent="-1436688"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pPr algn="l" defTabSz="650138">
              <a:spcBef>
                <a:spcPct val="20000"/>
              </a:spcBef>
            </a:pPr>
            <a:endParaRPr lang="en-US" altLang="en-US" sz="2800" dirty="0">
              <a:solidFill>
                <a:srgbClr val="898989"/>
              </a:solidFill>
            </a:endParaRPr>
          </a:p>
          <a:p>
            <a:pPr algn="l" defTabSz="650138">
              <a:spcBef>
                <a:spcPct val="20000"/>
              </a:spcBef>
            </a:pPr>
            <a:r>
              <a:rPr lang="en-US" altLang="en-US" sz="2800" b="1" dirty="0">
                <a:solidFill>
                  <a:schemeClr val="accent1"/>
                </a:solidFill>
              </a:rPr>
              <a:t>Discrimination towards persons who have been infected </a:t>
            </a:r>
          </a:p>
          <a:p>
            <a:pPr algn="l" defTabSz="650138">
              <a:spcBef>
                <a:spcPct val="20000"/>
              </a:spcBef>
            </a:pPr>
            <a:r>
              <a:rPr lang="en-US" altLang="en-US" sz="2800" b="1" dirty="0">
                <a:solidFill>
                  <a:schemeClr val="accent1"/>
                </a:solidFill>
              </a:rPr>
              <a:t>and their family members</a:t>
            </a:r>
          </a:p>
          <a:p>
            <a:pPr algn="l" defTabSz="650138">
              <a:spcBef>
                <a:spcPct val="20000"/>
              </a:spcBef>
            </a:pPr>
            <a:endParaRPr lang="fr-CH" altLang="en-US" sz="2800" b="1" dirty="0">
              <a:solidFill>
                <a:schemeClr val="accent1"/>
              </a:solidFill>
            </a:endParaRPr>
          </a:p>
          <a:p>
            <a:pPr algn="l" defTabSz="650138">
              <a:spcBef>
                <a:spcPct val="20000"/>
              </a:spcBef>
            </a:pPr>
            <a:endParaRPr lang="en-US" altLang="en-US" sz="2800" b="1" dirty="0">
              <a:solidFill>
                <a:schemeClr val="accent1"/>
              </a:solidFill>
            </a:endParaRPr>
          </a:p>
          <a:p>
            <a:pPr algn="l" defTabSz="650138">
              <a:spcBef>
                <a:spcPct val="20000"/>
              </a:spcBef>
            </a:pPr>
            <a:r>
              <a:rPr lang="en-US" altLang="en-US" sz="2800" b="1" dirty="0">
                <a:solidFill>
                  <a:schemeClr val="accent1"/>
                </a:solidFill>
              </a:rPr>
              <a:t>Social stigma towards those treating and caring for patients</a:t>
            </a:r>
          </a:p>
          <a:p>
            <a:pPr algn="l" defTabSz="650138">
              <a:spcBef>
                <a:spcPct val="20000"/>
              </a:spcBef>
            </a:pPr>
            <a:endParaRPr lang="fr-CH" altLang="en-US" sz="2800" b="1" dirty="0">
              <a:solidFill>
                <a:schemeClr val="accent1"/>
              </a:solidFill>
            </a:endParaRPr>
          </a:p>
          <a:p>
            <a:pPr algn="l" defTabSz="650138">
              <a:spcBef>
                <a:spcPct val="20000"/>
              </a:spcBef>
            </a:pPr>
            <a:endParaRPr lang="en-US" altLang="en-US" sz="2800" b="1" dirty="0">
              <a:solidFill>
                <a:schemeClr val="accent1"/>
              </a:solidFill>
            </a:endParaRPr>
          </a:p>
          <a:p>
            <a:pPr algn="l" defTabSz="650138">
              <a:spcBef>
                <a:spcPct val="20000"/>
              </a:spcBef>
            </a:pPr>
            <a:r>
              <a:rPr lang="en-US" altLang="en-US" sz="2800" b="1" dirty="0">
                <a:solidFill>
                  <a:schemeClr val="accent1"/>
                </a:solidFill>
              </a:rPr>
              <a:t>Social stigma towards specific ethnic groups, population groups </a:t>
            </a:r>
          </a:p>
          <a:p>
            <a:pPr algn="l" defTabSz="650138">
              <a:spcBef>
                <a:spcPct val="20000"/>
              </a:spcBef>
            </a:pPr>
            <a:r>
              <a:rPr lang="en-US" altLang="en-US" sz="2800" b="1" dirty="0">
                <a:solidFill>
                  <a:schemeClr val="accent1"/>
                </a:solidFill>
              </a:rPr>
              <a:t>or nationalities</a:t>
            </a:r>
          </a:p>
          <a:p>
            <a:pPr algn="l" defTabSz="650138">
              <a:spcBef>
                <a:spcPct val="20000"/>
              </a:spcBef>
            </a:pPr>
            <a:endParaRPr lang="en-US" altLang="en-US" sz="2800" dirty="0">
              <a:solidFill>
                <a:srgbClr val="898989"/>
              </a:solidFill>
            </a:endParaRPr>
          </a:p>
          <a:p>
            <a:pPr algn="l" defTabSz="650138">
              <a:spcBef>
                <a:spcPct val="20000"/>
              </a:spcBef>
            </a:pPr>
            <a:endParaRPr lang="en-US" altLang="en-US" sz="2800" dirty="0">
              <a:solidFill>
                <a:srgbClr val="898989"/>
              </a:solidFill>
            </a:endParaRPr>
          </a:p>
          <a:p>
            <a:pPr algn="l" defTabSz="650138">
              <a:spcBef>
                <a:spcPct val="20000"/>
              </a:spcBef>
            </a:pPr>
            <a:endParaRPr lang="en-US" altLang="en-US" sz="2800" dirty="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4A1D462-A0FD-4184-89F8-D80094405B2B}"/>
              </a:ext>
            </a:extLst>
          </p:cNvPr>
          <p:cNvPicPr>
            <a:picLocks noChangeAspect="1"/>
          </p:cNvPicPr>
          <p:nvPr/>
        </p:nvPicPr>
        <p:blipFill rotWithShape="1">
          <a:blip r:embed="rId2"/>
          <a:srcRect l="20424" t="20452" r="21317" b="6482"/>
          <a:stretch/>
        </p:blipFill>
        <p:spPr>
          <a:xfrm>
            <a:off x="391886" y="667658"/>
            <a:ext cx="12221028" cy="8621486"/>
          </a:xfrm>
          <a:prstGeom prst="rect">
            <a:avLst/>
          </a:prstGeom>
        </p:spPr>
      </p:pic>
    </p:spTree>
    <p:extLst>
      <p:ext uri="{BB962C8B-B14F-4D97-AF65-F5344CB8AC3E}">
        <p14:creationId xmlns:p14="http://schemas.microsoft.com/office/powerpoint/2010/main" val="34768405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40293BA-6559-43DC-BC02-E5121708AE87}"/>
              </a:ext>
            </a:extLst>
          </p:cNvPr>
          <p:cNvSpPr/>
          <p:nvPr/>
        </p:nvSpPr>
        <p:spPr>
          <a:xfrm>
            <a:off x="0" y="1959129"/>
            <a:ext cx="12943851" cy="614009"/>
          </a:xfrm>
          <a:prstGeom prst="rect">
            <a:avLst/>
          </a:prstGeom>
          <a:solidFill>
            <a:srgbClr val="009C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161212" hangingPunct="1">
              <a:defRPr/>
            </a:pPr>
            <a:endParaRPr lang="tr-TR" sz="1706"/>
          </a:p>
        </p:txBody>
      </p:sp>
      <p:sp>
        <p:nvSpPr>
          <p:cNvPr id="9" name="Rectangle 8">
            <a:extLst>
              <a:ext uri="{FF2B5EF4-FFF2-40B4-BE49-F238E27FC236}">
                <a16:creationId xmlns:a16="http://schemas.microsoft.com/office/drawing/2014/main" xmlns="" id="{4ED03C5C-5CAF-4941-8993-97A4509CAE37}"/>
              </a:ext>
            </a:extLst>
          </p:cNvPr>
          <p:cNvSpPr/>
          <p:nvPr/>
        </p:nvSpPr>
        <p:spPr>
          <a:xfrm flipH="1">
            <a:off x="3847715" y="1951229"/>
            <a:ext cx="204293" cy="614009"/>
          </a:xfrm>
          <a:prstGeom prst="rect">
            <a:avLst/>
          </a:prstGeom>
          <a:solidFill>
            <a:srgbClr val="3760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161212" hangingPunct="1">
              <a:defRPr/>
            </a:pPr>
            <a:endParaRPr lang="tr-TR" sz="1706"/>
          </a:p>
        </p:txBody>
      </p:sp>
      <p:sp>
        <p:nvSpPr>
          <p:cNvPr id="12" name="TextBox 11">
            <a:extLst>
              <a:ext uri="{FF2B5EF4-FFF2-40B4-BE49-F238E27FC236}">
                <a16:creationId xmlns:a16="http://schemas.microsoft.com/office/drawing/2014/main" xmlns="" id="{3E6BAD94-6C5B-4556-A17D-D67D4BD34549}"/>
              </a:ext>
            </a:extLst>
          </p:cNvPr>
          <p:cNvSpPr txBox="1">
            <a:spLocks noChangeArrowheads="1"/>
          </p:cNvSpPr>
          <p:nvPr/>
        </p:nvSpPr>
        <p:spPr bwMode="auto">
          <a:xfrm>
            <a:off x="60950" y="1987347"/>
            <a:ext cx="3778864"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37226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41798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46370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50942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pPr algn="ctr" eaLnBrk="1" hangingPunct="1"/>
            <a:r>
              <a:rPr lang="fr-CH" altLang="en-US" sz="2560" b="1">
                <a:latin typeface="Caviar Dreams" pitchFamily="34" charset="0"/>
              </a:rPr>
              <a:t>Overarching principles</a:t>
            </a:r>
            <a:endParaRPr lang="tr-TR" altLang="en-US" sz="2560" b="1">
              <a:latin typeface="Caviar Dreams" pitchFamily="34" charset="0"/>
            </a:endParaRPr>
          </a:p>
        </p:txBody>
      </p:sp>
      <p:sp>
        <p:nvSpPr>
          <p:cNvPr id="35" name="Oval 34">
            <a:extLst>
              <a:ext uri="{FF2B5EF4-FFF2-40B4-BE49-F238E27FC236}">
                <a16:creationId xmlns:a16="http://schemas.microsoft.com/office/drawing/2014/main" xmlns="" id="{61DA0E22-1746-43CF-93E8-592870231E8F}"/>
              </a:ext>
            </a:extLst>
          </p:cNvPr>
          <p:cNvSpPr/>
          <p:nvPr/>
        </p:nvSpPr>
        <p:spPr>
          <a:xfrm>
            <a:off x="1024853" y="3084437"/>
            <a:ext cx="1074516" cy="1075644"/>
          </a:xfrm>
          <a:prstGeom prst="ellipse">
            <a:avLst/>
          </a:prstGeom>
          <a:solidFill>
            <a:srgbClr val="009C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161212" hangingPunct="1">
              <a:defRPr/>
            </a:pPr>
            <a:endParaRPr lang="tr-TR" sz="1706"/>
          </a:p>
        </p:txBody>
      </p:sp>
      <p:sp>
        <p:nvSpPr>
          <p:cNvPr id="42" name="Oval 41">
            <a:extLst>
              <a:ext uri="{FF2B5EF4-FFF2-40B4-BE49-F238E27FC236}">
                <a16:creationId xmlns:a16="http://schemas.microsoft.com/office/drawing/2014/main" xmlns="" id="{0204FA72-0B48-417C-9A16-9AFDBCDFFAEE}"/>
              </a:ext>
            </a:extLst>
          </p:cNvPr>
          <p:cNvSpPr/>
          <p:nvPr/>
        </p:nvSpPr>
        <p:spPr>
          <a:xfrm>
            <a:off x="1024853" y="4620587"/>
            <a:ext cx="1074516" cy="1075645"/>
          </a:xfrm>
          <a:prstGeom prst="ellipse">
            <a:avLst/>
          </a:prstGeom>
          <a:solidFill>
            <a:srgbClr val="009C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161212" hangingPunct="1">
              <a:defRPr/>
            </a:pPr>
            <a:endParaRPr lang="tr-TR" sz="1706"/>
          </a:p>
        </p:txBody>
      </p:sp>
      <p:sp>
        <p:nvSpPr>
          <p:cNvPr id="43" name="Oval 42">
            <a:extLst>
              <a:ext uri="{FF2B5EF4-FFF2-40B4-BE49-F238E27FC236}">
                <a16:creationId xmlns:a16="http://schemas.microsoft.com/office/drawing/2014/main" xmlns="" id="{D8A8B9F5-A427-4705-824D-33344C167A4A}"/>
              </a:ext>
            </a:extLst>
          </p:cNvPr>
          <p:cNvSpPr/>
          <p:nvPr/>
        </p:nvSpPr>
        <p:spPr>
          <a:xfrm>
            <a:off x="1024853" y="6207529"/>
            <a:ext cx="1074516" cy="1075645"/>
          </a:xfrm>
          <a:prstGeom prst="ellipse">
            <a:avLst/>
          </a:prstGeom>
          <a:solidFill>
            <a:srgbClr val="009C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161212" hangingPunct="1">
              <a:defRPr/>
            </a:pPr>
            <a:endParaRPr lang="tr-TR" sz="1706"/>
          </a:p>
        </p:txBody>
      </p:sp>
      <p:sp>
        <p:nvSpPr>
          <p:cNvPr id="44" name="Oval 43">
            <a:extLst>
              <a:ext uri="{FF2B5EF4-FFF2-40B4-BE49-F238E27FC236}">
                <a16:creationId xmlns:a16="http://schemas.microsoft.com/office/drawing/2014/main" xmlns="" id="{EF0742B9-3C8F-4170-8645-A3A2A8A55CCB}"/>
              </a:ext>
            </a:extLst>
          </p:cNvPr>
          <p:cNvSpPr/>
          <p:nvPr/>
        </p:nvSpPr>
        <p:spPr>
          <a:xfrm>
            <a:off x="6809406" y="3084437"/>
            <a:ext cx="1075644" cy="1075644"/>
          </a:xfrm>
          <a:prstGeom prst="ellipse">
            <a:avLst/>
          </a:prstGeom>
          <a:solidFill>
            <a:srgbClr val="009C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161212" hangingPunct="1">
              <a:defRPr/>
            </a:pPr>
            <a:endParaRPr lang="tr-TR" sz="1706"/>
          </a:p>
        </p:txBody>
      </p:sp>
      <p:sp>
        <p:nvSpPr>
          <p:cNvPr id="45" name="Oval 44">
            <a:extLst>
              <a:ext uri="{FF2B5EF4-FFF2-40B4-BE49-F238E27FC236}">
                <a16:creationId xmlns:a16="http://schemas.microsoft.com/office/drawing/2014/main" xmlns="" id="{F55CF90E-3931-45F1-A11C-1E5716E7CE74}"/>
              </a:ext>
            </a:extLst>
          </p:cNvPr>
          <p:cNvSpPr/>
          <p:nvPr/>
        </p:nvSpPr>
        <p:spPr>
          <a:xfrm>
            <a:off x="6809406" y="4620587"/>
            <a:ext cx="1075644" cy="1075645"/>
          </a:xfrm>
          <a:prstGeom prst="ellipse">
            <a:avLst/>
          </a:prstGeom>
          <a:solidFill>
            <a:srgbClr val="009C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161212" hangingPunct="1">
              <a:defRPr/>
            </a:pPr>
            <a:endParaRPr lang="tr-TR" sz="1706"/>
          </a:p>
        </p:txBody>
      </p:sp>
      <p:sp>
        <p:nvSpPr>
          <p:cNvPr id="46" name="Oval 45">
            <a:extLst>
              <a:ext uri="{FF2B5EF4-FFF2-40B4-BE49-F238E27FC236}">
                <a16:creationId xmlns:a16="http://schemas.microsoft.com/office/drawing/2014/main" xmlns="" id="{36699EAE-B283-4906-9563-9AD89A1A6108}"/>
              </a:ext>
            </a:extLst>
          </p:cNvPr>
          <p:cNvSpPr/>
          <p:nvPr/>
        </p:nvSpPr>
        <p:spPr>
          <a:xfrm>
            <a:off x="6809406" y="6207529"/>
            <a:ext cx="1075644" cy="1075645"/>
          </a:xfrm>
          <a:prstGeom prst="ellipse">
            <a:avLst/>
          </a:prstGeom>
          <a:solidFill>
            <a:srgbClr val="009C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161212" hangingPunct="1">
              <a:defRPr/>
            </a:pPr>
            <a:endParaRPr lang="tr-TR" sz="1706"/>
          </a:p>
        </p:txBody>
      </p:sp>
      <p:sp>
        <p:nvSpPr>
          <p:cNvPr id="47" name="TextBox 46">
            <a:extLst>
              <a:ext uri="{FF2B5EF4-FFF2-40B4-BE49-F238E27FC236}">
                <a16:creationId xmlns:a16="http://schemas.microsoft.com/office/drawing/2014/main" xmlns="" id="{0F4796DE-7BF9-49D6-83E1-34B0216CD2E7}"/>
              </a:ext>
            </a:extLst>
          </p:cNvPr>
          <p:cNvSpPr txBox="1">
            <a:spLocks noChangeArrowheads="1"/>
          </p:cNvSpPr>
          <p:nvPr/>
        </p:nvSpPr>
        <p:spPr bwMode="auto">
          <a:xfrm>
            <a:off x="2188536" y="3202949"/>
            <a:ext cx="4545246" cy="154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37226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41798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46370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50942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pPr eaLnBrk="1" hangingPunct="1"/>
            <a:r>
              <a:rPr lang="en-US" altLang="en-US" sz="1777" b="1">
                <a:solidFill>
                  <a:srgbClr val="595959"/>
                </a:solidFill>
                <a:latin typeface="Caviar Dreams" pitchFamily="34" charset="0"/>
              </a:rPr>
              <a:t>Addressing MHPSS considerations will be key to stopping transmission and preventing the risk of long-term repercussions on the population’s well-being. </a:t>
            </a:r>
          </a:p>
          <a:p>
            <a:pPr eaLnBrk="1" hangingPunct="1"/>
            <a:endParaRPr lang="tr-TR" altLang="en-US" sz="2346" b="1">
              <a:solidFill>
                <a:srgbClr val="595959"/>
              </a:solidFill>
              <a:latin typeface="Caviar Dreams" pitchFamily="34" charset="0"/>
              <a:cs typeface="Open Sans" pitchFamily="34" charset="0"/>
            </a:endParaRPr>
          </a:p>
        </p:txBody>
      </p:sp>
      <p:sp>
        <p:nvSpPr>
          <p:cNvPr id="48" name="TextBox 47">
            <a:extLst>
              <a:ext uri="{FF2B5EF4-FFF2-40B4-BE49-F238E27FC236}">
                <a16:creationId xmlns:a16="http://schemas.microsoft.com/office/drawing/2014/main" xmlns="" id="{302BDDAD-EDD5-42DE-9C84-CA05D378117C}"/>
              </a:ext>
            </a:extLst>
          </p:cNvPr>
          <p:cNvSpPr txBox="1">
            <a:spLocks noChangeArrowheads="1"/>
          </p:cNvSpPr>
          <p:nvPr/>
        </p:nvSpPr>
        <p:spPr bwMode="auto">
          <a:xfrm>
            <a:off x="2188537" y="4774089"/>
            <a:ext cx="4006860" cy="9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37226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41798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46370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50942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pPr eaLnBrk="1" hangingPunct="1"/>
            <a:r>
              <a:rPr lang="en-US" altLang="en-US" sz="1777" b="1">
                <a:solidFill>
                  <a:srgbClr val="595959"/>
                </a:solidFill>
                <a:latin typeface="Caviar Dreams" pitchFamily="34" charset="0"/>
              </a:rPr>
              <a:t>Clear coordination mechanisms and integration of MHPSS technical expertise are critical.</a:t>
            </a:r>
          </a:p>
        </p:txBody>
      </p:sp>
      <p:sp>
        <p:nvSpPr>
          <p:cNvPr id="49" name="TextBox 48">
            <a:extLst>
              <a:ext uri="{FF2B5EF4-FFF2-40B4-BE49-F238E27FC236}">
                <a16:creationId xmlns:a16="http://schemas.microsoft.com/office/drawing/2014/main" xmlns="" id="{32386CCC-1CD1-460E-9E50-3F49199EE147}"/>
              </a:ext>
            </a:extLst>
          </p:cNvPr>
          <p:cNvSpPr txBox="1">
            <a:spLocks noChangeArrowheads="1"/>
          </p:cNvSpPr>
          <p:nvPr/>
        </p:nvSpPr>
        <p:spPr bwMode="auto">
          <a:xfrm>
            <a:off x="2188537" y="6361032"/>
            <a:ext cx="4518157" cy="118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37226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41798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46370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50942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pPr eaLnBrk="1" hangingPunct="1"/>
            <a:r>
              <a:rPr lang="en-US" altLang="en-US" sz="1777" b="1">
                <a:solidFill>
                  <a:srgbClr val="595959"/>
                </a:solidFill>
                <a:latin typeface="Caviar Dreams" pitchFamily="34" charset="0"/>
              </a:rPr>
              <a:t>MHPSS responses must be grounded in the context, to evolve and adapt to the needs of each population over the course of the outbreak.</a:t>
            </a:r>
          </a:p>
        </p:txBody>
      </p:sp>
      <p:sp>
        <p:nvSpPr>
          <p:cNvPr id="50" name="TextBox 49">
            <a:extLst>
              <a:ext uri="{FF2B5EF4-FFF2-40B4-BE49-F238E27FC236}">
                <a16:creationId xmlns:a16="http://schemas.microsoft.com/office/drawing/2014/main" xmlns="" id="{F0A75937-6A7C-426D-BAE3-84B501AE2D28}"/>
              </a:ext>
            </a:extLst>
          </p:cNvPr>
          <p:cNvSpPr txBox="1">
            <a:spLocks noChangeArrowheads="1"/>
          </p:cNvSpPr>
          <p:nvPr/>
        </p:nvSpPr>
        <p:spPr bwMode="auto">
          <a:xfrm>
            <a:off x="8178509" y="3202949"/>
            <a:ext cx="4519287" cy="9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37226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41798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46370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50942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pPr eaLnBrk="1" hangingPunct="1"/>
            <a:r>
              <a:rPr lang="en-US" altLang="en-US" sz="1777" b="1">
                <a:solidFill>
                  <a:srgbClr val="595959"/>
                </a:solidFill>
                <a:latin typeface="Caviar Dreams" pitchFamily="34" charset="0"/>
              </a:rPr>
              <a:t>Hope, safety, empathy, social connectedness and self- and community efficacy should be embedded across every intervention.</a:t>
            </a:r>
          </a:p>
        </p:txBody>
      </p:sp>
      <p:sp>
        <p:nvSpPr>
          <p:cNvPr id="51" name="TextBox 50">
            <a:extLst>
              <a:ext uri="{FF2B5EF4-FFF2-40B4-BE49-F238E27FC236}">
                <a16:creationId xmlns:a16="http://schemas.microsoft.com/office/drawing/2014/main" xmlns="" id="{8B3FC03D-509F-43E1-9CC1-2AC7B7CFFF46}"/>
              </a:ext>
            </a:extLst>
          </p:cNvPr>
          <p:cNvSpPr txBox="1">
            <a:spLocks noChangeArrowheads="1"/>
          </p:cNvSpPr>
          <p:nvPr/>
        </p:nvSpPr>
        <p:spPr bwMode="auto">
          <a:xfrm>
            <a:off x="8178510" y="4774089"/>
            <a:ext cx="4006860" cy="9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37226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41798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46370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50942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pPr eaLnBrk="1" hangingPunct="1"/>
            <a:r>
              <a:rPr lang="en-US" altLang="en-US" sz="1777" b="1">
                <a:solidFill>
                  <a:srgbClr val="595959"/>
                </a:solidFill>
                <a:latin typeface="Caviar Dreams" pitchFamily="34" charset="0"/>
              </a:rPr>
              <a:t>Local actors need to be supported with both accurate knowledge and facts about  COVID-19 as well as MHPSS skills.</a:t>
            </a:r>
          </a:p>
        </p:txBody>
      </p:sp>
      <p:sp>
        <p:nvSpPr>
          <p:cNvPr id="52" name="TextBox 51">
            <a:extLst>
              <a:ext uri="{FF2B5EF4-FFF2-40B4-BE49-F238E27FC236}">
                <a16:creationId xmlns:a16="http://schemas.microsoft.com/office/drawing/2014/main" xmlns="" id="{0C2BC4EB-B16D-40DE-9564-412E10ED097B}"/>
              </a:ext>
            </a:extLst>
          </p:cNvPr>
          <p:cNvSpPr txBox="1">
            <a:spLocks noChangeArrowheads="1"/>
          </p:cNvSpPr>
          <p:nvPr/>
        </p:nvSpPr>
        <p:spPr bwMode="auto">
          <a:xfrm>
            <a:off x="8178509" y="6361032"/>
            <a:ext cx="4519287" cy="118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37226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41798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46370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50942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pPr eaLnBrk="1" hangingPunct="1"/>
            <a:r>
              <a:rPr lang="en-US" altLang="en-US" sz="1777" b="1">
                <a:solidFill>
                  <a:srgbClr val="595959"/>
                </a:solidFill>
                <a:latin typeface="Caviar Dreams" pitchFamily="34" charset="0"/>
              </a:rPr>
              <a:t>People with mental health, substance abuse or psychosocial disabilities need continued/uninterrupted access to care and support during the outbreak. </a:t>
            </a:r>
          </a:p>
        </p:txBody>
      </p:sp>
      <p:sp>
        <p:nvSpPr>
          <p:cNvPr id="10" name="Rectangle 9">
            <a:extLst>
              <a:ext uri="{FF2B5EF4-FFF2-40B4-BE49-F238E27FC236}">
                <a16:creationId xmlns:a16="http://schemas.microsoft.com/office/drawing/2014/main" xmlns="" id="{7CC2F0BE-7C53-4BD6-82C8-7711EBAB800B}"/>
              </a:ext>
            </a:extLst>
          </p:cNvPr>
          <p:cNvSpPr/>
          <p:nvPr/>
        </p:nvSpPr>
        <p:spPr>
          <a:xfrm>
            <a:off x="4096027" y="1910596"/>
            <a:ext cx="8601769" cy="748795"/>
          </a:xfrm>
          <a:prstGeom prst="rect">
            <a:avLst/>
          </a:prstGeom>
        </p:spPr>
        <p:txBody>
          <a:bodyPr>
            <a:spAutoFit/>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45720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91440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137160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182880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pPr eaLnBrk="1" hangingPunct="1">
              <a:defRPr/>
            </a:pPr>
            <a:r>
              <a:rPr lang="en-US" altLang="en-US" sz="2133" b="1" dirty="0">
                <a:effectLst>
                  <a:outerShdw blurRad="38100" dist="38100" dir="2700000" algn="tl">
                    <a:srgbClr val="C0C0C0"/>
                  </a:outerShdw>
                </a:effectLst>
              </a:rPr>
              <a:t>MHPSS should be considered a cross-cutting issue amongst all sectors and emergency pillars involved in the response</a:t>
            </a:r>
          </a:p>
        </p:txBody>
      </p:sp>
      <p:sp>
        <p:nvSpPr>
          <p:cNvPr id="10260" name="Rectangle 10">
            <a:extLst>
              <a:ext uri="{FF2B5EF4-FFF2-40B4-BE49-F238E27FC236}">
                <a16:creationId xmlns:a16="http://schemas.microsoft.com/office/drawing/2014/main" xmlns="" id="{AB4C34F8-5C3D-4B84-8F32-61F8FA1F43B7}"/>
              </a:ext>
            </a:extLst>
          </p:cNvPr>
          <p:cNvSpPr>
            <a:spLocks noChangeArrowheads="1"/>
          </p:cNvSpPr>
          <p:nvPr/>
        </p:nvSpPr>
        <p:spPr bwMode="auto">
          <a:xfrm>
            <a:off x="2968463" y="1313517"/>
            <a:ext cx="7059975" cy="44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37226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41798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46370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50942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pPr eaLnBrk="1" hangingPunct="1"/>
            <a:r>
              <a:rPr lang="en-US" altLang="en-US" sz="2275">
                <a:solidFill>
                  <a:schemeClr val="accent1"/>
                </a:solidFill>
              </a:rPr>
              <a:t>Preparedness will improve and accelerate the response</a:t>
            </a:r>
          </a:p>
        </p:txBody>
      </p:sp>
      <p:sp>
        <p:nvSpPr>
          <p:cNvPr id="29" name="Oval 28">
            <a:extLst>
              <a:ext uri="{FF2B5EF4-FFF2-40B4-BE49-F238E27FC236}">
                <a16:creationId xmlns:a16="http://schemas.microsoft.com/office/drawing/2014/main" xmlns="" id="{69DCB505-1F56-49CA-A9CA-3BAB3DB9BCEC}"/>
              </a:ext>
            </a:extLst>
          </p:cNvPr>
          <p:cNvSpPr/>
          <p:nvPr/>
        </p:nvSpPr>
        <p:spPr>
          <a:xfrm>
            <a:off x="1201069" y="3239067"/>
            <a:ext cx="684648" cy="816045"/>
          </a:xfrm>
          <a:prstGeom prst="ellipse">
            <a:avLst/>
          </a:prstGeom>
          <a:blipFill>
            <a:blip r:embed="rId3"/>
            <a:srcRect/>
            <a:stretch>
              <a:fillRect l="-59000" r="-5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eaLnBrk="1" hangingPunct="1">
              <a:defRPr/>
            </a:pPr>
            <a:endParaRPr lang="en-US" sz="1706" dirty="0"/>
          </a:p>
        </p:txBody>
      </p:sp>
      <p:sp>
        <p:nvSpPr>
          <p:cNvPr id="31" name="Oval 30">
            <a:extLst>
              <a:ext uri="{FF2B5EF4-FFF2-40B4-BE49-F238E27FC236}">
                <a16:creationId xmlns:a16="http://schemas.microsoft.com/office/drawing/2014/main" xmlns="" id="{50C92BBD-93EA-4277-944C-57BAE450023D}"/>
              </a:ext>
            </a:extLst>
          </p:cNvPr>
          <p:cNvSpPr/>
          <p:nvPr/>
        </p:nvSpPr>
        <p:spPr>
          <a:xfrm>
            <a:off x="1202198" y="4705377"/>
            <a:ext cx="709319" cy="881234"/>
          </a:xfrm>
          <a:prstGeom prst="ellipse">
            <a:avLst/>
          </a:prstGeom>
          <a:blipFill>
            <a:blip r:embed="rId4"/>
            <a:srcRect/>
            <a:stretch>
              <a:fillRect l="-33000" r="-3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3" name="Oval 32">
            <a:extLst>
              <a:ext uri="{FF2B5EF4-FFF2-40B4-BE49-F238E27FC236}">
                <a16:creationId xmlns:a16="http://schemas.microsoft.com/office/drawing/2014/main" xmlns="" id="{05964179-E4F5-4730-B412-07C3A70BD5E8}"/>
              </a:ext>
            </a:extLst>
          </p:cNvPr>
          <p:cNvSpPr/>
          <p:nvPr/>
        </p:nvSpPr>
        <p:spPr>
          <a:xfrm>
            <a:off x="1122987" y="6232410"/>
            <a:ext cx="824446" cy="1048580"/>
          </a:xfrm>
          <a:prstGeom prst="ellipse">
            <a:avLst/>
          </a:prstGeom>
          <a:blipFill>
            <a:blip r:embed="rId5"/>
            <a:srcRect/>
            <a:stretch>
              <a:fillRect l="-33000" r="-3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4" name="Oval 33">
            <a:extLst>
              <a:ext uri="{FF2B5EF4-FFF2-40B4-BE49-F238E27FC236}">
                <a16:creationId xmlns:a16="http://schemas.microsoft.com/office/drawing/2014/main" xmlns="" id="{407A8CD4-F4B6-4484-BBF8-296AED2E0479}"/>
              </a:ext>
            </a:extLst>
          </p:cNvPr>
          <p:cNvSpPr/>
          <p:nvPr/>
        </p:nvSpPr>
        <p:spPr>
          <a:xfrm>
            <a:off x="6973735" y="3174166"/>
            <a:ext cx="670130" cy="965034"/>
          </a:xfrm>
          <a:prstGeom prst="ellipse">
            <a:avLst/>
          </a:prstGeom>
          <a:blipFill>
            <a:blip r:embed="rId6"/>
            <a:srcRect/>
            <a:stretch>
              <a:fillRect l="-33000" r="-3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6" name="Oval 35">
            <a:extLst>
              <a:ext uri="{FF2B5EF4-FFF2-40B4-BE49-F238E27FC236}">
                <a16:creationId xmlns:a16="http://schemas.microsoft.com/office/drawing/2014/main" xmlns="" id="{A599639C-126D-4CEE-BE21-3BFE0708BAFF}"/>
              </a:ext>
            </a:extLst>
          </p:cNvPr>
          <p:cNvSpPr/>
          <p:nvPr/>
        </p:nvSpPr>
        <p:spPr>
          <a:xfrm>
            <a:off x="6968425" y="4749135"/>
            <a:ext cx="745188" cy="896253"/>
          </a:xfrm>
          <a:prstGeom prst="ellipse">
            <a:avLst/>
          </a:prstGeom>
          <a:blipFill>
            <a:blip r:embed="rId7"/>
            <a:srcRect/>
            <a:stretch>
              <a:fillRect l="-33000" r="-3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7" name="Oval 36">
            <a:extLst>
              <a:ext uri="{FF2B5EF4-FFF2-40B4-BE49-F238E27FC236}">
                <a16:creationId xmlns:a16="http://schemas.microsoft.com/office/drawing/2014/main" xmlns="" id="{7C055641-A875-417D-8445-0684B2CA3C35}"/>
              </a:ext>
            </a:extLst>
          </p:cNvPr>
          <p:cNvSpPr/>
          <p:nvPr/>
        </p:nvSpPr>
        <p:spPr>
          <a:xfrm>
            <a:off x="6947797" y="6253379"/>
            <a:ext cx="842016" cy="983945"/>
          </a:xfrm>
          <a:prstGeom prst="ellipse">
            <a:avLst/>
          </a:prstGeom>
          <a:blipFill>
            <a:blip r:embed="rId8"/>
            <a:srcRect/>
            <a:stretch>
              <a:fillRect l="-33000" r="-3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nodeType="afterGroup">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500"/>
                                        <p:tgtEl>
                                          <p:spTgt spid="4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500"/>
                                        <p:tgtEl>
                                          <p:spTgt spid="4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childTnLst>
                          </p:cTn>
                        </p:par>
                        <p:par>
                          <p:cTn id="33" fill="hold" nodeType="afterGroup">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500"/>
                                        <p:tgtEl>
                                          <p:spTgt spid="5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p:bldP spid="35" grpId="0" animBg="1"/>
      <p:bldP spid="42" grpId="0" animBg="1"/>
      <p:bldP spid="43" grpId="0" animBg="1"/>
      <p:bldP spid="44" grpId="0" animBg="1"/>
      <p:bldP spid="45" grpId="0" animBg="1"/>
      <p:bldP spid="46" grpId="0" animBg="1"/>
      <p:bldP spid="47" grpId="0"/>
      <p:bldP spid="48" grpId="0"/>
      <p:bldP spid="49" grpId="0"/>
      <p:bldP spid="50" grpId="0"/>
      <p:bldP spid="51" grpId="0"/>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33B8667-E314-432A-8639-16D04F038114}"/>
              </a:ext>
            </a:extLst>
          </p:cNvPr>
          <p:cNvSpPr/>
          <p:nvPr/>
        </p:nvSpPr>
        <p:spPr>
          <a:xfrm>
            <a:off x="1" y="1951229"/>
            <a:ext cx="7965186" cy="614009"/>
          </a:xfrm>
          <a:prstGeom prst="rect">
            <a:avLst/>
          </a:prstGeom>
          <a:solidFill>
            <a:srgbClr val="009C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161212" hangingPunct="1">
              <a:defRPr/>
            </a:pPr>
            <a:endParaRPr lang="tr-TR" sz="1706"/>
          </a:p>
        </p:txBody>
      </p:sp>
      <p:sp>
        <p:nvSpPr>
          <p:cNvPr id="9" name="Rectangle 8">
            <a:extLst>
              <a:ext uri="{FF2B5EF4-FFF2-40B4-BE49-F238E27FC236}">
                <a16:creationId xmlns:a16="http://schemas.microsoft.com/office/drawing/2014/main" xmlns="" id="{48BB2FFB-2D9F-4595-977E-D2DEFC34E8D7}"/>
              </a:ext>
            </a:extLst>
          </p:cNvPr>
          <p:cNvSpPr/>
          <p:nvPr/>
        </p:nvSpPr>
        <p:spPr>
          <a:xfrm>
            <a:off x="7965187" y="1951229"/>
            <a:ext cx="127542" cy="614009"/>
          </a:xfrm>
          <a:prstGeom prst="rect">
            <a:avLst/>
          </a:prstGeom>
          <a:solidFill>
            <a:srgbClr val="3760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161212" hangingPunct="1">
              <a:defRPr/>
            </a:pPr>
            <a:endParaRPr lang="tr-TR" sz="1706">
              <a:solidFill>
                <a:schemeClr val="tx1">
                  <a:lumMod val="65000"/>
                  <a:lumOff val="35000"/>
                </a:schemeClr>
              </a:solidFill>
            </a:endParaRPr>
          </a:p>
        </p:txBody>
      </p:sp>
      <p:sp>
        <p:nvSpPr>
          <p:cNvPr id="12" name="TextBox 11">
            <a:extLst>
              <a:ext uri="{FF2B5EF4-FFF2-40B4-BE49-F238E27FC236}">
                <a16:creationId xmlns:a16="http://schemas.microsoft.com/office/drawing/2014/main" xmlns="" id="{FC3149BD-24BA-4FE1-9D70-82C7A4E51EBA}"/>
              </a:ext>
            </a:extLst>
          </p:cNvPr>
          <p:cNvSpPr txBox="1">
            <a:spLocks noChangeArrowheads="1"/>
          </p:cNvSpPr>
          <p:nvPr/>
        </p:nvSpPr>
        <p:spPr bwMode="auto">
          <a:xfrm>
            <a:off x="279916" y="1959129"/>
            <a:ext cx="70893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37226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41798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46370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50942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pPr algn="ctr" eaLnBrk="1" hangingPunct="1"/>
            <a:r>
              <a:rPr lang="en-US" altLang="en-US" b="1">
                <a:solidFill>
                  <a:srgbClr val="F2F2F2"/>
                </a:solidFill>
                <a:latin typeface="Caviar Dreams" pitchFamily="34" charset="0"/>
                <a:cs typeface="Open Sans" pitchFamily="34" charset="0"/>
              </a:rPr>
              <a:t>Messages to the general public</a:t>
            </a:r>
            <a:endParaRPr lang="tr-TR" altLang="en-US" b="1">
              <a:solidFill>
                <a:srgbClr val="F2F2F2"/>
              </a:solidFill>
              <a:latin typeface="Caviar Dreams" pitchFamily="34" charset="0"/>
              <a:cs typeface="Open Sans" pitchFamily="34" charset="0"/>
            </a:endParaRPr>
          </a:p>
        </p:txBody>
      </p:sp>
      <p:sp>
        <p:nvSpPr>
          <p:cNvPr id="13" name="TextBox 12">
            <a:extLst>
              <a:ext uri="{FF2B5EF4-FFF2-40B4-BE49-F238E27FC236}">
                <a16:creationId xmlns:a16="http://schemas.microsoft.com/office/drawing/2014/main" xmlns="" id="{A3CFF08F-2BB6-49F5-871E-E872C5ABDB8C}"/>
              </a:ext>
            </a:extLst>
          </p:cNvPr>
          <p:cNvSpPr txBox="1">
            <a:spLocks noChangeArrowheads="1"/>
          </p:cNvSpPr>
          <p:nvPr/>
        </p:nvSpPr>
        <p:spPr bwMode="auto">
          <a:xfrm>
            <a:off x="651820" y="2704553"/>
            <a:ext cx="11701160"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37226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41798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46370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50942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pPr algn="l"/>
            <a:r>
              <a:rPr lang="en-US" altLang="en-US" sz="2400" b="1" dirty="0">
                <a:solidFill>
                  <a:srgbClr val="595959"/>
                </a:solidFill>
                <a:latin typeface="Caviar Dreams" pitchFamily="34" charset="0"/>
              </a:rPr>
              <a:t>1. People who are affected by COVID-19 have not done anything wrong, and they deserve our support, compassion and kindness. </a:t>
            </a:r>
          </a:p>
          <a:p>
            <a:pPr algn="l"/>
            <a:r>
              <a:rPr lang="en-US" altLang="en-US" sz="2400" b="1" dirty="0">
                <a:solidFill>
                  <a:srgbClr val="595959"/>
                </a:solidFill>
                <a:latin typeface="Caviar Dreams" pitchFamily="34" charset="0"/>
              </a:rPr>
              <a:t> </a:t>
            </a:r>
          </a:p>
          <a:p>
            <a:pPr algn="l"/>
            <a:r>
              <a:rPr lang="en-US" altLang="en-US" sz="2400" b="1" dirty="0">
                <a:solidFill>
                  <a:srgbClr val="595959"/>
                </a:solidFill>
                <a:latin typeface="Caviar Dreams" pitchFamily="34" charset="0"/>
              </a:rPr>
              <a:t>2. To reduce stigma, do not label people as COVID-19 patients, to ensure that they are not defined by COVID-19. </a:t>
            </a:r>
          </a:p>
          <a:p>
            <a:pPr algn="l"/>
            <a:r>
              <a:rPr lang="en-US" altLang="en-US" sz="2400" b="1" dirty="0">
                <a:solidFill>
                  <a:srgbClr val="595959"/>
                </a:solidFill>
                <a:latin typeface="Caviar Dreams" pitchFamily="34" charset="0"/>
              </a:rPr>
              <a:t> </a:t>
            </a:r>
          </a:p>
          <a:p>
            <a:pPr algn="l"/>
            <a:r>
              <a:rPr lang="en-US" altLang="en-US" sz="2400" b="1" dirty="0">
                <a:solidFill>
                  <a:srgbClr val="595959"/>
                </a:solidFill>
                <a:latin typeface="Caviar Dreams" pitchFamily="34" charset="0"/>
              </a:rPr>
              <a:t>3. The sudden and near-constant stream of news reports about an outbreak can cause anyone to feel worried. Get the facts, not </a:t>
            </a:r>
            <a:r>
              <a:rPr lang="en-US" altLang="en-US" sz="2400" b="1" dirty="0" err="1">
                <a:solidFill>
                  <a:srgbClr val="595959"/>
                </a:solidFill>
                <a:latin typeface="Caviar Dreams" pitchFamily="34" charset="0"/>
              </a:rPr>
              <a:t>rumours</a:t>
            </a:r>
            <a:r>
              <a:rPr lang="en-US" altLang="en-US" sz="2400" b="1" dirty="0">
                <a:solidFill>
                  <a:srgbClr val="595959"/>
                </a:solidFill>
                <a:latin typeface="Caviar Dreams" pitchFamily="34" charset="0"/>
              </a:rPr>
              <a:t> and misinformation. Gather information at regular intervals, from the </a:t>
            </a:r>
            <a:r>
              <a:rPr lang="en-US" altLang="en-US" sz="2400" b="1" u="sng" dirty="0">
                <a:hlinkClick r:id="rId3"/>
              </a:rPr>
              <a:t>WHO website</a:t>
            </a:r>
            <a:r>
              <a:rPr lang="en-US" altLang="en-US" sz="2400" b="1" dirty="0"/>
              <a:t> </a:t>
            </a:r>
            <a:r>
              <a:rPr lang="en-US" altLang="en-US" sz="2400" b="1" dirty="0">
                <a:solidFill>
                  <a:srgbClr val="595959"/>
                </a:solidFill>
                <a:latin typeface="Caviar Dreams" pitchFamily="34" charset="0"/>
              </a:rPr>
              <a:t>and local health authorities’ platforms, in order to help you distinguish facts from </a:t>
            </a:r>
            <a:r>
              <a:rPr lang="en-US" altLang="en-US" sz="2400" b="1" dirty="0" err="1">
                <a:solidFill>
                  <a:srgbClr val="595959"/>
                </a:solidFill>
                <a:latin typeface="Caviar Dreams" pitchFamily="34" charset="0"/>
              </a:rPr>
              <a:t>rumours</a:t>
            </a:r>
            <a:r>
              <a:rPr lang="en-US" altLang="en-US" sz="2400" b="1" dirty="0">
                <a:solidFill>
                  <a:srgbClr val="595959"/>
                </a:solidFill>
                <a:latin typeface="Caviar Dreams" pitchFamily="34" charset="0"/>
              </a:rPr>
              <a:t>. Facts can help to minimize fears.</a:t>
            </a:r>
            <a:r>
              <a:rPr lang="en-US" altLang="en-US" sz="2400" dirty="0"/>
              <a:t> </a:t>
            </a:r>
          </a:p>
          <a:p>
            <a:pPr algn="l"/>
            <a:r>
              <a:rPr lang="en-US" altLang="en-US" sz="2400" b="1" dirty="0">
                <a:solidFill>
                  <a:srgbClr val="595959"/>
                </a:solidFill>
                <a:latin typeface="Caviar Dreams" pitchFamily="34" charset="0"/>
              </a:rPr>
              <a:t> </a:t>
            </a:r>
          </a:p>
          <a:p>
            <a:pPr algn="l"/>
            <a:r>
              <a:rPr lang="en-US" altLang="en-US" sz="2400" b="1" dirty="0">
                <a:solidFill>
                  <a:srgbClr val="595959"/>
                </a:solidFill>
                <a:latin typeface="Caviar Dreams" pitchFamily="34" charset="0"/>
              </a:rPr>
              <a:t>4. Protect yourself and be supportive of others. Assisting others in their time of need can benefit the helper as well as the person receiving the support. </a:t>
            </a:r>
          </a:p>
          <a:p>
            <a:pPr algn="l"/>
            <a:endParaRPr lang="en-US" altLang="en-US" sz="2400" b="1" dirty="0">
              <a:solidFill>
                <a:srgbClr val="595959"/>
              </a:solidFill>
              <a:latin typeface="Caviar Dreams" pitchFamily="34" charset="0"/>
            </a:endParaRPr>
          </a:p>
          <a:p>
            <a:pPr algn="l"/>
            <a:r>
              <a:rPr lang="en-US" altLang="en-US" sz="2400" b="1" dirty="0">
                <a:solidFill>
                  <a:srgbClr val="595959"/>
                </a:solidFill>
                <a:latin typeface="Caviar Dreams" pitchFamily="34" charset="0"/>
              </a:rPr>
              <a:t>5. COVID-19 has affected, and is likely to affect, people from many countries and in many geographical locations. Do not attach a label of COVID-19 to any ethnicity or nationality. Be empathetic to all those who are affected, in and from any country.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nodeType="afterGroup">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749E764-F392-4498-A0FE-7443A9C4B080}"/>
              </a:ext>
            </a:extLst>
          </p:cNvPr>
          <p:cNvSpPr/>
          <p:nvPr/>
        </p:nvSpPr>
        <p:spPr>
          <a:xfrm>
            <a:off x="1" y="1959129"/>
            <a:ext cx="7531768" cy="614009"/>
          </a:xfrm>
          <a:prstGeom prst="rect">
            <a:avLst/>
          </a:prstGeom>
          <a:solidFill>
            <a:srgbClr val="009C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161212" hangingPunct="1">
              <a:defRPr/>
            </a:pPr>
            <a:endParaRPr lang="tr-TR" sz="1706"/>
          </a:p>
        </p:txBody>
      </p:sp>
      <p:sp>
        <p:nvSpPr>
          <p:cNvPr id="9" name="Rectangle 8">
            <a:extLst>
              <a:ext uri="{FF2B5EF4-FFF2-40B4-BE49-F238E27FC236}">
                <a16:creationId xmlns:a16="http://schemas.microsoft.com/office/drawing/2014/main" xmlns="" id="{B83422DB-8CCB-4530-B785-D9787CC1C965}"/>
              </a:ext>
            </a:extLst>
          </p:cNvPr>
          <p:cNvSpPr/>
          <p:nvPr/>
        </p:nvSpPr>
        <p:spPr>
          <a:xfrm>
            <a:off x="7531769" y="1951229"/>
            <a:ext cx="127542" cy="614009"/>
          </a:xfrm>
          <a:prstGeom prst="rect">
            <a:avLst/>
          </a:prstGeom>
          <a:solidFill>
            <a:srgbClr val="3760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161212" hangingPunct="1">
              <a:defRPr/>
            </a:pPr>
            <a:endParaRPr lang="tr-TR" sz="1706">
              <a:solidFill>
                <a:schemeClr val="tx1">
                  <a:lumMod val="65000"/>
                  <a:lumOff val="35000"/>
                </a:schemeClr>
              </a:solidFill>
            </a:endParaRPr>
          </a:p>
        </p:txBody>
      </p:sp>
      <p:sp>
        <p:nvSpPr>
          <p:cNvPr id="12" name="TextBox 11">
            <a:extLst>
              <a:ext uri="{FF2B5EF4-FFF2-40B4-BE49-F238E27FC236}">
                <a16:creationId xmlns:a16="http://schemas.microsoft.com/office/drawing/2014/main" xmlns="" id="{C521FBDF-D5C6-4CD9-9581-70FC13F9EF96}"/>
              </a:ext>
            </a:extLst>
          </p:cNvPr>
          <p:cNvSpPr txBox="1">
            <a:spLocks noChangeArrowheads="1"/>
          </p:cNvSpPr>
          <p:nvPr/>
        </p:nvSpPr>
        <p:spPr bwMode="auto">
          <a:xfrm>
            <a:off x="279916" y="1959129"/>
            <a:ext cx="71976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37226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41798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46370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50942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pPr algn="ctr" eaLnBrk="1" hangingPunct="1"/>
            <a:r>
              <a:rPr lang="en-US" altLang="en-US" b="1">
                <a:solidFill>
                  <a:srgbClr val="F2F2F2"/>
                </a:solidFill>
                <a:latin typeface="Caviar Dreams" pitchFamily="34" charset="0"/>
                <a:cs typeface="Open Sans" pitchFamily="34" charset="0"/>
              </a:rPr>
              <a:t>Messages to carers of children</a:t>
            </a:r>
            <a:endParaRPr lang="tr-TR" altLang="en-US" b="1">
              <a:solidFill>
                <a:srgbClr val="F2F2F2"/>
              </a:solidFill>
              <a:latin typeface="Caviar Dreams" pitchFamily="34" charset="0"/>
              <a:cs typeface="Open Sans" pitchFamily="34" charset="0"/>
            </a:endParaRPr>
          </a:p>
        </p:txBody>
      </p:sp>
      <p:sp>
        <p:nvSpPr>
          <p:cNvPr id="13" name="TextBox 12">
            <a:extLst>
              <a:ext uri="{FF2B5EF4-FFF2-40B4-BE49-F238E27FC236}">
                <a16:creationId xmlns:a16="http://schemas.microsoft.com/office/drawing/2014/main" xmlns="" id="{EACFA815-C1ED-42B1-8C2B-2B3D48ACE415}"/>
              </a:ext>
            </a:extLst>
          </p:cNvPr>
          <p:cNvSpPr txBox="1">
            <a:spLocks noChangeArrowheads="1"/>
          </p:cNvSpPr>
          <p:nvPr/>
        </p:nvSpPr>
        <p:spPr bwMode="auto">
          <a:xfrm>
            <a:off x="637712" y="2989626"/>
            <a:ext cx="11701159" cy="394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37226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41798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46370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50942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pPr algn="l"/>
            <a:r>
              <a:rPr lang="en-US" altLang="en-US" sz="2275" b="1" dirty="0">
                <a:solidFill>
                  <a:srgbClr val="595959"/>
                </a:solidFill>
                <a:latin typeface="Caviar Dreams" pitchFamily="34" charset="0"/>
              </a:rPr>
              <a:t>1. Children feel relieved if they can express and communicate their feelings in a safe and supportive environment. </a:t>
            </a:r>
          </a:p>
          <a:p>
            <a:pPr algn="l"/>
            <a:r>
              <a:rPr lang="en-US" altLang="en-US" sz="2275" b="1" dirty="0">
                <a:solidFill>
                  <a:srgbClr val="595959"/>
                </a:solidFill>
                <a:latin typeface="Caviar Dreams" pitchFamily="34" charset="0"/>
              </a:rPr>
              <a:t> </a:t>
            </a:r>
          </a:p>
          <a:p>
            <a:pPr algn="l"/>
            <a:r>
              <a:rPr lang="en-US" altLang="en-US" sz="2275" b="1" dirty="0">
                <a:solidFill>
                  <a:srgbClr val="595959"/>
                </a:solidFill>
                <a:latin typeface="Caviar Dreams" pitchFamily="34" charset="0"/>
              </a:rPr>
              <a:t>2. Keep children close to their parents and family, if it is considered safe for the child, and avoid separating children and their caregivers as much as possible. If a child needs to be separated from their primary caregiver, ensure that appropriate alternative care is provided and that a social worker, or equivalent, will regularly follow up on the child.  </a:t>
            </a:r>
          </a:p>
          <a:p>
            <a:pPr algn="l"/>
            <a:r>
              <a:rPr lang="en-US" altLang="en-US" sz="2275" b="1" dirty="0">
                <a:solidFill>
                  <a:srgbClr val="595959"/>
                </a:solidFill>
                <a:latin typeface="Caviar Dreams" pitchFamily="34" charset="0"/>
              </a:rPr>
              <a:t> </a:t>
            </a:r>
          </a:p>
          <a:p>
            <a:pPr algn="l"/>
            <a:r>
              <a:rPr lang="en-US" altLang="en-US" sz="2275" b="1" dirty="0">
                <a:solidFill>
                  <a:srgbClr val="595959"/>
                </a:solidFill>
                <a:latin typeface="Caviar Dreams" pitchFamily="34" charset="0"/>
              </a:rPr>
              <a:t>3. Maintain familiar routines in daily life as much as possible, or create new routines, especially if children must stay at home. Provide engaging age-appropriate activities for children, including activities for their learning. </a:t>
            </a:r>
            <a:r>
              <a:rPr lang="en-US" altLang="en-US" sz="2275"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nodeType="afterGroup">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BFDAA68-7EAC-4471-B547-841BF3B528C2}"/>
              </a:ext>
            </a:extLst>
          </p:cNvPr>
          <p:cNvSpPr/>
          <p:nvPr/>
        </p:nvSpPr>
        <p:spPr>
          <a:xfrm>
            <a:off x="1" y="1959129"/>
            <a:ext cx="7475334" cy="614009"/>
          </a:xfrm>
          <a:prstGeom prst="rect">
            <a:avLst/>
          </a:prstGeom>
          <a:solidFill>
            <a:srgbClr val="009C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161212" hangingPunct="1">
              <a:defRPr/>
            </a:pPr>
            <a:endParaRPr lang="tr-TR" sz="1706"/>
          </a:p>
        </p:txBody>
      </p:sp>
      <p:sp>
        <p:nvSpPr>
          <p:cNvPr id="9" name="Rectangle 8">
            <a:extLst>
              <a:ext uri="{FF2B5EF4-FFF2-40B4-BE49-F238E27FC236}">
                <a16:creationId xmlns:a16="http://schemas.microsoft.com/office/drawing/2014/main" xmlns="" id="{93E0E4AF-F014-40F6-A519-36783DD163AA}"/>
              </a:ext>
            </a:extLst>
          </p:cNvPr>
          <p:cNvSpPr/>
          <p:nvPr/>
        </p:nvSpPr>
        <p:spPr>
          <a:xfrm>
            <a:off x="7475334" y="1959129"/>
            <a:ext cx="127542" cy="614009"/>
          </a:xfrm>
          <a:prstGeom prst="rect">
            <a:avLst/>
          </a:prstGeom>
          <a:solidFill>
            <a:srgbClr val="3760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161212" hangingPunct="1">
              <a:defRPr/>
            </a:pPr>
            <a:endParaRPr lang="tr-TR" sz="1706">
              <a:solidFill>
                <a:schemeClr val="tx1">
                  <a:lumMod val="65000"/>
                  <a:lumOff val="35000"/>
                </a:schemeClr>
              </a:solidFill>
            </a:endParaRPr>
          </a:p>
        </p:txBody>
      </p:sp>
      <p:sp>
        <p:nvSpPr>
          <p:cNvPr id="12" name="TextBox 11">
            <a:extLst>
              <a:ext uri="{FF2B5EF4-FFF2-40B4-BE49-F238E27FC236}">
                <a16:creationId xmlns:a16="http://schemas.microsoft.com/office/drawing/2014/main" xmlns="" id="{12405757-CAE7-4005-B035-8D7766B64BA8}"/>
              </a:ext>
            </a:extLst>
          </p:cNvPr>
          <p:cNvSpPr txBox="1">
            <a:spLocks noChangeArrowheads="1"/>
          </p:cNvSpPr>
          <p:nvPr/>
        </p:nvSpPr>
        <p:spPr bwMode="auto">
          <a:xfrm>
            <a:off x="267501" y="2048296"/>
            <a:ext cx="68432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37226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41798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46370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50942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pPr eaLnBrk="1" hangingPunct="1"/>
            <a:r>
              <a:rPr lang="en-US" altLang="en-US" b="1">
                <a:solidFill>
                  <a:srgbClr val="F2F2F2"/>
                </a:solidFill>
                <a:latin typeface="Caviar Dreams" pitchFamily="34" charset="0"/>
                <a:cs typeface="Open Sans" pitchFamily="34" charset="0"/>
              </a:rPr>
              <a:t>Messages to healthcare workers</a:t>
            </a:r>
            <a:endParaRPr lang="tr-TR" altLang="en-US" b="1">
              <a:solidFill>
                <a:srgbClr val="F2F2F2"/>
              </a:solidFill>
              <a:latin typeface="Caviar Dreams" pitchFamily="34" charset="0"/>
              <a:cs typeface="Open Sans" pitchFamily="34" charset="0"/>
            </a:endParaRPr>
          </a:p>
        </p:txBody>
      </p:sp>
      <p:sp>
        <p:nvSpPr>
          <p:cNvPr id="13" name="TextBox 12">
            <a:extLst>
              <a:ext uri="{FF2B5EF4-FFF2-40B4-BE49-F238E27FC236}">
                <a16:creationId xmlns:a16="http://schemas.microsoft.com/office/drawing/2014/main" xmlns="" id="{FDD6BCF8-D1D4-482C-9C85-8A91CF54773D}"/>
              </a:ext>
            </a:extLst>
          </p:cNvPr>
          <p:cNvSpPr txBox="1">
            <a:spLocks noChangeArrowheads="1"/>
          </p:cNvSpPr>
          <p:nvPr/>
        </p:nvSpPr>
        <p:spPr bwMode="auto">
          <a:xfrm>
            <a:off x="658029" y="2837252"/>
            <a:ext cx="11701159" cy="534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anose="020F0502020204030204" pitchFamily="34" charset="0"/>
                <a:cs typeface="Arial" panose="020B0604020202020204" pitchFamily="34" charset="0"/>
              </a:defRPr>
            </a:lvl1pPr>
            <a:lvl2pPr marL="37931725" indent="-37474525">
              <a:defRPr sz="3200">
                <a:solidFill>
                  <a:schemeClr val="tx1"/>
                </a:solidFill>
                <a:latin typeface="Calibri" panose="020F0502020204030204" pitchFamily="34" charset="0"/>
                <a:cs typeface="Arial" panose="020B0604020202020204" pitchFamily="34" charset="0"/>
              </a:defRPr>
            </a:lvl2pPr>
            <a:lvl3pPr>
              <a:defRPr sz="3200">
                <a:solidFill>
                  <a:schemeClr val="tx1"/>
                </a:solidFill>
                <a:latin typeface="Calibri" panose="020F0502020204030204" pitchFamily="34" charset="0"/>
                <a:cs typeface="Arial" panose="020B0604020202020204" pitchFamily="34" charset="0"/>
              </a:defRPr>
            </a:lvl3pPr>
            <a:lvl4pPr>
              <a:defRPr sz="3200">
                <a:solidFill>
                  <a:schemeClr val="tx1"/>
                </a:solidFill>
                <a:latin typeface="Calibri" panose="020F0502020204030204" pitchFamily="34" charset="0"/>
                <a:cs typeface="Arial" panose="020B0604020202020204" pitchFamily="34" charset="0"/>
              </a:defRPr>
            </a:lvl4pPr>
            <a:lvl5pPr>
              <a:defRPr sz="3200">
                <a:solidFill>
                  <a:schemeClr val="tx1"/>
                </a:solidFill>
                <a:latin typeface="Calibri" panose="020F0502020204030204" pitchFamily="34" charset="0"/>
                <a:cs typeface="Arial" panose="020B0604020202020204" pitchFamily="34" charset="0"/>
              </a:defRPr>
            </a:lvl5pPr>
            <a:lvl6pPr marL="37226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6pPr>
            <a:lvl7pPr marL="41798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7pPr>
            <a:lvl8pPr marL="46370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8pPr>
            <a:lvl9pPr marL="5094288" indent="-1436688" defTabSz="1631950" eaLnBrk="0" fontAlgn="base" hangingPunct="0">
              <a:spcBef>
                <a:spcPct val="0"/>
              </a:spcBef>
              <a:spcAft>
                <a:spcPct val="0"/>
              </a:spcAft>
              <a:defRPr sz="3200">
                <a:solidFill>
                  <a:schemeClr val="tx1"/>
                </a:solidFill>
                <a:latin typeface="Calibri" panose="020F0502020204030204" pitchFamily="34" charset="0"/>
                <a:cs typeface="Arial" panose="020B0604020202020204" pitchFamily="34" charset="0"/>
              </a:defRPr>
            </a:lvl9pPr>
          </a:lstStyle>
          <a:p>
            <a:pPr algn="l"/>
            <a:r>
              <a:rPr lang="en-US" altLang="en-US" sz="2275" b="1" dirty="0">
                <a:solidFill>
                  <a:srgbClr val="595959"/>
                </a:solidFill>
                <a:latin typeface="Caviar Dreams" pitchFamily="34" charset="0"/>
              </a:rPr>
              <a:t>1. Managing your mental health and psychosocial well-being during this time is as important as managing your physical health. </a:t>
            </a:r>
          </a:p>
          <a:p>
            <a:pPr algn="l"/>
            <a:r>
              <a:rPr lang="en-US" altLang="en-US" sz="2275" b="1" dirty="0">
                <a:solidFill>
                  <a:srgbClr val="595959"/>
                </a:solidFill>
                <a:latin typeface="Caviar Dreams" pitchFamily="34" charset="0"/>
              </a:rPr>
              <a:t> </a:t>
            </a:r>
          </a:p>
          <a:p>
            <a:pPr algn="l"/>
            <a:r>
              <a:rPr lang="en-US" altLang="en-US" sz="2275" b="1" dirty="0">
                <a:solidFill>
                  <a:srgbClr val="595959"/>
                </a:solidFill>
                <a:latin typeface="Caviar Dreams" pitchFamily="34" charset="0"/>
              </a:rPr>
              <a:t>2. Try and use helpful coping strategies such as ensuring sufficient rest and respite during work or between shifts, eat sufficient and healthy food, engage in physical activity and stay in contact with family and friends. Avoid using unhelpful coping strategies such as tobacco, alcohol or other drugs. In the long term, these can worsen your mental and physical well-being.  </a:t>
            </a:r>
          </a:p>
          <a:p>
            <a:pPr algn="l"/>
            <a:endParaRPr lang="en-US" altLang="en-US" sz="2275" b="1" dirty="0">
              <a:solidFill>
                <a:srgbClr val="595959"/>
              </a:solidFill>
              <a:latin typeface="Caviar Dreams" pitchFamily="34" charset="0"/>
            </a:endParaRPr>
          </a:p>
          <a:p>
            <a:pPr algn="l"/>
            <a:r>
              <a:rPr lang="en-US" altLang="en-US" sz="2275" b="1" dirty="0">
                <a:solidFill>
                  <a:srgbClr val="595959"/>
                </a:solidFill>
                <a:latin typeface="Caviar Dreams" pitchFamily="34" charset="0"/>
              </a:rPr>
              <a:t>3. Turn to your colleagues, your manager or other trusted persons for social support – your colleagues may be having similar experiences to you. </a:t>
            </a:r>
          </a:p>
          <a:p>
            <a:pPr algn="l"/>
            <a:endParaRPr lang="en-US" altLang="en-US" sz="2275" b="1" dirty="0">
              <a:solidFill>
                <a:srgbClr val="595959"/>
              </a:solidFill>
              <a:latin typeface="Caviar Dreams" pitchFamily="34" charset="0"/>
            </a:endParaRPr>
          </a:p>
          <a:p>
            <a:pPr algn="l"/>
            <a:r>
              <a:rPr lang="en-US" altLang="en-US" sz="2275" b="1" dirty="0">
                <a:solidFill>
                  <a:srgbClr val="595959"/>
                </a:solidFill>
                <a:latin typeface="Caviar Dreams" pitchFamily="34" charset="0"/>
              </a:rPr>
              <a:t>4. Use understandable ways to share messages with patients with intellectual, cognitive and psychosocial disabilities. </a:t>
            </a:r>
          </a:p>
          <a:p>
            <a:pPr algn="l"/>
            <a:endParaRPr lang="en-US" altLang="en-US" sz="2275" b="1" dirty="0">
              <a:solidFill>
                <a:srgbClr val="595959"/>
              </a:solidFill>
              <a:latin typeface="Caviar Dream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nodeType="afterGroup">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p:bldP spid="13"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D7B452FA82D174AB99C0D6511C240A1" ma:contentTypeVersion="13" ma:contentTypeDescription="Create a new document." ma:contentTypeScope="" ma:versionID="904c4f85a4b420e0ca67d292fb7f3c67">
  <xsd:schema xmlns:xsd="http://www.w3.org/2001/XMLSchema" xmlns:xs="http://www.w3.org/2001/XMLSchema" xmlns:p="http://schemas.microsoft.com/office/2006/metadata/properties" xmlns:ns3="7c950361-b636-4960-9d34-b00bbd7c47ad" xmlns:ns4="2847cc10-0a90-4014-8992-941531138da2" targetNamespace="http://schemas.microsoft.com/office/2006/metadata/properties" ma:root="true" ma:fieldsID="a43dc81e380d227ad46807fb6624630d" ns3:_="" ns4:_="">
    <xsd:import namespace="7c950361-b636-4960-9d34-b00bbd7c47ad"/>
    <xsd:import namespace="2847cc10-0a90-4014-8992-941531138da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950361-b636-4960-9d34-b00bbd7c47a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47cc10-0a90-4014-8992-941531138da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2104DE1-15B4-4818-A5F0-1C1F3DB137CA}">
  <ds:schemaRefs>
    <ds:schemaRef ds:uri="http://schemas.microsoft.com/sharepoint/v3/contenttype/forms"/>
  </ds:schemaRefs>
</ds:datastoreItem>
</file>

<file path=customXml/itemProps2.xml><?xml version="1.0" encoding="utf-8"?>
<ds:datastoreItem xmlns:ds="http://schemas.openxmlformats.org/officeDocument/2006/customXml" ds:itemID="{B47FAC49-EA6E-4D01-ADDE-4B7E491A1D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950361-b636-4960-9d34-b00bbd7c47ad"/>
    <ds:schemaRef ds:uri="2847cc10-0a90-4014-8992-941531138d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C4A935-B8A8-4DB0-B9E6-FD7D423C88AC}">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847cc10-0a90-4014-8992-941531138da2"/>
    <ds:schemaRef ds:uri="7c950361-b636-4960-9d34-b00bbd7c47ad"/>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72</TotalTime>
  <Words>3585</Words>
  <Application>Microsoft Office PowerPoint</Application>
  <PresentationFormat>Custom</PresentationFormat>
  <Paragraphs>277</Paragraphs>
  <Slides>50</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Arial</vt:lpstr>
      <vt:lpstr>Calibri</vt:lpstr>
      <vt:lpstr>Caviar Dreams</vt:lpstr>
      <vt:lpstr>CG.Omega083.313</vt:lpstr>
      <vt:lpstr>Helvetica Neue</vt:lpstr>
      <vt:lpstr>Helvetica Neue Medium</vt:lpstr>
      <vt:lpstr>Open Sans</vt:lpstr>
      <vt:lpstr>Wingdings</vt:lpstr>
      <vt:lpstr>Custom Design</vt:lpstr>
      <vt:lpstr>PowerPoint Presentation</vt:lpstr>
      <vt:lpstr>Common reactions and behaviors in epidemics </vt:lpstr>
      <vt:lpstr>Rumors related to nCoV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Heroes Fighting Coronavirus</vt:lpstr>
      <vt:lpstr>Infographic poster</vt:lpstr>
      <vt:lpstr>PowerPoint Presentation</vt:lpstr>
      <vt:lpstr>PowerPoint Presentation</vt:lpstr>
      <vt:lpstr>COMMUNITY MOBILISATION AND SUPPORT - Facilitate conditions for community mobilisation, ownership and control of emergency response in all sectors</vt:lpstr>
      <vt:lpstr>PowerPoint Presentation</vt:lpstr>
      <vt:lpstr>PowerPoint Presentation</vt:lpstr>
      <vt:lpstr>PowerPoint Presentation</vt:lpstr>
      <vt:lpstr>MANAGING STRESS</vt:lpstr>
      <vt:lpstr>PowerPoint Presentation</vt:lpstr>
      <vt:lpstr>Communication Considerations in Epidemics </vt:lpstr>
      <vt:lpstr>Key psychosocial phrases conveying interest and empathy</vt:lpstr>
      <vt:lpstr>PowerPoint Presentation</vt:lpstr>
      <vt:lpstr>Handling Social isolation </vt:lpstr>
      <vt:lpstr>Focus on facts, reject rumours and theories </vt:lpstr>
      <vt:lpstr>PowerPoint Presentation</vt:lpstr>
      <vt:lpstr>PowerPoint Presentation</vt:lpstr>
      <vt:lpstr>PowerPoint Presentation</vt:lpstr>
      <vt:lpstr>GBV  pocket book</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Arupa Shukla</dc:creator>
  <cp:lastModifiedBy>Bear</cp:lastModifiedBy>
  <cp:revision>8</cp:revision>
  <dcterms:created xsi:type="dcterms:W3CDTF">2020-05-05T10:53:36Z</dcterms:created>
  <dcterms:modified xsi:type="dcterms:W3CDTF">2020-07-14T13:42:59Z</dcterms:modified>
</cp:coreProperties>
</file>