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43"/>
  </p:notesMasterIdLst>
  <p:sldIdLst>
    <p:sldId id="275" r:id="rId2"/>
    <p:sldId id="302" r:id="rId3"/>
    <p:sldId id="276" r:id="rId4"/>
    <p:sldId id="304" r:id="rId5"/>
    <p:sldId id="278" r:id="rId6"/>
    <p:sldId id="311" r:id="rId7"/>
    <p:sldId id="316" r:id="rId8"/>
    <p:sldId id="317" r:id="rId9"/>
    <p:sldId id="315" r:id="rId10"/>
    <p:sldId id="318" r:id="rId11"/>
    <p:sldId id="319" r:id="rId12"/>
    <p:sldId id="320" r:id="rId13"/>
    <p:sldId id="321" r:id="rId14"/>
    <p:sldId id="279" r:id="rId15"/>
    <p:sldId id="280" r:id="rId16"/>
    <p:sldId id="322" r:id="rId17"/>
    <p:sldId id="292" r:id="rId18"/>
    <p:sldId id="293" r:id="rId19"/>
    <p:sldId id="294" r:id="rId20"/>
    <p:sldId id="295" r:id="rId21"/>
    <p:sldId id="282" r:id="rId22"/>
    <p:sldId id="283" r:id="rId23"/>
    <p:sldId id="284" r:id="rId24"/>
    <p:sldId id="323" r:id="rId25"/>
    <p:sldId id="324" r:id="rId26"/>
    <p:sldId id="325" r:id="rId27"/>
    <p:sldId id="285" r:id="rId28"/>
    <p:sldId id="286" r:id="rId29"/>
    <p:sldId id="326" r:id="rId30"/>
    <p:sldId id="327" r:id="rId31"/>
    <p:sldId id="328" r:id="rId32"/>
    <p:sldId id="329" r:id="rId33"/>
    <p:sldId id="330" r:id="rId34"/>
    <p:sldId id="335" r:id="rId35"/>
    <p:sldId id="336" r:id="rId36"/>
    <p:sldId id="337" r:id="rId37"/>
    <p:sldId id="290" r:id="rId38"/>
    <p:sldId id="331" r:id="rId39"/>
    <p:sldId id="334" r:id="rId40"/>
    <p:sldId id="332" r:id="rId41"/>
    <p:sldId id="299" r:id="rId42"/>
  </p:sldIdLst>
  <p:sldSz cx="9144000" cy="5143500" type="screen16x9"/>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2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29050" y="0"/>
            <a:ext cx="2930525" cy="496888"/>
          </a:xfrm>
          <a:prstGeom prst="rect">
            <a:avLst/>
          </a:prstGeom>
        </p:spPr>
        <p:txBody>
          <a:bodyPr vert="horz" lIns="91440" tIns="45720" rIns="91440" bIns="45720" rtlCol="0"/>
          <a:lstStyle>
            <a:lvl1pPr algn="r">
              <a:defRPr sz="1200"/>
            </a:lvl1pPr>
          </a:lstStyle>
          <a:p>
            <a:fld id="{2818ECAB-2522-4781-AA5A-F2DEEE911BFD}" type="datetimeFigureOut">
              <a:rPr lang="en-US" smtClean="0"/>
              <a:pPr/>
              <a:t>7/14/2020</a:t>
            </a:fld>
            <a:endParaRPr lang="en-US"/>
          </a:p>
        </p:txBody>
      </p:sp>
      <p:sp>
        <p:nvSpPr>
          <p:cNvPr id="4" name="Slide Image Placeholder 3"/>
          <p:cNvSpPr>
            <a:spLocks noGrp="1" noRot="1" noChangeAspect="1"/>
          </p:cNvSpPr>
          <p:nvPr>
            <p:ph type="sldImg" idx="2"/>
          </p:nvPr>
        </p:nvSpPr>
        <p:spPr>
          <a:xfrm>
            <a:off x="68263" y="746125"/>
            <a:ext cx="6624637"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275" y="4722813"/>
            <a:ext cx="5408613" cy="44735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29050" y="9444038"/>
            <a:ext cx="2930525" cy="496887"/>
          </a:xfrm>
          <a:prstGeom prst="rect">
            <a:avLst/>
          </a:prstGeom>
        </p:spPr>
        <p:txBody>
          <a:bodyPr vert="horz" lIns="91440" tIns="45720" rIns="91440" bIns="45720" rtlCol="0" anchor="b"/>
          <a:lstStyle>
            <a:lvl1pPr algn="r">
              <a:defRPr sz="1200"/>
            </a:lvl1pPr>
          </a:lstStyle>
          <a:p>
            <a:fld id="{E0A279C1-3248-495A-9149-A27828F795E4}" type="slidenum">
              <a:rPr lang="en-US" smtClean="0"/>
              <a:pPr/>
              <a:t>‹#›</a:t>
            </a:fld>
            <a:endParaRPr lang="en-US"/>
          </a:p>
        </p:txBody>
      </p:sp>
    </p:spTree>
    <p:extLst>
      <p:ext uri="{BB962C8B-B14F-4D97-AF65-F5344CB8AC3E}">
        <p14:creationId xmlns:p14="http://schemas.microsoft.com/office/powerpoint/2010/main" val="120084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68263" y="746125"/>
            <a:ext cx="6624637" cy="3727450"/>
          </a:xfrm>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49156" name="Slide Number Placeholder 3"/>
          <p:cNvSpPr>
            <a:spLocks noGrp="1"/>
          </p:cNvSpPr>
          <p:nvPr>
            <p:ph type="sldNum" sz="quarter" idx="5"/>
          </p:nvPr>
        </p:nvSpPr>
        <p:spPr bwMode="auto">
          <a:noFill/>
          <a:ln>
            <a:miter lim="800000"/>
            <a:headEnd/>
            <a:tailEnd/>
          </a:ln>
        </p:spPr>
        <p:txBody>
          <a:bodyPr/>
          <a:lstStyle/>
          <a:p>
            <a:fld id="{E8A4DC13-A366-4950-9D1A-0940028B5D43}" type="slidenum">
              <a:rPr lang="en-US" altLang="en-US" smtClean="0"/>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68263" y="746125"/>
            <a:ext cx="6624637" cy="3727450"/>
          </a:xfrm>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52228" name="Slide Number Placeholder 3"/>
          <p:cNvSpPr>
            <a:spLocks noGrp="1"/>
          </p:cNvSpPr>
          <p:nvPr>
            <p:ph type="sldNum" sz="quarter" idx="5"/>
          </p:nvPr>
        </p:nvSpPr>
        <p:spPr bwMode="auto">
          <a:noFill/>
          <a:ln>
            <a:miter lim="800000"/>
            <a:headEnd/>
            <a:tailEnd/>
          </a:ln>
        </p:spPr>
        <p:txBody>
          <a:bodyPr/>
          <a:lstStyle/>
          <a:p>
            <a:fld id="{5006D396-BD01-4369-A90B-472DF5876746}" type="slidenum">
              <a:rPr lang="en-US" altLang="en-US" smtClean="0"/>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A279C1-3248-495A-9149-A27828F795E4}"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case of Adult consultations call Mr. </a:t>
            </a:r>
            <a:r>
              <a:rPr lang="en-US" dirty="0" err="1"/>
              <a:t>Ajaz</a:t>
            </a:r>
            <a:r>
              <a:rPr lang="en-US" dirty="0"/>
              <a:t> Ahmed Khan CP 7006314064 and Mr. </a:t>
            </a:r>
            <a:r>
              <a:rPr lang="en-US" dirty="0" err="1"/>
              <a:t>Masood</a:t>
            </a:r>
            <a:r>
              <a:rPr lang="en-US" dirty="0"/>
              <a:t> </a:t>
            </a:r>
            <a:r>
              <a:rPr lang="en-US" dirty="0" err="1"/>
              <a:t>Maqbool</a:t>
            </a:r>
            <a:r>
              <a:rPr lang="en-US" dirty="0"/>
              <a:t> 6006175374 both working as consultant clinical psychologists at institute of mental health and neurosciences Kashmir.</a:t>
            </a:r>
          </a:p>
          <a:p>
            <a:endParaRPr lang="en-US" dirty="0"/>
          </a:p>
        </p:txBody>
      </p:sp>
      <p:sp>
        <p:nvSpPr>
          <p:cNvPr id="4" name="Slide Number Placeholder 3"/>
          <p:cNvSpPr>
            <a:spLocks noGrp="1"/>
          </p:cNvSpPr>
          <p:nvPr>
            <p:ph type="sldNum" sz="quarter" idx="10"/>
          </p:nvPr>
        </p:nvSpPr>
        <p:spPr/>
        <p:txBody>
          <a:bodyPr/>
          <a:lstStyle/>
          <a:p>
            <a:fld id="{E0A279C1-3248-495A-9149-A27828F795E4}"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621B2BC-3FA9-41A2-9482-9AD43DB7F543}" type="datetime1">
              <a:rPr lang="en-US" smtClean="0"/>
              <a:pPr/>
              <a:t>7/14/2020</a:t>
            </a:fld>
            <a:endParaRPr lang="en-US"/>
          </a:p>
        </p:txBody>
      </p:sp>
      <p:sp>
        <p:nvSpPr>
          <p:cNvPr id="16" name="Slide Number Placeholder 15"/>
          <p:cNvSpPr>
            <a:spLocks noGrp="1"/>
          </p:cNvSpPr>
          <p:nvPr>
            <p:ph type="sldNum" sz="quarter" idx="11"/>
          </p:nvPr>
        </p:nvSpPr>
        <p:spPr/>
        <p:txBody>
          <a:bodyPr/>
          <a:lstStyle/>
          <a:p>
            <a:fld id="{A1C54F7A-3C1A-4065-AE56-BB23FE4AAB79}"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5D7F76E-ADFE-4836-9BCE-26DD6D746361}" type="datetime1">
              <a:rPr lang="en-US" smtClean="0"/>
              <a:pPr/>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54F7A-3C1A-4065-AE56-BB23FE4AAB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6B805D-2235-4A4D-B565-2C9A0142DFBE}" type="datetime1">
              <a:rPr lang="en-US" smtClean="0"/>
              <a:pPr/>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54F7A-3C1A-4065-AE56-BB23FE4AAB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143000"/>
            <a:ext cx="8229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83B768C9-C0D4-4BCC-89FF-703F72679288}" type="datetime1">
              <a:rPr lang="en-US" smtClean="0"/>
              <a:pPr/>
              <a:t>7/14/2020</a:t>
            </a:fld>
            <a:endParaRPr lang="en-US"/>
          </a:p>
        </p:txBody>
      </p:sp>
      <p:sp>
        <p:nvSpPr>
          <p:cNvPr id="15" name="Slide Number Placeholder 14"/>
          <p:cNvSpPr>
            <a:spLocks noGrp="1"/>
          </p:cNvSpPr>
          <p:nvPr>
            <p:ph type="sldNum" sz="quarter" idx="15"/>
          </p:nvPr>
        </p:nvSpPr>
        <p:spPr/>
        <p:txBody>
          <a:bodyPr/>
          <a:lstStyle>
            <a:lvl1pPr algn="ctr">
              <a:defRPr/>
            </a:lvl1pPr>
          </a:lstStyle>
          <a:p>
            <a:fld id="{A1C54F7A-3C1A-4065-AE56-BB23FE4AAB79}"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5D51C9-2976-441C-B7AE-B99A1786CE0E}" type="datetime1">
              <a:rPr lang="en-US" smtClean="0"/>
              <a:pPr/>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54F7A-3C1A-4065-AE56-BB23FE4AAB79}" type="slidenum">
              <a:rPr lang="en-US" smtClean="0"/>
              <a:pPr/>
              <a:t>‹#›</a:t>
            </a:fld>
            <a:endParaRPr lang="en-US"/>
          </a:p>
        </p:txBody>
      </p:sp>
      <p:sp>
        <p:nvSpPr>
          <p:cNvPr id="2" name="Title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3687744"/>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0F3519-FD55-4F05-B5DB-FBA96D23FBDA}" type="datetime1">
              <a:rPr lang="en-US" smtClean="0"/>
              <a:pPr/>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54F7A-3C1A-4065-AE56-BB23FE4AAB79}"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143000"/>
            <a:ext cx="4059936"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143000"/>
            <a:ext cx="4059936"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1C54F7A-3C1A-4065-AE56-BB23FE4AAB79}"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0965926-E412-47D2-A4CE-5F40D4F0B2FE}" type="datetime1">
              <a:rPr lang="en-US" smtClean="0"/>
              <a:pPr/>
              <a:t>7/14/2020</a:t>
            </a:fld>
            <a:endParaRPr lang="en-US"/>
          </a:p>
        </p:txBody>
      </p:sp>
      <p:sp>
        <p:nvSpPr>
          <p:cNvPr id="3" name="Text Placeholder 2"/>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1651422"/>
            <a:ext cx="4038600" cy="293522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1651422"/>
            <a:ext cx="4038600" cy="293522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16586"/>
            <a:ext cx="8229600" cy="85725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53B9DE-D0FC-41AE-9DE7-09A0AE3D3791}" type="datetime1">
              <a:rPr lang="en-US" smtClean="0"/>
              <a:pPr/>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C54F7A-3C1A-4065-AE56-BB23FE4AAB79}"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8AAA6-8322-430B-8B21-53706DF23031}" type="datetime1">
              <a:rPr lang="en-US" smtClean="0"/>
              <a:pPr/>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C54F7A-3C1A-4065-AE56-BB23FE4AAB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42900"/>
            <a:ext cx="6248400" cy="42862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FB3076F8-D2B4-4E17-86BD-12CB81E9C434}" type="datetime1">
              <a:rPr lang="en-US" smtClean="0"/>
              <a:pPr/>
              <a:t>7/14/2020</a:t>
            </a:fld>
            <a:endParaRPr lang="en-US"/>
          </a:p>
        </p:txBody>
      </p:sp>
      <p:sp>
        <p:nvSpPr>
          <p:cNvPr id="9" name="Slide Number Placeholder 8"/>
          <p:cNvSpPr>
            <a:spLocks noGrp="1"/>
          </p:cNvSpPr>
          <p:nvPr>
            <p:ph type="sldNum" sz="quarter" idx="15"/>
          </p:nvPr>
        </p:nvSpPr>
        <p:spPr/>
        <p:txBody>
          <a:bodyPr/>
          <a:lstStyle/>
          <a:p>
            <a:fld id="{A1C54F7A-3C1A-4065-AE56-BB23FE4AAB79}"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0DB862E2-005D-43FD-9104-B2A448E82A56}" type="datetime1">
              <a:rPr lang="en-US" smtClean="0"/>
              <a:pPr/>
              <a:t>7/14/2020</a:t>
            </a:fld>
            <a:endParaRPr lang="en-US"/>
          </a:p>
        </p:txBody>
      </p:sp>
      <p:sp>
        <p:nvSpPr>
          <p:cNvPr id="9" name="Slide Number Placeholder 8"/>
          <p:cNvSpPr>
            <a:spLocks noGrp="1"/>
          </p:cNvSpPr>
          <p:nvPr>
            <p:ph type="sldNum" sz="quarter" idx="11"/>
          </p:nvPr>
        </p:nvSpPr>
        <p:spPr/>
        <p:txBody>
          <a:bodyPr/>
          <a:lstStyle/>
          <a:p>
            <a:fld id="{A1C54F7A-3C1A-4065-AE56-BB23FE4AAB79}"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085850"/>
            <a:ext cx="8229600" cy="35087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1C8949AB-CA19-4766-9EA9-557DF45B6A11}" type="datetime1">
              <a:rPr lang="en-US" smtClean="0"/>
              <a:pPr/>
              <a:t>7/14/2020</a:t>
            </a:fld>
            <a:endParaRPr lang="en-US"/>
          </a:p>
        </p:txBody>
      </p:sp>
      <p:sp>
        <p:nvSpPr>
          <p:cNvPr id="10" name="Footer Placeholder 9"/>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1C54F7A-3C1A-4065-AE56-BB23FE4AAB79}" type="slidenum">
              <a:rPr lang="en-US" smtClean="0"/>
              <a:pPr/>
              <a:t>‹#›</a:t>
            </a:fld>
            <a:endParaRPr lang="en-US"/>
          </a:p>
        </p:txBody>
      </p:sp>
      <p:sp>
        <p:nvSpPr>
          <p:cNvPr id="5" name="Title Placeholder 4"/>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571736" y="1214428"/>
            <a:ext cx="5929354" cy="3643338"/>
          </a:xfrm>
          <a:noFill/>
          <a:ln>
            <a:solidFill>
              <a:srgbClr val="FF0000"/>
            </a:solidFill>
          </a:ln>
          <a:effectLst>
            <a:innerShdw blurRad="63500" dist="50800" dir="162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ctr">
              <a:buNone/>
            </a:pPr>
            <a:r>
              <a:rPr lang="en-US" sz="2200" b="1" dirty="0">
                <a:solidFill>
                  <a:srgbClr val="00B0F0"/>
                </a:solidFill>
                <a:effectLst>
                  <a:outerShdw blurRad="38100" dist="38100" dir="2700000" algn="tl">
                    <a:srgbClr val="000000">
                      <a:alpha val="43137"/>
                    </a:srgbClr>
                  </a:outerShdw>
                </a:effectLst>
              </a:rPr>
              <a:t>ORGANIZED BY</a:t>
            </a:r>
          </a:p>
          <a:p>
            <a:pPr algn="ctr">
              <a:buNone/>
            </a:pPr>
            <a:endParaRPr lang="en-US" b="1" dirty="0">
              <a:solidFill>
                <a:srgbClr val="00B0F0"/>
              </a:solidFill>
              <a:effectLst>
                <a:outerShdw blurRad="38100" dist="38100" dir="2700000" algn="tl">
                  <a:srgbClr val="000000">
                    <a:alpha val="43137"/>
                  </a:srgbClr>
                </a:outerShdw>
              </a:effectLst>
            </a:endParaRPr>
          </a:p>
          <a:p>
            <a:pPr algn="ctr">
              <a:buNone/>
            </a:pPr>
            <a:endParaRPr lang="en-US" sz="2400" b="1" dirty="0">
              <a:effectLst>
                <a:outerShdw blurRad="38100" dist="38100" dir="2700000" algn="tl">
                  <a:srgbClr val="000000">
                    <a:alpha val="43137"/>
                  </a:srgbClr>
                </a:outerShdw>
              </a:effectLst>
            </a:endParaRPr>
          </a:p>
          <a:p>
            <a:pPr algn="ctr">
              <a:buNone/>
            </a:pPr>
            <a:r>
              <a:rPr lang="en-US" sz="2400" b="1" dirty="0">
                <a:effectLst>
                  <a:outerShdw blurRad="38100" dist="38100" dir="2700000" algn="tl">
                    <a:srgbClr val="000000">
                      <a:alpha val="43137"/>
                    </a:srgbClr>
                  </a:outerShdw>
                </a:effectLst>
              </a:rPr>
              <a:t>Institute of Mental Health &amp; Neuro  Sciences, Kashmir </a:t>
            </a:r>
            <a:endParaRPr lang="en-US" sz="5400" b="1" dirty="0">
              <a:effectLst>
                <a:outerShdw blurRad="38100" dist="38100" dir="2700000" algn="tl">
                  <a:srgbClr val="000000">
                    <a:alpha val="43137"/>
                  </a:srgbClr>
                </a:outerShdw>
              </a:effectLst>
            </a:endParaRPr>
          </a:p>
          <a:p>
            <a:pPr algn="ctr">
              <a:buNone/>
            </a:pPr>
            <a:r>
              <a:rPr lang="en-US" sz="5400" b="1"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Government Medical College, Srinagar </a:t>
            </a:r>
          </a:p>
          <a:p>
            <a:pPr algn="ctr">
              <a:buNone/>
            </a:pPr>
            <a:r>
              <a:rPr lang="en-US" sz="2800" b="1" i="1" dirty="0">
                <a:effectLst>
                  <a:outerShdw blurRad="38100" dist="38100" dir="2700000" algn="tl">
                    <a:srgbClr val="000000">
                      <a:alpha val="43137"/>
                    </a:srgbClr>
                  </a:outerShdw>
                </a:effectLst>
              </a:rPr>
              <a:t>Under the MHPSS Program of UNICEF</a:t>
            </a:r>
          </a:p>
          <a:p>
            <a:pPr algn="ctr">
              <a:buNone/>
            </a:pPr>
            <a:endParaRPr lang="en-US" sz="5400" b="1" dirty="0">
              <a:effectLst>
                <a:outerShdw blurRad="38100" dist="38100" dir="2700000" algn="tl">
                  <a:srgbClr val="000000">
                    <a:alpha val="43137"/>
                  </a:srgbClr>
                </a:outerShdw>
              </a:effectLst>
            </a:endParaRPr>
          </a:p>
          <a:p>
            <a:pPr algn="ctr">
              <a:buNone/>
            </a:pPr>
            <a:endParaRPr lang="en-US" b="1" dirty="0">
              <a:effectLst>
                <a:outerShdw blurRad="38100" dist="38100" dir="2700000" algn="tl">
                  <a:srgbClr val="000000">
                    <a:alpha val="43137"/>
                  </a:srgbClr>
                </a:outerShdw>
              </a:effectLst>
            </a:endParaRPr>
          </a:p>
          <a:p>
            <a:pPr algn="ctr">
              <a:buNone/>
            </a:pPr>
            <a:endParaRPr lang="en-US" sz="4400" b="1" dirty="0"/>
          </a:p>
        </p:txBody>
      </p:sp>
      <p:sp>
        <p:nvSpPr>
          <p:cNvPr id="10" name="Text Placeholder 9"/>
          <p:cNvSpPr>
            <a:spLocks noGrp="1"/>
          </p:cNvSpPr>
          <p:nvPr>
            <p:ph type="body" idx="2"/>
          </p:nvPr>
        </p:nvSpPr>
        <p:spPr>
          <a:xfrm>
            <a:off x="357158" y="1142992"/>
            <a:ext cx="1571636" cy="3714776"/>
          </a:xfrm>
        </p:spPr>
        <p:txBody>
          <a:bodyPr/>
          <a:lstStyle/>
          <a:p>
            <a:endParaRPr lang="en-US" dirty="0"/>
          </a:p>
        </p:txBody>
      </p:sp>
      <p:sp>
        <p:nvSpPr>
          <p:cNvPr id="9" name="Title 8"/>
          <p:cNvSpPr>
            <a:spLocks noGrp="1"/>
          </p:cNvSpPr>
          <p:nvPr>
            <p:ph type="title"/>
          </p:nvPr>
        </p:nvSpPr>
        <p:spPr>
          <a:xfrm>
            <a:off x="1000100" y="142858"/>
            <a:ext cx="7858180" cy="857256"/>
          </a:xfrm>
        </p:spPr>
        <p:txBody>
          <a:bodyPr>
            <a:normAutofit fontScale="90000"/>
          </a:bodyPr>
          <a:lstStyle/>
          <a:p>
            <a:pPr algn="ctr"/>
            <a:r>
              <a:rPr sz="2800">
                <a:effectLst>
                  <a:outerShdw blurRad="38100" dist="38100" dir="2700000" algn="tl">
                    <a:srgbClr val="000000">
                      <a:alpha val="43137"/>
                    </a:srgbClr>
                  </a:outerShdw>
                </a:effectLst>
              </a:rPr>
              <a:t>Providing Mental Health Psycho Social Support to Children during Covid </a:t>
            </a:r>
            <a:r>
              <a:rPr lang="en-US" sz="2800" dirty="0">
                <a:effectLst>
                  <a:outerShdw blurRad="38100" dist="38100" dir="2700000" algn="tl">
                    <a:srgbClr val="000000">
                      <a:alpha val="43137"/>
                    </a:srgbClr>
                  </a:outerShdw>
                </a:effectLst>
              </a:rPr>
              <a:t>–</a:t>
            </a:r>
            <a:r>
              <a:rPr sz="2800">
                <a:effectLst>
                  <a:outerShdw blurRad="38100" dist="38100" dir="2700000" algn="tl">
                    <a:srgbClr val="000000">
                      <a:alpha val="43137"/>
                    </a:srgbClr>
                  </a:outerShdw>
                </a:effectLst>
              </a:rPr>
              <a:t> 19  </a:t>
            </a:r>
            <a:endParaRPr lang="en-US" sz="2800" dirty="0"/>
          </a:p>
        </p:txBody>
      </p:sp>
      <p:sp>
        <p:nvSpPr>
          <p:cNvPr id="5" name="Slide Number Placeholder 4"/>
          <p:cNvSpPr>
            <a:spLocks noGrp="1"/>
          </p:cNvSpPr>
          <p:nvPr>
            <p:ph type="sldNum" sz="quarter" idx="15"/>
          </p:nvPr>
        </p:nvSpPr>
        <p:spPr/>
        <p:txBody>
          <a:bodyPr>
            <a:normAutofit/>
          </a:bodyPr>
          <a:lstStyle/>
          <a:p>
            <a:fld id="{A1C54F7A-3C1A-4065-AE56-BB23FE4AAB79}" type="slidenum">
              <a:rPr lang="en-US" smtClean="0"/>
              <a:pPr/>
              <a:t>1</a:t>
            </a:fld>
            <a:endParaRPr lang="en-US"/>
          </a:p>
        </p:txBody>
      </p:sp>
      <p:pic>
        <p:nvPicPr>
          <p:cNvPr id="6" name="Picture 2" descr="C:\Users\DELL INS\Desktop\IMHANS\FB_IMG_1562056948304.jpg"/>
          <p:cNvPicPr>
            <a:picLocks noChangeAspect="1" noChangeArrowheads="1"/>
          </p:cNvPicPr>
          <p:nvPr/>
        </p:nvPicPr>
        <p:blipFill>
          <a:blip r:embed="rId2" cstate="print"/>
          <a:srcRect/>
          <a:stretch>
            <a:fillRect/>
          </a:stretch>
        </p:blipFill>
        <p:spPr bwMode="auto">
          <a:xfrm>
            <a:off x="571472" y="2143122"/>
            <a:ext cx="1188728" cy="1143008"/>
          </a:xfrm>
          <a:prstGeom prst="rect">
            <a:avLst/>
          </a:prstGeom>
          <a:noFill/>
        </p:spPr>
      </p:pic>
      <p:pic>
        <p:nvPicPr>
          <p:cNvPr id="7" name="Content Placeholder 6">
            <a:extLst>
              <a:ext uri="{FF2B5EF4-FFF2-40B4-BE49-F238E27FC236}">
                <a16:creationId xmlns:a16="http://schemas.microsoft.com/office/drawing/2014/main" xmlns="" id="{B523B511-D3C1-4A23-98AD-8CE25F0BF6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910" y="3571882"/>
            <a:ext cx="973812" cy="863338"/>
          </a:xfrm>
          <a:prstGeom prst="rect">
            <a:avLst/>
          </a:prstGeom>
        </p:spPr>
      </p:pic>
      <p:pic>
        <p:nvPicPr>
          <p:cNvPr id="4" name="Picture 3">
            <a:extLst>
              <a:ext uri="{FF2B5EF4-FFF2-40B4-BE49-F238E27FC236}">
                <a16:creationId xmlns:a16="http://schemas.microsoft.com/office/drawing/2014/main" xmlns="" id="{0B057E1B-8120-422D-B6B5-1355F1A467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82" y="1071552"/>
            <a:ext cx="2071702" cy="939410"/>
          </a:xfrm>
          <a:prstGeom prst="rect">
            <a:avLst/>
          </a:prstGeom>
        </p:spPr>
      </p:pic>
      <p:sp>
        <p:nvSpPr>
          <p:cNvPr id="11" name="Rectangle 10"/>
          <p:cNvSpPr/>
          <p:nvPr/>
        </p:nvSpPr>
        <p:spPr>
          <a:xfrm>
            <a:off x="2643178" y="1643056"/>
            <a:ext cx="6168433" cy="40011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a:ln w="50800">
                  <a:solidFill>
                    <a:srgbClr val="002060"/>
                  </a:solidFill>
                </a:ln>
                <a:solidFill>
                  <a:schemeClr val="bg1">
                    <a:shade val="50000"/>
                  </a:schemeClr>
                </a:solidFill>
              </a:rPr>
              <a:t>CHILD GUIDANCE &amp; WELL-BEING CENTER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C54F7A-3C1A-4065-AE56-BB23FE4AAB79}" type="slidenum">
              <a:rPr lang="en-US" smtClean="0"/>
              <a:pPr/>
              <a:t>10</a:t>
            </a:fld>
            <a:endParaRPr lang="en-US"/>
          </a:p>
        </p:txBody>
      </p:sp>
      <p:sp>
        <p:nvSpPr>
          <p:cNvPr id="3" name="Rectangle 2"/>
          <p:cNvSpPr/>
          <p:nvPr/>
        </p:nvSpPr>
        <p:spPr>
          <a:xfrm>
            <a:off x="642910" y="214297"/>
            <a:ext cx="7929618" cy="3170099"/>
          </a:xfrm>
          <a:prstGeom prst="rect">
            <a:avLst/>
          </a:prstGeom>
        </p:spPr>
        <p:txBody>
          <a:bodyPr wrap="square">
            <a:spAutoFit/>
          </a:bodyPr>
          <a:lstStyle/>
          <a:p>
            <a:r>
              <a:rPr lang="en-US" sz="2000" b="1" u="sng" dirty="0">
                <a:solidFill>
                  <a:schemeClr val="bg1"/>
                </a:solidFill>
              </a:rPr>
              <a:t>Understanding emotional needs of most vulnerable children </a:t>
            </a:r>
          </a:p>
          <a:p>
            <a:endParaRPr lang="en-US" sz="2000" b="1" u="sng" dirty="0"/>
          </a:p>
          <a:p>
            <a:r>
              <a:rPr lang="en-US" sz="2000" b="1" u="sng" dirty="0"/>
              <a:t>Vulnerable Children include</a:t>
            </a:r>
          </a:p>
          <a:p>
            <a:endParaRPr lang="en-US" sz="2000" b="1" u="sng" dirty="0"/>
          </a:p>
          <a:p>
            <a:pPr>
              <a:buFont typeface="Arial" pitchFamily="34" charset="0"/>
              <a:buChar char="•"/>
            </a:pPr>
            <a:r>
              <a:rPr lang="en-US" sz="2000" dirty="0"/>
              <a:t>Children in child care institution (CCIs) or without parental care</a:t>
            </a:r>
          </a:p>
          <a:p>
            <a:r>
              <a:rPr lang="en-US" sz="2000" dirty="0"/>
              <a:t>• Street connected children</a:t>
            </a:r>
          </a:p>
          <a:p>
            <a:r>
              <a:rPr lang="en-US" sz="2000" dirty="0"/>
              <a:t>• Children of migrant workers put into isolation facilities</a:t>
            </a:r>
          </a:p>
          <a:p>
            <a:r>
              <a:rPr lang="en-US" sz="2000" dirty="0"/>
              <a:t>• Children in other NGO shelters etc.</a:t>
            </a:r>
          </a:p>
          <a:p>
            <a:endParaRPr lang="en-US" sz="2000" dirty="0"/>
          </a:p>
          <a:p>
            <a:endParaRPr lang="en-US" sz="2000" u="sng" dirty="0"/>
          </a:p>
        </p:txBody>
      </p:sp>
      <p:sp>
        <p:nvSpPr>
          <p:cNvPr id="4" name="Rectangle 3"/>
          <p:cNvSpPr/>
          <p:nvPr/>
        </p:nvSpPr>
        <p:spPr>
          <a:xfrm>
            <a:off x="428596" y="928676"/>
            <a:ext cx="7858180" cy="4093428"/>
          </a:xfrm>
          <a:prstGeom prst="rect">
            <a:avLst/>
          </a:prstGeom>
        </p:spPr>
        <p:txBody>
          <a:bodyPr wrap="square">
            <a:spAutoFit/>
          </a:bodyPr>
          <a:lstStyle/>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Children who are most vulnerable face more challenges and may</a:t>
            </a:r>
          </a:p>
          <a:p>
            <a:r>
              <a:rPr lang="en-US" sz="2000" dirty="0"/>
              <a:t>therefore need more care and attention. Some of these children do not</a:t>
            </a:r>
          </a:p>
          <a:p>
            <a:r>
              <a:rPr lang="en-US" sz="2000" dirty="0"/>
              <a:t>have strong support systems and emotional references. The fear and</a:t>
            </a:r>
          </a:p>
          <a:p>
            <a:r>
              <a:rPr lang="en-US" sz="2000" dirty="0"/>
              <a:t>stress caused by COVID-19 may increase their sense of insecurity and</a:t>
            </a:r>
          </a:p>
          <a:p>
            <a:r>
              <a:rPr lang="en-US" sz="2000" dirty="0"/>
              <a:t>cause even more serious mental health issues if not addressed in a</a:t>
            </a:r>
          </a:p>
          <a:p>
            <a:r>
              <a:rPr lang="en-US" sz="2000" dirty="0"/>
              <a:t>timely manner.</a:t>
            </a:r>
            <a:endParaRPr lang="en-US" sz="2000" b="1" dirty="0"/>
          </a:p>
          <a:p>
            <a:r>
              <a:rPr lang="en-US" sz="2000"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C54F7A-3C1A-4065-AE56-BB23FE4AAB79}" type="slidenum">
              <a:rPr lang="en-US" smtClean="0"/>
              <a:pPr/>
              <a:t>11</a:t>
            </a:fld>
            <a:endParaRPr lang="en-US"/>
          </a:p>
        </p:txBody>
      </p:sp>
      <p:sp>
        <p:nvSpPr>
          <p:cNvPr id="5" name="Rectangle 4"/>
          <p:cNvSpPr/>
          <p:nvPr/>
        </p:nvSpPr>
        <p:spPr>
          <a:xfrm>
            <a:off x="500034" y="1"/>
            <a:ext cx="7858180" cy="461665"/>
          </a:xfrm>
          <a:prstGeom prst="rect">
            <a:avLst/>
          </a:prstGeom>
        </p:spPr>
        <p:txBody>
          <a:bodyPr wrap="square">
            <a:spAutoFit/>
          </a:bodyPr>
          <a:lstStyle/>
          <a:p>
            <a:pPr algn="ctr"/>
            <a:r>
              <a:rPr lang="en-US" sz="2400" b="1" u="sng" dirty="0"/>
              <a:t>Helping Children deal with stressful events</a:t>
            </a:r>
          </a:p>
        </p:txBody>
      </p:sp>
      <p:sp>
        <p:nvSpPr>
          <p:cNvPr id="7" name="Rectangle 6"/>
          <p:cNvSpPr/>
          <p:nvPr/>
        </p:nvSpPr>
        <p:spPr>
          <a:xfrm>
            <a:off x="214282" y="428610"/>
            <a:ext cx="8286808" cy="5078313"/>
          </a:xfrm>
          <a:prstGeom prst="rect">
            <a:avLst/>
          </a:prstGeom>
        </p:spPr>
        <p:txBody>
          <a:bodyPr wrap="square">
            <a:spAutoFit/>
          </a:bodyPr>
          <a:lstStyle/>
          <a:p>
            <a:pPr algn="ctr"/>
            <a:r>
              <a:rPr lang="en-US" sz="2400" b="1" u="sng" dirty="0">
                <a:solidFill>
                  <a:schemeClr val="bg1"/>
                </a:solidFill>
              </a:rPr>
              <a:t>Listen:</a:t>
            </a:r>
          </a:p>
          <a:p>
            <a:pPr algn="ctr"/>
            <a:r>
              <a:rPr lang="en-US" dirty="0"/>
              <a:t> Give children opportunities to</a:t>
            </a:r>
          </a:p>
          <a:p>
            <a:pPr algn="ctr"/>
            <a:r>
              <a:rPr lang="en-US" dirty="0"/>
              <a:t>talk about what they are feeling.</a:t>
            </a:r>
          </a:p>
          <a:p>
            <a:pPr algn="ctr"/>
            <a:r>
              <a:rPr lang="en-US" dirty="0"/>
              <a:t>Encourage them to share concerns</a:t>
            </a:r>
          </a:p>
          <a:p>
            <a:pPr algn="ctr"/>
            <a:r>
              <a:rPr lang="en-US" dirty="0"/>
              <a:t>and ask questions</a:t>
            </a:r>
          </a:p>
          <a:p>
            <a:pPr algn="ctr"/>
            <a:r>
              <a:rPr lang="en-US" sz="2400" b="1" u="sng" dirty="0">
                <a:solidFill>
                  <a:schemeClr val="bg1"/>
                </a:solidFill>
              </a:rPr>
              <a:t>Comfort: </a:t>
            </a:r>
          </a:p>
          <a:p>
            <a:pPr algn="ctr"/>
            <a:r>
              <a:rPr lang="en-US" dirty="0"/>
              <a:t>Use simple tools to</a:t>
            </a:r>
          </a:p>
          <a:p>
            <a:pPr algn="ctr"/>
            <a:r>
              <a:rPr lang="en-US" dirty="0"/>
              <a:t>comfort and calm children, for e.g.</a:t>
            </a:r>
          </a:p>
          <a:p>
            <a:pPr algn="ctr"/>
            <a:r>
              <a:rPr lang="en-US" dirty="0"/>
              <a:t>telling stories, singing with them and</a:t>
            </a:r>
          </a:p>
          <a:p>
            <a:pPr algn="ctr"/>
            <a:r>
              <a:rPr lang="en-US" dirty="0"/>
              <a:t>playing games. Praise them</a:t>
            </a:r>
          </a:p>
          <a:p>
            <a:pPr algn="ctr"/>
            <a:r>
              <a:rPr lang="en-US" dirty="0"/>
              <a:t>frequently for their strengths, such as</a:t>
            </a:r>
          </a:p>
          <a:p>
            <a:pPr algn="ctr"/>
            <a:r>
              <a:rPr lang="en-US" dirty="0"/>
              <a:t>showing courage, compassion and</a:t>
            </a:r>
          </a:p>
          <a:p>
            <a:pPr algn="ctr"/>
            <a:r>
              <a:rPr lang="en-US" dirty="0"/>
              <a:t>helpfulness</a:t>
            </a:r>
          </a:p>
          <a:p>
            <a:pPr algn="ctr"/>
            <a:r>
              <a:rPr lang="en-US" sz="2400" b="1" u="sng" dirty="0">
                <a:solidFill>
                  <a:schemeClr val="bg1"/>
                </a:solidFill>
              </a:rPr>
              <a:t>• Reassure </a:t>
            </a:r>
          </a:p>
          <a:p>
            <a:pPr algn="ctr"/>
            <a:r>
              <a:rPr lang="en-US" dirty="0"/>
              <a:t>children that you are</a:t>
            </a:r>
          </a:p>
          <a:p>
            <a:pPr algn="ctr"/>
            <a:r>
              <a:rPr lang="en-US" dirty="0"/>
              <a:t>prepared to keep them safe. Provide</a:t>
            </a:r>
          </a:p>
          <a:p>
            <a:pPr algn="ctr"/>
            <a:r>
              <a:rPr lang="en-US" dirty="0"/>
              <a:t>them with correct 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C54F7A-3C1A-4065-AE56-BB23FE4AAB79}" type="slidenum">
              <a:rPr lang="en-US" smtClean="0"/>
              <a:pPr/>
              <a:t>12</a:t>
            </a:fld>
            <a:endParaRPr lang="en-US"/>
          </a:p>
        </p:txBody>
      </p:sp>
      <p:sp>
        <p:nvSpPr>
          <p:cNvPr id="3" name="Rectangle 2"/>
          <p:cNvSpPr/>
          <p:nvPr/>
        </p:nvSpPr>
        <p:spPr>
          <a:xfrm>
            <a:off x="428596" y="214296"/>
            <a:ext cx="8501122" cy="707886"/>
          </a:xfrm>
          <a:prstGeom prst="rect">
            <a:avLst/>
          </a:prstGeom>
        </p:spPr>
        <p:txBody>
          <a:bodyPr wrap="square">
            <a:spAutoFit/>
          </a:bodyPr>
          <a:lstStyle/>
          <a:p>
            <a:pPr algn="ctr"/>
            <a:r>
              <a:rPr lang="en-US" sz="2000" b="1" u="sng" dirty="0">
                <a:solidFill>
                  <a:schemeClr val="bg1"/>
                </a:solidFill>
              </a:rPr>
              <a:t>Recognizing signs of psychological distress needing</a:t>
            </a:r>
          </a:p>
          <a:p>
            <a:pPr algn="ctr"/>
            <a:r>
              <a:rPr lang="en-US" sz="2000" b="1" u="sng" dirty="0">
                <a:solidFill>
                  <a:schemeClr val="bg1"/>
                </a:solidFill>
              </a:rPr>
              <a:t>specialized help</a:t>
            </a:r>
            <a:endParaRPr lang="en-US" sz="2000" u="sng" dirty="0">
              <a:solidFill>
                <a:schemeClr val="bg1"/>
              </a:solidFill>
            </a:endParaRPr>
          </a:p>
        </p:txBody>
      </p:sp>
      <p:sp>
        <p:nvSpPr>
          <p:cNvPr id="4" name="Rectangle 3"/>
          <p:cNvSpPr/>
          <p:nvPr/>
        </p:nvSpPr>
        <p:spPr>
          <a:xfrm>
            <a:off x="214282" y="1000113"/>
            <a:ext cx="8501122" cy="3477875"/>
          </a:xfrm>
          <a:prstGeom prst="rect">
            <a:avLst/>
          </a:prstGeom>
        </p:spPr>
        <p:txBody>
          <a:bodyPr wrap="square">
            <a:spAutoFit/>
          </a:bodyPr>
          <a:lstStyle/>
          <a:p>
            <a:r>
              <a:rPr lang="en-US" sz="2000" dirty="0"/>
              <a:t>Some children may also face serious mental health issues due to ongoing pandemic. They may exhibit the following signs:</a:t>
            </a:r>
          </a:p>
          <a:p>
            <a:r>
              <a:rPr lang="en-US" sz="2000" dirty="0"/>
              <a:t>• Difficulties in sleeping and eating</a:t>
            </a:r>
          </a:p>
          <a:p>
            <a:r>
              <a:rPr lang="en-US" sz="2000" dirty="0"/>
              <a:t>• Nightmares</a:t>
            </a:r>
          </a:p>
          <a:p>
            <a:r>
              <a:rPr lang="en-US" sz="2000" dirty="0"/>
              <a:t>• Being withdrawn or aggressive</a:t>
            </a:r>
          </a:p>
          <a:p>
            <a:r>
              <a:rPr lang="en-US" sz="2000" dirty="0"/>
              <a:t>• Complain of pain in stomach or headache without physical reason</a:t>
            </a:r>
          </a:p>
          <a:p>
            <a:r>
              <a:rPr lang="en-US" sz="2000" dirty="0"/>
              <a:t>• Having fears, being afraid to be left alone</a:t>
            </a:r>
          </a:p>
          <a:p>
            <a:r>
              <a:rPr lang="en-US" sz="2000" dirty="0"/>
              <a:t>• Clinging, depending behaviours</a:t>
            </a:r>
          </a:p>
          <a:p>
            <a:r>
              <a:rPr lang="en-US" sz="2000" dirty="0"/>
              <a:t>• New fears manifest (for instance fear of the dark)</a:t>
            </a:r>
          </a:p>
          <a:p>
            <a:r>
              <a:rPr lang="en-US" sz="2000" dirty="0"/>
              <a:t>• Decreased interest in playing and engaging in playful activities</a:t>
            </a:r>
          </a:p>
          <a:p>
            <a:r>
              <a:rPr lang="en-US" sz="2000" dirty="0"/>
              <a:t>• Being sad, crying more than usual or for no apparent reason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C54F7A-3C1A-4065-AE56-BB23FE4AAB79}" type="slidenum">
              <a:rPr lang="en-US" smtClean="0"/>
              <a:pPr/>
              <a:t>13</a:t>
            </a:fld>
            <a:endParaRPr lang="en-US"/>
          </a:p>
        </p:txBody>
      </p:sp>
      <p:sp>
        <p:nvSpPr>
          <p:cNvPr id="3" name="Rectangle 2"/>
          <p:cNvSpPr/>
          <p:nvPr/>
        </p:nvSpPr>
        <p:spPr>
          <a:xfrm>
            <a:off x="1928794" y="285734"/>
            <a:ext cx="5429288" cy="1569660"/>
          </a:xfrm>
          <a:prstGeom prst="rect">
            <a:avLst/>
          </a:prstGeom>
        </p:spPr>
        <p:txBody>
          <a:bodyPr wrap="square">
            <a:spAutoFit/>
          </a:bodyPr>
          <a:lstStyle/>
          <a:p>
            <a:r>
              <a:rPr lang="en-US" sz="2400" b="1" u="sng" dirty="0">
                <a:solidFill>
                  <a:schemeClr val="bg1"/>
                </a:solidFill>
              </a:rPr>
              <a:t>Tips for parents and caregivers to take care of both physical and emotional needs of children and how to talk to them  about COVID 19</a:t>
            </a:r>
            <a:endParaRPr lang="en-US" sz="2400" u="sng" dirty="0">
              <a:solidFill>
                <a:schemeClr val="bg1"/>
              </a:solidFill>
            </a:endParaRPr>
          </a:p>
        </p:txBody>
      </p:sp>
      <p:sp>
        <p:nvSpPr>
          <p:cNvPr id="4" name="Rectangle 3"/>
          <p:cNvSpPr/>
          <p:nvPr/>
        </p:nvSpPr>
        <p:spPr>
          <a:xfrm>
            <a:off x="142844" y="2214560"/>
            <a:ext cx="8501122" cy="2585323"/>
          </a:xfrm>
          <a:prstGeom prst="rect">
            <a:avLst/>
          </a:prstGeom>
        </p:spPr>
        <p:txBody>
          <a:bodyPr wrap="square">
            <a:spAutoFit/>
          </a:bodyPr>
          <a:lstStyle/>
          <a:p>
            <a:pPr>
              <a:buFont typeface="Wingdings" pitchFamily="2" charset="2"/>
              <a:buChar char="Ø"/>
            </a:pPr>
            <a:r>
              <a:rPr lang="en-US" dirty="0"/>
              <a:t>Children need adults to help them understand what is going on.</a:t>
            </a:r>
          </a:p>
          <a:p>
            <a:endParaRPr lang="en-US" dirty="0"/>
          </a:p>
          <a:p>
            <a:r>
              <a:rPr lang="en-US" dirty="0"/>
              <a:t>➢ Talk to children about what is happening in a way that they can understand.</a:t>
            </a:r>
          </a:p>
          <a:p>
            <a:endParaRPr lang="en-US" dirty="0"/>
          </a:p>
          <a:p>
            <a:r>
              <a:rPr lang="en-US" dirty="0"/>
              <a:t>➢ Keep it simple and appropriate for each child’s age.</a:t>
            </a:r>
          </a:p>
          <a:p>
            <a:endParaRPr lang="en-US" dirty="0"/>
          </a:p>
          <a:p>
            <a:pPr>
              <a:buFont typeface="Wingdings" pitchFamily="2" charset="2"/>
              <a:buChar char="Ø"/>
            </a:pPr>
            <a:r>
              <a:rPr lang="en-US" dirty="0"/>
              <a:t>Quality and positive parenting</a:t>
            </a:r>
          </a:p>
          <a:p>
            <a:pPr>
              <a:buFont typeface="Wingdings" pitchFamily="2" charset="2"/>
              <a:buChar char="Ø"/>
            </a:pPr>
            <a:endParaRPr lang="en-US" dirty="0"/>
          </a:p>
          <a:p>
            <a:pPr>
              <a:buFont typeface="Wingdings" pitchFamily="2" charset="2"/>
              <a:buChar char="Ø"/>
            </a:pPr>
            <a:r>
              <a:rPr lang="en-US" dirty="0"/>
              <a:t>Structure their  day (balance between  studies and play)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
            <a:r>
              <a:rPr lang="en-US" dirty="0">
                <a:latin typeface="Calibri Light" pitchFamily="34" charset="0"/>
              </a:rPr>
              <a:t>Make sure you look after your own safety and wellbeing.</a:t>
            </a:r>
          </a:p>
          <a:p>
            <a:pPr algn="just">
              <a:buNone/>
            </a:pPr>
            <a:endParaRPr lang="en-US" dirty="0">
              <a:latin typeface="Calibri Light" pitchFamily="34" charset="0"/>
            </a:endParaRPr>
          </a:p>
          <a:p>
            <a:pPr algn="just"/>
            <a:r>
              <a:rPr lang="en-US" dirty="0">
                <a:latin typeface="Calibri Light" pitchFamily="34" charset="0"/>
              </a:rPr>
              <a:t>Look for some support for yourself so you are better able to understand and help your child or adolescent.</a:t>
            </a:r>
          </a:p>
          <a:p>
            <a:pPr algn="just"/>
            <a:endParaRPr lang="en-US" dirty="0">
              <a:latin typeface="Calibri Light" pitchFamily="34" charset="0"/>
            </a:endParaRPr>
          </a:p>
          <a:p>
            <a:pPr algn="just"/>
            <a:r>
              <a:rPr lang="en-US" dirty="0">
                <a:latin typeface="Calibri Light" pitchFamily="34" charset="0"/>
              </a:rPr>
              <a:t>Remove the child and yourself as much as possible from the exposure of COVID 19 infectious places. Look for a quiet and settled place with other people around. </a:t>
            </a:r>
          </a:p>
          <a:p>
            <a:pPr algn="just"/>
            <a:endParaRPr lang="en-US" dirty="0">
              <a:latin typeface="Calibri Light" pitchFamily="34" charset="0"/>
            </a:endParaRPr>
          </a:p>
          <a:p>
            <a:pPr algn="just"/>
            <a:r>
              <a:rPr lang="en-US" dirty="0">
                <a:latin typeface="Calibri Light" pitchFamily="34" charset="0"/>
              </a:rPr>
              <a:t>Tell your child that they are safe (when this is the case), that you are with them and that you will look after them .</a:t>
            </a:r>
          </a:p>
          <a:p>
            <a:endParaRPr lang="en-US" dirty="0"/>
          </a:p>
        </p:txBody>
      </p:sp>
      <p:sp>
        <p:nvSpPr>
          <p:cNvPr id="3" name="Slide Number Placeholder 2"/>
          <p:cNvSpPr>
            <a:spLocks noGrp="1"/>
          </p:cNvSpPr>
          <p:nvPr>
            <p:ph type="sldNum" sz="quarter" idx="15"/>
          </p:nvPr>
        </p:nvSpPr>
        <p:spPr/>
        <p:txBody>
          <a:bodyPr>
            <a:normAutofit/>
          </a:bodyPr>
          <a:lstStyle/>
          <a:p>
            <a:fld id="{A1C54F7A-3C1A-4065-AE56-BB23FE4AAB79}" type="slidenum">
              <a:rPr lang="en-US" smtClean="0"/>
              <a:pPr/>
              <a:t>14</a:t>
            </a:fld>
            <a:endParaRPr lang="en-US"/>
          </a:p>
        </p:txBody>
      </p:sp>
      <p:sp>
        <p:nvSpPr>
          <p:cNvPr id="4" name="Title 3"/>
          <p:cNvSpPr>
            <a:spLocks noGrp="1"/>
          </p:cNvSpPr>
          <p:nvPr>
            <p:ph type="title"/>
          </p:nvPr>
        </p:nvSpPr>
        <p:spPr/>
        <p:txBody>
          <a:bodyPr>
            <a:noAutofit/>
          </a:bodyPr>
          <a:lstStyle/>
          <a:p>
            <a:pPr algn="ctr"/>
            <a:r>
              <a:rPr lang="en-US" sz="3600" b="1" dirty="0">
                <a:solidFill>
                  <a:schemeClr val="bg1"/>
                </a:solidFill>
                <a:effectLst>
                  <a:outerShdw blurRad="38100" dist="38100" dir="2700000" algn="tl">
                    <a:srgbClr val="000000">
                      <a:alpha val="43137"/>
                    </a:srgbClr>
                  </a:outerShdw>
                </a:effectLst>
              </a:rPr>
              <a:t>COVID-19</a:t>
            </a:r>
            <a:br>
              <a:rPr lang="en-US" sz="3600" b="1" dirty="0">
                <a:solidFill>
                  <a:schemeClr val="bg1"/>
                </a:solidFill>
                <a:effectLst>
                  <a:outerShdw blurRad="38100" dist="38100" dir="2700000" algn="tl">
                    <a:srgbClr val="000000">
                      <a:alpha val="43137"/>
                    </a:srgbClr>
                  </a:outerShdw>
                </a:effectLst>
              </a:rPr>
            </a:br>
            <a:r>
              <a:rPr lang="en-US" sz="3600" b="1" dirty="0">
                <a:solidFill>
                  <a:schemeClr val="bg1"/>
                </a:solidFill>
                <a:effectLst>
                  <a:outerShdw blurRad="38100" dist="38100" dir="2700000" algn="tl">
                    <a:srgbClr val="000000">
                      <a:alpha val="43137"/>
                    </a:srgbClr>
                  </a:outerShdw>
                </a:effectLst>
              </a:rPr>
              <a:t>Ways Parents And Care Givers Can Help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2910" y="785802"/>
            <a:ext cx="8229600" cy="4214842"/>
          </a:xfrm>
        </p:spPr>
        <p:txBody>
          <a:bodyPr>
            <a:normAutofit fontScale="25000" lnSpcReduction="20000"/>
          </a:bodyPr>
          <a:lstStyle/>
          <a:p>
            <a:pPr algn="just"/>
            <a:r>
              <a:rPr lang="en-US" sz="8000" dirty="0">
                <a:latin typeface="Calibri Light" pitchFamily="34" charset="0"/>
              </a:rPr>
              <a:t>Try to avoid exposure to distressed people, other people’s conversations about their experience and media reporting of Covid-19 pandemics.</a:t>
            </a:r>
          </a:p>
          <a:p>
            <a:pPr algn="just"/>
            <a:r>
              <a:rPr lang="en-US" sz="8000" dirty="0">
                <a:latin typeface="Calibri Light" pitchFamily="34" charset="0"/>
              </a:rPr>
              <a:t>Accept the child’s responses, reactions and feelings. Don’t tell them to ‘be good’ to ‘stop being silly’, or to ‘be brave’.</a:t>
            </a:r>
          </a:p>
          <a:p>
            <a:pPr algn="just"/>
            <a:r>
              <a:rPr lang="en-US" sz="8000" dirty="0">
                <a:latin typeface="Calibri Light" pitchFamily="34" charset="0"/>
              </a:rPr>
              <a:t>Allow the child or adolescent to talk and say what needs to be said. Let them cry, but do not force them to talk. Calming and quiet conversation will help a child to settle and feel safe. </a:t>
            </a:r>
          </a:p>
          <a:p>
            <a:pPr algn="just"/>
            <a:r>
              <a:rPr lang="en-US" sz="8000" dirty="0">
                <a:latin typeface="Calibri Light" pitchFamily="34" charset="0"/>
              </a:rPr>
              <a:t>Answer any questions factually, clearly and concisely without unnecessary detail. </a:t>
            </a:r>
          </a:p>
          <a:p>
            <a:pPr algn="just"/>
            <a:r>
              <a:rPr lang="en-US" sz="8000" dirty="0">
                <a:latin typeface="Calibri Light" pitchFamily="34" charset="0"/>
              </a:rPr>
              <a:t>Reassure the child or adolescent that their reactions are normal and will pass in time .</a:t>
            </a:r>
          </a:p>
          <a:p>
            <a:pPr algn="just"/>
            <a:r>
              <a:rPr lang="en-US" sz="8000" dirty="0">
                <a:latin typeface="Calibri Light" pitchFamily="34" charset="0"/>
              </a:rPr>
              <a:t>As soon as possible connect with something familiar - a person, a place, an object. Familiarity and routine help to establish and maintain recovery. </a:t>
            </a:r>
          </a:p>
          <a:p>
            <a:endParaRPr lang="en-US" dirty="0">
              <a:latin typeface="Calibri Light" pitchFamily="34" charset="0"/>
            </a:endParaRPr>
          </a:p>
        </p:txBody>
      </p:sp>
      <p:sp>
        <p:nvSpPr>
          <p:cNvPr id="3" name="Slide Number Placeholder 2"/>
          <p:cNvSpPr>
            <a:spLocks noGrp="1"/>
          </p:cNvSpPr>
          <p:nvPr>
            <p:ph type="sldNum" sz="quarter" idx="15"/>
          </p:nvPr>
        </p:nvSpPr>
        <p:spPr/>
        <p:txBody>
          <a:bodyPr>
            <a:normAutofit/>
          </a:bodyPr>
          <a:lstStyle/>
          <a:p>
            <a:fld id="{A1C54F7A-3C1A-4065-AE56-BB23FE4AAB79}" type="slidenum">
              <a:rPr lang="en-US" smtClean="0"/>
              <a:pPr/>
              <a:t>15</a:t>
            </a:fld>
            <a:endParaRPr lang="en-US"/>
          </a:p>
        </p:txBody>
      </p:sp>
      <p:sp>
        <p:nvSpPr>
          <p:cNvPr id="4" name="Title 3"/>
          <p:cNvSpPr>
            <a:spLocks noGrp="1"/>
          </p:cNvSpPr>
          <p:nvPr>
            <p:ph type="title"/>
          </p:nvPr>
        </p:nvSpPr>
        <p:spPr>
          <a:xfrm>
            <a:off x="428596" y="142858"/>
            <a:ext cx="8229600" cy="671528"/>
          </a:xfrm>
        </p:spPr>
        <p:txBody>
          <a:bodyPr>
            <a:noAutofit/>
          </a:bodyPr>
          <a:lstStyle/>
          <a:p>
            <a:pPr algn="ctr"/>
            <a:r>
              <a:rPr lang="en-US" sz="3600" b="1" dirty="0">
                <a:solidFill>
                  <a:schemeClr val="bg1"/>
                </a:solidFill>
                <a:effectLst>
                  <a:outerShdw blurRad="38100" dist="38100" dir="2700000" algn="tl">
                    <a:srgbClr val="000000">
                      <a:alpha val="43137"/>
                    </a:srgbClr>
                  </a:outerShdw>
                </a:effectLst>
              </a:rPr>
              <a:t>Ways Parents And Care Givers Can Help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142990"/>
            <a:ext cx="8305800" cy="3286148"/>
          </a:xfrm>
        </p:spPr>
        <p:txBody>
          <a:bodyPr/>
          <a:lstStyle/>
          <a:p>
            <a:pPr algn="l">
              <a:buFont typeface="Arial" pitchFamily="34" charset="0"/>
              <a:buChar char="•"/>
            </a:pPr>
            <a:r>
              <a:rPr lang="en-US" sz="3200" dirty="0"/>
              <a:t>Emotional Disorders</a:t>
            </a:r>
          </a:p>
          <a:p>
            <a:pPr algn="l">
              <a:buFont typeface="Arial" pitchFamily="34" charset="0"/>
              <a:buChar char="•"/>
            </a:pPr>
            <a:r>
              <a:rPr lang="en-US" sz="3200" dirty="0"/>
              <a:t>Anxiety Disorders</a:t>
            </a:r>
          </a:p>
          <a:p>
            <a:pPr algn="l">
              <a:buFont typeface="Arial" pitchFamily="34" charset="0"/>
              <a:buChar char="•"/>
            </a:pPr>
            <a:r>
              <a:rPr lang="en-US" sz="3200" dirty="0"/>
              <a:t>Depression</a:t>
            </a:r>
          </a:p>
          <a:p>
            <a:pPr algn="l">
              <a:buFont typeface="Arial" pitchFamily="34" charset="0"/>
              <a:buChar char="•"/>
            </a:pPr>
            <a:r>
              <a:rPr lang="en-US" sz="3200" dirty="0"/>
              <a:t>Behavioural Disorders</a:t>
            </a:r>
          </a:p>
          <a:p>
            <a:pPr algn="l">
              <a:buFont typeface="Arial" pitchFamily="34" charset="0"/>
              <a:buChar char="•"/>
            </a:pPr>
            <a:r>
              <a:rPr lang="en-US" sz="3200" dirty="0"/>
              <a:t>Bed Wetting</a:t>
            </a:r>
          </a:p>
          <a:p>
            <a:pPr algn="l">
              <a:buFont typeface="Arial" pitchFamily="34" charset="0"/>
              <a:buChar char="•"/>
            </a:pPr>
            <a:endParaRPr lang="en-US" sz="3200" dirty="0"/>
          </a:p>
        </p:txBody>
      </p:sp>
      <p:sp>
        <p:nvSpPr>
          <p:cNvPr id="3" name="Title 2"/>
          <p:cNvSpPr>
            <a:spLocks noGrp="1"/>
          </p:cNvSpPr>
          <p:nvPr>
            <p:ph type="ctrTitle"/>
          </p:nvPr>
        </p:nvSpPr>
        <p:spPr>
          <a:xfrm>
            <a:off x="457200" y="285735"/>
            <a:ext cx="8305800" cy="785817"/>
          </a:xfrm>
        </p:spPr>
        <p:txBody>
          <a:bodyPr/>
          <a:lstStyle/>
          <a:p>
            <a:r>
              <a:rPr sz="3600" b="1" u="sng">
                <a:solidFill>
                  <a:schemeClr val="bg1"/>
                </a:solidFill>
              </a:rPr>
              <a:t>Common Psychological Issues Among Children</a:t>
            </a:r>
            <a:endParaRPr lang="en-US" sz="3600" b="1" u="sng" dirty="0">
              <a:solidFill>
                <a:schemeClr val="bg1"/>
              </a:solidFill>
            </a:endParaRPr>
          </a:p>
        </p:txBody>
      </p:sp>
      <p:sp>
        <p:nvSpPr>
          <p:cNvPr id="4" name="Slide Number Placeholder 3"/>
          <p:cNvSpPr>
            <a:spLocks noGrp="1"/>
          </p:cNvSpPr>
          <p:nvPr>
            <p:ph type="sldNum" sz="quarter" idx="11"/>
          </p:nvPr>
        </p:nvSpPr>
        <p:spPr/>
        <p:txBody>
          <a:bodyPr/>
          <a:lstStyle/>
          <a:p>
            <a:fld id="{A1C54F7A-3C1A-4065-AE56-BB23FE4AAB79}"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latin typeface="Calibri Light" pitchFamily="34" charset="0"/>
              </a:rPr>
              <a:t>Consistent or chronic inappropriate type of feelings under normal circumstances for a long period of time and to a marked degree that adversely affects the child.</a:t>
            </a:r>
          </a:p>
          <a:p>
            <a:endParaRPr lang="en-US" dirty="0"/>
          </a:p>
        </p:txBody>
      </p:sp>
      <p:sp>
        <p:nvSpPr>
          <p:cNvPr id="3" name="Slide Number Placeholder 2"/>
          <p:cNvSpPr>
            <a:spLocks noGrp="1"/>
          </p:cNvSpPr>
          <p:nvPr>
            <p:ph type="sldNum" sz="quarter" idx="15"/>
          </p:nvPr>
        </p:nvSpPr>
        <p:spPr/>
        <p:txBody>
          <a:bodyPr>
            <a:normAutofit/>
          </a:bodyPr>
          <a:lstStyle/>
          <a:p>
            <a:fld id="{A1C54F7A-3C1A-4065-AE56-BB23FE4AAB79}" type="slidenum">
              <a:rPr lang="en-US" smtClean="0"/>
              <a:pPr/>
              <a:t>17</a:t>
            </a:fld>
            <a:endParaRPr lang="en-US"/>
          </a:p>
        </p:txBody>
      </p:sp>
      <p:sp>
        <p:nvSpPr>
          <p:cNvPr id="4" name="Title 3"/>
          <p:cNvSpPr>
            <a:spLocks noGrp="1"/>
          </p:cNvSpPr>
          <p:nvPr>
            <p:ph type="title"/>
          </p:nvPr>
        </p:nvSpPr>
        <p:spPr/>
        <p:txBody>
          <a:bodyPr>
            <a:normAutofit/>
          </a:bodyPr>
          <a:lstStyle/>
          <a:p>
            <a:pPr algn="ctr"/>
            <a:r>
              <a:rPr lang="en-US" b="1" dirty="0">
                <a:solidFill>
                  <a:schemeClr val="bg1"/>
                </a:solidFill>
                <a:effectLst>
                  <a:outerShdw blurRad="38100" dist="38100" dir="2700000" algn="tl">
                    <a:srgbClr val="000000">
                      <a:alpha val="43137"/>
                    </a:srgbClr>
                  </a:outerShdw>
                </a:effectLst>
              </a:rPr>
              <a:t>Emotional Disorders </a:t>
            </a:r>
          </a:p>
        </p:txBody>
      </p:sp>
      <p:pic>
        <p:nvPicPr>
          <p:cNvPr id="5" name="Picture 4"/>
          <p:cNvPicPr>
            <a:picLocks/>
          </p:cNvPicPr>
          <p:nvPr/>
        </p:nvPicPr>
        <p:blipFill>
          <a:blip r:embed="rId2"/>
          <a:stretch>
            <a:fillRect/>
          </a:stretch>
        </p:blipFill>
        <p:spPr>
          <a:xfrm>
            <a:off x="785786" y="2488219"/>
            <a:ext cx="2286016" cy="2000246"/>
          </a:xfrm>
          <a:prstGeom prst="rect">
            <a:avLst/>
          </a:prstGeom>
        </p:spPr>
      </p:pic>
      <p:pic>
        <p:nvPicPr>
          <p:cNvPr id="6" name="Picture 5"/>
          <p:cNvPicPr>
            <a:picLocks/>
          </p:cNvPicPr>
          <p:nvPr/>
        </p:nvPicPr>
        <p:blipFill>
          <a:blip r:embed="rId3"/>
          <a:stretch>
            <a:fillRect/>
          </a:stretch>
        </p:blipFill>
        <p:spPr>
          <a:xfrm>
            <a:off x="5572136" y="2500313"/>
            <a:ext cx="2540355" cy="183155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1285866"/>
            <a:ext cx="8229600" cy="3429000"/>
          </a:xfrm>
        </p:spPr>
        <p:txBody>
          <a:bodyPr/>
          <a:lstStyle/>
          <a:p>
            <a:pPr algn="just"/>
            <a:r>
              <a:rPr lang="en-US" dirty="0">
                <a:latin typeface="Calibri Light" pitchFamily="34" charset="0"/>
              </a:rPr>
              <a:t>Fear, excessive worry, anger, irritability, difficulty concentrating, headache</a:t>
            </a:r>
          </a:p>
          <a:p>
            <a:pPr algn="just"/>
            <a:r>
              <a:rPr lang="en-US" dirty="0">
                <a:latin typeface="Calibri Light" pitchFamily="34" charset="0"/>
              </a:rPr>
              <a:t>Lack of talk, no concentration</a:t>
            </a:r>
          </a:p>
          <a:p>
            <a:endParaRPr lang="en-US" dirty="0"/>
          </a:p>
        </p:txBody>
      </p:sp>
      <p:sp>
        <p:nvSpPr>
          <p:cNvPr id="3" name="Slide Number Placeholder 2"/>
          <p:cNvSpPr>
            <a:spLocks noGrp="1"/>
          </p:cNvSpPr>
          <p:nvPr>
            <p:ph type="sldNum" sz="quarter" idx="15"/>
          </p:nvPr>
        </p:nvSpPr>
        <p:spPr/>
        <p:txBody>
          <a:bodyPr>
            <a:normAutofit/>
          </a:bodyPr>
          <a:lstStyle/>
          <a:p>
            <a:fld id="{A1C54F7A-3C1A-4065-AE56-BB23FE4AAB79}" type="slidenum">
              <a:rPr lang="en-US" smtClean="0"/>
              <a:pPr/>
              <a:t>18</a:t>
            </a:fld>
            <a:endParaRPr lang="en-US"/>
          </a:p>
        </p:txBody>
      </p:sp>
      <p:sp>
        <p:nvSpPr>
          <p:cNvPr id="4" name="Title 3"/>
          <p:cNvSpPr>
            <a:spLocks noGrp="1"/>
          </p:cNvSpPr>
          <p:nvPr>
            <p:ph type="title"/>
          </p:nvPr>
        </p:nvSpPr>
        <p:spPr/>
        <p:txBody>
          <a:bodyPr>
            <a:normAutofit/>
          </a:bodyPr>
          <a:lstStyle/>
          <a:p>
            <a:pPr algn="ctr"/>
            <a:r>
              <a:rPr lang="en-US" b="1" dirty="0">
                <a:solidFill>
                  <a:schemeClr val="bg1"/>
                </a:solidFill>
                <a:effectLst>
                  <a:outerShdw blurRad="38100" dist="38100" dir="2700000" algn="tl">
                    <a:srgbClr val="000000">
                      <a:alpha val="43137"/>
                    </a:srgbClr>
                  </a:outerShdw>
                </a:effectLst>
              </a:rPr>
              <a:t>Anxiety Disorder </a:t>
            </a:r>
          </a:p>
        </p:txBody>
      </p:sp>
      <p:pic>
        <p:nvPicPr>
          <p:cNvPr id="5" name="Picture 4"/>
          <p:cNvPicPr>
            <a:picLocks/>
          </p:cNvPicPr>
          <p:nvPr/>
        </p:nvPicPr>
        <p:blipFill>
          <a:blip r:embed="rId2" cstate="print"/>
          <a:stretch>
            <a:fillRect/>
          </a:stretch>
        </p:blipFill>
        <p:spPr>
          <a:xfrm>
            <a:off x="1714480" y="2714626"/>
            <a:ext cx="1714512" cy="17859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p:cNvPicPr>
          <p:nvPr/>
        </p:nvPicPr>
        <p:blipFill>
          <a:blip r:embed="rId3" cstate="print"/>
          <a:stretch>
            <a:fillRect/>
          </a:stretch>
        </p:blipFill>
        <p:spPr>
          <a:xfrm>
            <a:off x="6929454" y="357172"/>
            <a:ext cx="1071570" cy="8572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p:cNvPicPr>
            <a:picLocks/>
          </p:cNvPicPr>
          <p:nvPr/>
        </p:nvPicPr>
        <p:blipFill>
          <a:blip r:embed="rId4" cstate="print"/>
          <a:stretch>
            <a:fillRect/>
          </a:stretch>
        </p:blipFill>
        <p:spPr>
          <a:xfrm>
            <a:off x="6000760" y="2571751"/>
            <a:ext cx="1479262" cy="18125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Calibri Light" pitchFamily="34" charset="0"/>
              </a:rPr>
              <a:t>Irritability or anger </a:t>
            </a:r>
          </a:p>
          <a:p>
            <a:r>
              <a:rPr lang="en-US" dirty="0">
                <a:latin typeface="Calibri Light" pitchFamily="34" charset="0"/>
              </a:rPr>
              <a:t>difficulty concentrating </a:t>
            </a:r>
          </a:p>
          <a:p>
            <a:r>
              <a:rPr lang="en-US" dirty="0">
                <a:latin typeface="Calibri Light" pitchFamily="34" charset="0"/>
              </a:rPr>
              <a:t>Vocal outbursts or crying ,increased sensitivity to rejection </a:t>
            </a:r>
          </a:p>
          <a:p>
            <a:r>
              <a:rPr lang="en-US" dirty="0">
                <a:latin typeface="Calibri Light" pitchFamily="34" charset="0"/>
              </a:rPr>
              <a:t> Social withdrawal, changes in sleep &amp; appetite </a:t>
            </a:r>
          </a:p>
          <a:p>
            <a:endParaRPr lang="en-US" dirty="0"/>
          </a:p>
        </p:txBody>
      </p:sp>
      <p:sp>
        <p:nvSpPr>
          <p:cNvPr id="3" name="Slide Number Placeholder 2"/>
          <p:cNvSpPr>
            <a:spLocks noGrp="1"/>
          </p:cNvSpPr>
          <p:nvPr>
            <p:ph type="sldNum" sz="quarter" idx="15"/>
          </p:nvPr>
        </p:nvSpPr>
        <p:spPr/>
        <p:txBody>
          <a:bodyPr>
            <a:normAutofit/>
          </a:bodyPr>
          <a:lstStyle/>
          <a:p>
            <a:fld id="{A1C54F7A-3C1A-4065-AE56-BB23FE4AAB79}" type="slidenum">
              <a:rPr lang="en-US" smtClean="0"/>
              <a:pPr/>
              <a:t>19</a:t>
            </a:fld>
            <a:endParaRPr lang="en-US"/>
          </a:p>
        </p:txBody>
      </p:sp>
      <p:sp>
        <p:nvSpPr>
          <p:cNvPr id="4" name="Title 3"/>
          <p:cNvSpPr>
            <a:spLocks noGrp="1"/>
          </p:cNvSpPr>
          <p:nvPr>
            <p:ph type="title"/>
          </p:nvPr>
        </p:nvSpPr>
        <p:spPr/>
        <p:txBody>
          <a:bodyPr>
            <a:normAutofit/>
          </a:bodyPr>
          <a:lstStyle/>
          <a:p>
            <a:pPr algn="ctr"/>
            <a:r>
              <a:rPr lang="en-US" b="1" dirty="0">
                <a:solidFill>
                  <a:schemeClr val="bg1"/>
                </a:solidFill>
                <a:effectLst>
                  <a:outerShdw blurRad="38100" dist="38100" dir="2700000" algn="tl">
                    <a:srgbClr val="000000">
                      <a:alpha val="43137"/>
                    </a:srgbClr>
                  </a:outerShdw>
                </a:effectLst>
              </a:rPr>
              <a:t>Depression</a:t>
            </a:r>
          </a:p>
        </p:txBody>
      </p:sp>
      <p:pic>
        <p:nvPicPr>
          <p:cNvPr id="5" name="Picture 4"/>
          <p:cNvPicPr>
            <a:picLocks/>
          </p:cNvPicPr>
          <p:nvPr/>
        </p:nvPicPr>
        <p:blipFill>
          <a:blip r:embed="rId2"/>
          <a:stretch>
            <a:fillRect/>
          </a:stretch>
        </p:blipFill>
        <p:spPr>
          <a:xfrm>
            <a:off x="2571736" y="3571882"/>
            <a:ext cx="3929090" cy="1331838"/>
          </a:xfrm>
          <a:prstGeom prst="rect">
            <a:avLst/>
          </a:prstGeom>
        </p:spPr>
      </p:pic>
      <p:pic>
        <p:nvPicPr>
          <p:cNvPr id="6" name="Picture 5"/>
          <p:cNvPicPr>
            <a:picLocks/>
          </p:cNvPicPr>
          <p:nvPr/>
        </p:nvPicPr>
        <p:blipFill>
          <a:blip r:embed="rId3"/>
          <a:stretch>
            <a:fillRect/>
          </a:stretch>
        </p:blipFill>
        <p:spPr>
          <a:xfrm>
            <a:off x="6143636" y="285736"/>
            <a:ext cx="2428892" cy="17859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50825" y="2714626"/>
            <a:ext cx="8642350" cy="894161"/>
          </a:xfrm>
        </p:spPr>
        <p:txBody>
          <a:bodyPr>
            <a:noAutofit/>
          </a:bodyPr>
          <a:lstStyle/>
          <a:p>
            <a:r>
              <a:rPr lang="en-US" altLang="en-US" sz="3600" dirty="0">
                <a:solidFill>
                  <a:schemeClr val="tx1"/>
                </a:solidFill>
              </a:rPr>
              <a:t>The mental, emotional, </a:t>
            </a:r>
            <a:br>
              <a:rPr lang="en-US" altLang="en-US" sz="3600" dirty="0">
                <a:solidFill>
                  <a:schemeClr val="tx1"/>
                </a:solidFill>
              </a:rPr>
            </a:br>
            <a:r>
              <a:rPr lang="en-US" altLang="en-US" sz="3600" dirty="0">
                <a:solidFill>
                  <a:schemeClr val="tx1"/>
                </a:solidFill>
              </a:rPr>
              <a:t>social, and spiritual </a:t>
            </a:r>
            <a:br>
              <a:rPr lang="en-US" altLang="en-US" sz="3600" dirty="0">
                <a:solidFill>
                  <a:schemeClr val="tx1"/>
                </a:solidFill>
              </a:rPr>
            </a:br>
            <a:r>
              <a:rPr lang="en-US" altLang="en-US" sz="3600" dirty="0">
                <a:solidFill>
                  <a:schemeClr val="tx1"/>
                </a:solidFill>
              </a:rPr>
              <a:t>dimensions of health</a:t>
            </a:r>
          </a:p>
        </p:txBody>
      </p:sp>
      <p:sp>
        <p:nvSpPr>
          <p:cNvPr id="9219" name="Title 1"/>
          <p:cNvSpPr>
            <a:spLocks noGrp="1"/>
          </p:cNvSpPr>
          <p:nvPr>
            <p:ph type="ctrTitle"/>
          </p:nvPr>
        </p:nvSpPr>
        <p:spPr>
          <a:xfrm>
            <a:off x="684213" y="0"/>
            <a:ext cx="7772400" cy="1785932"/>
          </a:xfrm>
        </p:spPr>
        <p:txBody>
          <a:bodyPr>
            <a:normAutofit/>
          </a:bodyPr>
          <a:lstStyle/>
          <a:p>
            <a:pPr eaLnBrk="1" hangingPunct="1"/>
            <a:r>
              <a:rPr lang="en-GB" altLang="en-US" u="sng" dirty="0">
                <a:solidFill>
                  <a:schemeClr val="tx1"/>
                </a:solidFill>
              </a:rPr>
              <a:t>Introduction</a:t>
            </a:r>
            <a:r>
              <a:rPr lang="en-GB" altLang="en-US" dirty="0">
                <a:solidFill>
                  <a:schemeClr val="tx1"/>
                </a:solidFill>
              </a:rPr>
              <a:t/>
            </a:r>
            <a:br>
              <a:rPr lang="en-GB" altLang="en-US" dirty="0">
                <a:solidFill>
                  <a:schemeClr val="tx1"/>
                </a:solidFill>
              </a:rPr>
            </a:br>
            <a:r>
              <a:rPr lang="en-GB" altLang="en-US" sz="4400" dirty="0">
                <a:solidFill>
                  <a:schemeClr val="tx1"/>
                </a:solidFill>
              </a:rPr>
              <a:t>What is Psycho social wellbeing?</a:t>
            </a:r>
            <a:endParaRPr altLang="en-US" sz="4400">
              <a:solidFill>
                <a:schemeClr val="tx1"/>
              </a:solidFill>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Calibri Light" pitchFamily="34" charset="0"/>
              </a:rPr>
              <a:t>Intermittent urinary incontinence during sleep.</a:t>
            </a:r>
          </a:p>
        </p:txBody>
      </p:sp>
      <p:sp>
        <p:nvSpPr>
          <p:cNvPr id="3" name="Slide Number Placeholder 2"/>
          <p:cNvSpPr>
            <a:spLocks noGrp="1"/>
          </p:cNvSpPr>
          <p:nvPr>
            <p:ph type="sldNum" sz="quarter" idx="15"/>
          </p:nvPr>
        </p:nvSpPr>
        <p:spPr/>
        <p:txBody>
          <a:bodyPr>
            <a:normAutofit/>
          </a:bodyPr>
          <a:lstStyle/>
          <a:p>
            <a:fld id="{A1C54F7A-3C1A-4065-AE56-BB23FE4AAB79}" type="slidenum">
              <a:rPr lang="en-US" smtClean="0"/>
              <a:pPr/>
              <a:t>20</a:t>
            </a:fld>
            <a:endParaRPr lang="en-US"/>
          </a:p>
        </p:txBody>
      </p:sp>
      <p:sp>
        <p:nvSpPr>
          <p:cNvPr id="4" name="Title 3"/>
          <p:cNvSpPr>
            <a:spLocks noGrp="1"/>
          </p:cNvSpPr>
          <p:nvPr>
            <p:ph type="title"/>
          </p:nvPr>
        </p:nvSpPr>
        <p:spPr/>
        <p:txBody>
          <a:bodyPr>
            <a:normAutofit/>
          </a:bodyPr>
          <a:lstStyle/>
          <a:p>
            <a:pPr algn="ctr"/>
            <a:r>
              <a:rPr lang="en-US" b="1" dirty="0">
                <a:solidFill>
                  <a:schemeClr val="bg1"/>
                </a:solidFill>
                <a:effectLst>
                  <a:outerShdw blurRad="38100" dist="38100" dir="2700000" algn="tl">
                    <a:srgbClr val="000000">
                      <a:alpha val="43137"/>
                    </a:srgbClr>
                  </a:outerShdw>
                </a:effectLst>
              </a:rPr>
              <a:t>Bed Wetting </a:t>
            </a:r>
          </a:p>
        </p:txBody>
      </p:sp>
      <p:pic>
        <p:nvPicPr>
          <p:cNvPr id="5" name="Picture 4"/>
          <p:cNvPicPr>
            <a:picLocks/>
          </p:cNvPicPr>
          <p:nvPr/>
        </p:nvPicPr>
        <p:blipFill>
          <a:blip r:embed="rId2"/>
          <a:stretch>
            <a:fillRect/>
          </a:stretch>
        </p:blipFill>
        <p:spPr>
          <a:xfrm>
            <a:off x="1142980" y="2000248"/>
            <a:ext cx="2874723" cy="21561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p:cNvPicPr>
          <p:nvPr/>
        </p:nvPicPr>
        <p:blipFill>
          <a:blip r:embed="rId3"/>
          <a:stretch>
            <a:fillRect/>
          </a:stretch>
        </p:blipFill>
        <p:spPr>
          <a:xfrm>
            <a:off x="4929190" y="2143123"/>
            <a:ext cx="2974400"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28677"/>
            <a:ext cx="8229600" cy="4214824"/>
          </a:xfrm>
        </p:spPr>
        <p:txBody>
          <a:bodyPr numCol="1">
            <a:normAutofit fontScale="47500" lnSpcReduction="20000"/>
          </a:bodyPr>
          <a:lstStyle/>
          <a:p>
            <a:pPr algn="just">
              <a:lnSpc>
                <a:spcPct val="120000"/>
              </a:lnSpc>
            </a:pPr>
            <a:r>
              <a:rPr lang="en-US" sz="4200" dirty="0">
                <a:latin typeface="Calibri Light" pitchFamily="34" charset="0"/>
              </a:rPr>
              <a:t>When children cannot adjust to a complex environment change (COVID-19) around them, they may be unable to behave in the socially acceptable way resulting in exhibition of peculiar behaviours and those behaviours may be called as behavioural  problems.</a:t>
            </a:r>
          </a:p>
          <a:p>
            <a:pPr algn="just">
              <a:lnSpc>
                <a:spcPct val="120000"/>
              </a:lnSpc>
            </a:pPr>
            <a:r>
              <a:rPr lang="en-US" sz="4200" dirty="0">
                <a:latin typeface="Calibri Light" pitchFamily="34" charset="0"/>
              </a:rPr>
              <a:t>Only when these behaviours are very severe and influence children's ability to perform daily activities (e.g. learning, playing) they may be defined as “behavioural issues”. </a:t>
            </a:r>
          </a:p>
          <a:p>
            <a:pPr algn="just">
              <a:lnSpc>
                <a:spcPct val="120000"/>
              </a:lnSpc>
            </a:pPr>
            <a:r>
              <a:rPr lang="en-US" sz="4200" dirty="0">
                <a:latin typeface="Calibri Light" pitchFamily="34" charset="0"/>
              </a:rPr>
              <a:t>During current situation if the parents who had difficulty in controlling impulses and emotionally rejecting parenting and even children are forced to stay home for longer periods due to current Pandemic can aggravate the behaviour issues in children. </a:t>
            </a:r>
          </a:p>
          <a:p>
            <a:endParaRPr lang="en-US" dirty="0"/>
          </a:p>
        </p:txBody>
      </p:sp>
      <p:sp>
        <p:nvSpPr>
          <p:cNvPr id="3" name="Slide Number Placeholder 2"/>
          <p:cNvSpPr>
            <a:spLocks noGrp="1"/>
          </p:cNvSpPr>
          <p:nvPr>
            <p:ph type="sldNum" sz="quarter" idx="15"/>
          </p:nvPr>
        </p:nvSpPr>
        <p:spPr/>
        <p:txBody>
          <a:bodyPr>
            <a:normAutofit/>
          </a:bodyPr>
          <a:lstStyle/>
          <a:p>
            <a:fld id="{A1C54F7A-3C1A-4065-AE56-BB23FE4AAB79}" type="slidenum">
              <a:rPr lang="en-US" smtClean="0"/>
              <a:pPr/>
              <a:t>21</a:t>
            </a:fld>
            <a:endParaRPr lang="en-US"/>
          </a:p>
        </p:txBody>
      </p:sp>
      <p:sp>
        <p:nvSpPr>
          <p:cNvPr id="4" name="Title 3"/>
          <p:cNvSpPr>
            <a:spLocks noGrp="1"/>
          </p:cNvSpPr>
          <p:nvPr>
            <p:ph type="title"/>
          </p:nvPr>
        </p:nvSpPr>
        <p:spPr/>
        <p:txBody>
          <a:bodyPr>
            <a:normAutofit/>
          </a:bodyPr>
          <a:lstStyle/>
          <a:p>
            <a:pPr algn="ctr"/>
            <a:r>
              <a:rPr b="1">
                <a:solidFill>
                  <a:schemeClr val="bg1"/>
                </a:solidFill>
                <a:effectLst>
                  <a:outerShdw blurRad="38100" dist="38100" dir="2700000" algn="tl">
                    <a:srgbClr val="000000">
                      <a:alpha val="43137"/>
                    </a:srgbClr>
                  </a:outerShdw>
                </a:effectLst>
              </a:rPr>
              <a:t>Behavioural Issues</a:t>
            </a:r>
            <a:endParaRPr lang="en-US"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28677"/>
            <a:ext cx="8229600" cy="3643324"/>
          </a:xfrm>
        </p:spPr>
        <p:txBody>
          <a:bodyPr>
            <a:normAutofit lnSpcReduction="10000"/>
          </a:bodyPr>
          <a:lstStyle/>
          <a:p>
            <a:pPr algn="just">
              <a:lnSpc>
                <a:spcPct val="200000"/>
              </a:lnSpc>
              <a:buFont typeface="Arial" pitchFamily="34" charset="0"/>
              <a:buChar char="•"/>
            </a:pPr>
            <a:r>
              <a:rPr lang="en-US" sz="2800" dirty="0">
                <a:latin typeface="Calibri Light" pitchFamily="34" charset="0"/>
              </a:rPr>
              <a:t>Temper tantrums</a:t>
            </a:r>
          </a:p>
          <a:p>
            <a:pPr algn="just">
              <a:lnSpc>
                <a:spcPct val="200000"/>
              </a:lnSpc>
              <a:buFont typeface="Arial" pitchFamily="34" charset="0"/>
              <a:buChar char="•"/>
            </a:pPr>
            <a:r>
              <a:rPr lang="en-US" sz="2800" dirty="0">
                <a:latin typeface="Calibri Light" pitchFamily="34" charset="0"/>
              </a:rPr>
              <a:t>Attention Deficits and Hyperactivity                               </a:t>
            </a:r>
          </a:p>
          <a:p>
            <a:pPr>
              <a:lnSpc>
                <a:spcPct val="200000"/>
              </a:lnSpc>
              <a:buFont typeface="Arial" pitchFamily="34" charset="0"/>
              <a:buChar char="•"/>
            </a:pPr>
            <a:r>
              <a:rPr lang="en-US" sz="2800" dirty="0">
                <a:latin typeface="Calibri Light" pitchFamily="34" charset="0"/>
              </a:rPr>
              <a:t>Defiant behaviour</a:t>
            </a:r>
          </a:p>
          <a:p>
            <a:pPr>
              <a:lnSpc>
                <a:spcPct val="200000"/>
              </a:lnSpc>
              <a:buFont typeface="Arial" pitchFamily="34" charset="0"/>
              <a:buChar char="•"/>
            </a:pPr>
            <a:r>
              <a:rPr lang="en-US" sz="2800" dirty="0">
                <a:latin typeface="Calibri Light" pitchFamily="34" charset="0"/>
              </a:rPr>
              <a:t>Aggressive behaviour</a:t>
            </a:r>
          </a:p>
          <a:p>
            <a:endParaRPr lang="en-US" dirty="0"/>
          </a:p>
        </p:txBody>
      </p:sp>
      <p:sp>
        <p:nvSpPr>
          <p:cNvPr id="3" name="Slide Number Placeholder 2"/>
          <p:cNvSpPr>
            <a:spLocks noGrp="1"/>
          </p:cNvSpPr>
          <p:nvPr>
            <p:ph type="sldNum" sz="quarter" idx="15"/>
          </p:nvPr>
        </p:nvSpPr>
        <p:spPr/>
        <p:txBody>
          <a:bodyPr>
            <a:normAutofit/>
          </a:bodyPr>
          <a:lstStyle/>
          <a:p>
            <a:fld id="{A1C54F7A-3C1A-4065-AE56-BB23FE4AAB79}" type="slidenum">
              <a:rPr lang="en-US" smtClean="0"/>
              <a:pPr/>
              <a:t>22</a:t>
            </a:fld>
            <a:endParaRPr lang="en-US"/>
          </a:p>
        </p:txBody>
      </p:sp>
      <p:sp>
        <p:nvSpPr>
          <p:cNvPr id="4" name="Title 3"/>
          <p:cNvSpPr>
            <a:spLocks noGrp="1"/>
          </p:cNvSpPr>
          <p:nvPr>
            <p:ph type="title"/>
          </p:nvPr>
        </p:nvSpPr>
        <p:spPr/>
        <p:txBody>
          <a:bodyPr>
            <a:normAutofit fontScale="90000"/>
          </a:bodyPr>
          <a:lstStyle/>
          <a:p>
            <a:pPr algn="ctr"/>
            <a:r>
              <a:rPr sz="4400" b="1">
                <a:solidFill>
                  <a:schemeClr val="bg1"/>
                </a:solidFill>
                <a:effectLst>
                  <a:outerShdw blurRad="38100" dist="38100" dir="2700000" algn="tl">
                    <a:srgbClr val="000000">
                      <a:alpha val="43137"/>
                    </a:srgbClr>
                  </a:outerShdw>
                </a:effectLst>
              </a:rPr>
              <a:t>Common Behavioural Problems</a:t>
            </a:r>
            <a:endParaRPr lang="en-US" dirty="0">
              <a:solidFill>
                <a:schemeClr val="bg1"/>
              </a:solidFill>
            </a:endParaRPr>
          </a:p>
        </p:txBody>
      </p:sp>
      <p:pic>
        <p:nvPicPr>
          <p:cNvPr id="5" name="Picture 6" descr="o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5210" y="2000246"/>
            <a:ext cx="10969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j023244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124" y="2786066"/>
            <a:ext cx="19304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8" y="1071554"/>
            <a:ext cx="129857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dsss.png"/>
          <p:cNvPicPr>
            <a:picLocks noGrp="1" noChangeAspect="1"/>
          </p:cNvPicPr>
          <p:nvPr>
            <p:ph idx="1"/>
          </p:nvPr>
        </p:nvPicPr>
        <p:blipFill>
          <a:blip r:embed="rId2"/>
          <a:stretch>
            <a:fillRect/>
          </a:stretch>
        </p:blipFill>
        <p:spPr>
          <a:xfrm>
            <a:off x="3030305" y="1143000"/>
            <a:ext cx="3083390" cy="3429000"/>
          </a:xfrm>
        </p:spPr>
      </p:pic>
      <p:sp>
        <p:nvSpPr>
          <p:cNvPr id="3" name="Slide Number Placeholder 2"/>
          <p:cNvSpPr>
            <a:spLocks noGrp="1"/>
          </p:cNvSpPr>
          <p:nvPr>
            <p:ph type="sldNum" sz="quarter" idx="15"/>
          </p:nvPr>
        </p:nvSpPr>
        <p:spPr/>
        <p:txBody>
          <a:bodyPr>
            <a:normAutofit/>
          </a:bodyPr>
          <a:lstStyle/>
          <a:p>
            <a:fld id="{A1C54F7A-3C1A-4065-AE56-BB23FE4AAB79}" type="slidenum">
              <a:rPr lang="en-US" smtClean="0"/>
              <a:pPr/>
              <a:t>23</a:t>
            </a:fld>
            <a:endParaRPr lang="en-US"/>
          </a:p>
        </p:txBody>
      </p:sp>
      <p:sp>
        <p:nvSpPr>
          <p:cNvPr id="4" name="Title 3"/>
          <p:cNvSpPr>
            <a:spLocks noGrp="1"/>
          </p:cNvSpPr>
          <p:nvPr>
            <p:ph type="title"/>
          </p:nvPr>
        </p:nvSpPr>
        <p:spPr>
          <a:xfrm>
            <a:off x="428596" y="285735"/>
            <a:ext cx="8229600" cy="528652"/>
          </a:xfrm>
        </p:spPr>
        <p:txBody>
          <a:bodyPr>
            <a:normAutofit/>
          </a:bodyPr>
          <a:lstStyle/>
          <a:p>
            <a:pPr algn="ctr"/>
            <a:r>
              <a:rPr sz="2400" b="1">
                <a:solidFill>
                  <a:schemeClr val="bg1"/>
                </a:solidFill>
                <a:effectLst>
                  <a:outerShdw blurRad="38100" dist="38100" dir="2700000" algn="tl">
                    <a:srgbClr val="000000">
                      <a:alpha val="43137"/>
                    </a:srgbClr>
                  </a:outerShdw>
                </a:effectLst>
              </a:rPr>
              <a:t>Management of Behavioural Problems in view of COVID-19</a:t>
            </a:r>
            <a:endParaRPr lang="en-US" sz="2400"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1214414" y="2571752"/>
            <a:ext cx="2000264" cy="646331"/>
          </a:xfrm>
          <a:prstGeom prst="rect">
            <a:avLst/>
          </a:prstGeom>
          <a:noFill/>
        </p:spPr>
        <p:txBody>
          <a:bodyPr wrap="square" rtlCol="0">
            <a:spAutoFit/>
          </a:bodyPr>
          <a:lstStyle/>
          <a:p>
            <a:pPr algn="just"/>
            <a:r>
              <a:rPr lang="en-US" b="1" dirty="0"/>
              <a:t>Structuring the daily routine</a:t>
            </a:r>
            <a:endParaRPr lang="en-US" dirty="0">
              <a:effectLst>
                <a:outerShdw blurRad="38100" dist="38100" dir="2700000" algn="tl">
                  <a:srgbClr val="000000">
                    <a:alpha val="43137"/>
                  </a:srgbClr>
                </a:outerShdw>
              </a:effectLst>
              <a:latin typeface="Calibri" pitchFamily="34" charset="0"/>
            </a:endParaRPr>
          </a:p>
        </p:txBody>
      </p:sp>
      <p:sp>
        <p:nvSpPr>
          <p:cNvPr id="7" name="TextBox 6"/>
          <p:cNvSpPr txBox="1"/>
          <p:nvPr/>
        </p:nvSpPr>
        <p:spPr>
          <a:xfrm>
            <a:off x="6000760" y="2000246"/>
            <a:ext cx="2143140" cy="369332"/>
          </a:xfrm>
          <a:prstGeom prst="rect">
            <a:avLst/>
          </a:prstGeom>
          <a:noFill/>
        </p:spPr>
        <p:txBody>
          <a:bodyPr wrap="square" rtlCol="0">
            <a:spAutoFit/>
          </a:bodyPr>
          <a:lstStyle/>
          <a:p>
            <a:pPr algn="just"/>
            <a:r>
              <a:rPr lang="en-US" b="1" dirty="0"/>
              <a:t>Physical activities</a:t>
            </a:r>
            <a:endParaRPr lang="en-US" b="1" dirty="0">
              <a:effectLst>
                <a:outerShdw blurRad="38100" dist="38100" dir="2700000" algn="tl">
                  <a:srgbClr val="000000">
                    <a:alpha val="43137"/>
                  </a:srgbClr>
                </a:outerShdw>
              </a:effectLst>
              <a:latin typeface="Calibri" pitchFamily="34" charset="0"/>
            </a:endParaRPr>
          </a:p>
        </p:txBody>
      </p:sp>
      <p:sp>
        <p:nvSpPr>
          <p:cNvPr id="8" name="TextBox 7"/>
          <p:cNvSpPr txBox="1"/>
          <p:nvPr/>
        </p:nvSpPr>
        <p:spPr>
          <a:xfrm>
            <a:off x="1714484" y="1285868"/>
            <a:ext cx="1754469" cy="646331"/>
          </a:xfrm>
          <a:prstGeom prst="rect">
            <a:avLst/>
          </a:prstGeom>
          <a:noFill/>
        </p:spPr>
        <p:txBody>
          <a:bodyPr wrap="square" rtlCol="0">
            <a:spAutoFit/>
          </a:bodyPr>
          <a:lstStyle/>
          <a:p>
            <a:pPr algn="just"/>
            <a:r>
              <a:rPr lang="en-US" b="1" dirty="0"/>
              <a:t>Positive reinforcement</a:t>
            </a:r>
          </a:p>
        </p:txBody>
      </p:sp>
      <p:sp>
        <p:nvSpPr>
          <p:cNvPr id="9" name="TextBox 8"/>
          <p:cNvSpPr txBox="1"/>
          <p:nvPr/>
        </p:nvSpPr>
        <p:spPr>
          <a:xfrm>
            <a:off x="3500430" y="1000114"/>
            <a:ext cx="2000264" cy="369332"/>
          </a:xfrm>
          <a:prstGeom prst="rect">
            <a:avLst/>
          </a:prstGeom>
          <a:noFill/>
        </p:spPr>
        <p:txBody>
          <a:bodyPr wrap="square" rtlCol="0">
            <a:spAutoFit/>
          </a:bodyPr>
          <a:lstStyle/>
          <a:p>
            <a:r>
              <a:rPr lang="en-US" b="1" dirty="0"/>
              <a:t>Encouragement </a:t>
            </a:r>
          </a:p>
        </p:txBody>
      </p:sp>
      <p:sp>
        <p:nvSpPr>
          <p:cNvPr id="10" name="TextBox 9"/>
          <p:cNvSpPr txBox="1"/>
          <p:nvPr/>
        </p:nvSpPr>
        <p:spPr>
          <a:xfrm>
            <a:off x="5429256" y="1357304"/>
            <a:ext cx="2214578" cy="369332"/>
          </a:xfrm>
          <a:prstGeom prst="rect">
            <a:avLst/>
          </a:prstGeom>
          <a:noFill/>
        </p:spPr>
        <p:txBody>
          <a:bodyPr wrap="square" rtlCol="0">
            <a:spAutoFit/>
          </a:bodyPr>
          <a:lstStyle/>
          <a:p>
            <a:pPr algn="just"/>
            <a:r>
              <a:rPr lang="en-US" b="1" dirty="0"/>
              <a:t>Manage Stressors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grpId="1" nodeType="clickEffect">
                                  <p:stCondLst>
                                    <p:cond delay="0"/>
                                  </p:stCondLst>
                                  <p:childTnLst>
                                    <p:animScale>
                                      <p:cBhvr>
                                        <p:cTn id="28" dur="2000" fill="hold"/>
                                        <p:tgtEl>
                                          <p:spTgt spid="6"/>
                                        </p:tgtEl>
                                      </p:cBhvr>
                                      <p:by x="150000" y="150000"/>
                                    </p:animScale>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1" nodeType="clickEffect">
                                  <p:stCondLst>
                                    <p:cond delay="0"/>
                                  </p:stCondLst>
                                  <p:childTnLst>
                                    <p:animScale>
                                      <p:cBhvr>
                                        <p:cTn id="32" dur="2000" fill="hold"/>
                                        <p:tgtEl>
                                          <p:spTgt spid="8"/>
                                        </p:tgtEl>
                                      </p:cBhvr>
                                      <p:by x="150000" y="150000"/>
                                    </p:animScale>
                                  </p:childTnLst>
                                </p:cTn>
                              </p:par>
                            </p:childTnLst>
                          </p:cTn>
                        </p:par>
                      </p:childTnLst>
                    </p:cTn>
                  </p:par>
                  <p:par>
                    <p:cTn id="33" fill="hold">
                      <p:stCondLst>
                        <p:cond delay="indefinite"/>
                      </p:stCondLst>
                      <p:childTnLst>
                        <p:par>
                          <p:cTn id="34" fill="hold">
                            <p:stCondLst>
                              <p:cond delay="0"/>
                            </p:stCondLst>
                            <p:childTnLst>
                              <p:par>
                                <p:cTn id="35" presetID="6" presetClass="emph" presetSubtype="0" fill="hold" grpId="1" nodeType="clickEffect">
                                  <p:stCondLst>
                                    <p:cond delay="0"/>
                                  </p:stCondLst>
                                  <p:childTnLst>
                                    <p:animScale>
                                      <p:cBhvr>
                                        <p:cTn id="36" dur="2000" fill="hold"/>
                                        <p:tgtEl>
                                          <p:spTgt spid="9"/>
                                        </p:tgtEl>
                                      </p:cBhvr>
                                      <p:by x="150000" y="150000"/>
                                    </p:animScale>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grpId="1" nodeType="clickEffect">
                                  <p:stCondLst>
                                    <p:cond delay="0"/>
                                  </p:stCondLst>
                                  <p:childTnLst>
                                    <p:animScale>
                                      <p:cBhvr>
                                        <p:cTn id="40" dur="2000" fill="hold"/>
                                        <p:tgtEl>
                                          <p:spTgt spid="10"/>
                                        </p:tgtEl>
                                      </p:cBhvr>
                                      <p:by x="150000" y="150000"/>
                                    </p:animScale>
                                  </p:childTnLst>
                                </p:cTn>
                              </p:par>
                            </p:childTnLst>
                          </p:cTn>
                        </p:par>
                      </p:childTnLst>
                    </p:cTn>
                  </p:par>
                  <p:par>
                    <p:cTn id="41" fill="hold">
                      <p:stCondLst>
                        <p:cond delay="indefinite"/>
                      </p:stCondLst>
                      <p:childTnLst>
                        <p:par>
                          <p:cTn id="42" fill="hold">
                            <p:stCondLst>
                              <p:cond delay="0"/>
                            </p:stCondLst>
                            <p:childTnLst>
                              <p:par>
                                <p:cTn id="43" presetID="6" presetClass="emph" presetSubtype="0" fill="hold" grpId="1" nodeType="clickEffect">
                                  <p:stCondLst>
                                    <p:cond delay="0"/>
                                  </p:stCondLst>
                                  <p:childTnLst>
                                    <p:animScale>
                                      <p:cBhvr>
                                        <p:cTn id="44"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285866"/>
            <a:ext cx="8305800" cy="3143272"/>
          </a:xfrm>
        </p:spPr>
        <p:txBody>
          <a:bodyPr/>
          <a:lstStyle/>
          <a:p>
            <a:pPr algn="l">
              <a:buFont typeface="Arial" pitchFamily="34" charset="0"/>
              <a:buChar char="•"/>
            </a:pPr>
            <a:r>
              <a:rPr lang="en-US" sz="2000" dirty="0"/>
              <a:t>Self-harm also known as Self injury, is defined as intentional, direct injuring of body tissue, done without the intent to commit suicide.</a:t>
            </a:r>
          </a:p>
          <a:p>
            <a:pPr algn="l">
              <a:buFont typeface="Arial" pitchFamily="34" charset="0"/>
              <a:buChar char="•"/>
            </a:pPr>
            <a:r>
              <a:rPr lang="en-US" sz="2000" dirty="0"/>
              <a:t>Self-injury: Behaviours; it includes Carving, Scratching, Branding, Marking, Burning, Cutting, Biting, etc.</a:t>
            </a:r>
          </a:p>
          <a:p>
            <a:pPr algn="l">
              <a:buFont typeface="Arial" pitchFamily="34" charset="0"/>
              <a:buChar char="•"/>
            </a:pPr>
            <a:r>
              <a:rPr lang="en-US" sz="2000" dirty="0"/>
              <a:t>Warning signs are; Unexplained, frequent injuries including cuts and bruises, Wearing of long pants/sleeves in warm weather, Low self-esteem, Overwhelmed by feelings, Inability to function at home, school or at work, Inability to maintain stable relationships.</a:t>
            </a:r>
          </a:p>
          <a:p>
            <a:pPr algn="l"/>
            <a:endParaRPr lang="en-US" sz="1800" dirty="0"/>
          </a:p>
          <a:p>
            <a:endParaRPr lang="en-US" sz="1800" dirty="0"/>
          </a:p>
          <a:p>
            <a:endParaRPr lang="en-US" sz="1800" dirty="0"/>
          </a:p>
        </p:txBody>
      </p:sp>
      <p:sp>
        <p:nvSpPr>
          <p:cNvPr id="3" name="Title 2"/>
          <p:cNvSpPr>
            <a:spLocks noGrp="1"/>
          </p:cNvSpPr>
          <p:nvPr>
            <p:ph type="ctrTitle"/>
          </p:nvPr>
        </p:nvSpPr>
        <p:spPr>
          <a:xfrm>
            <a:off x="457200" y="285735"/>
            <a:ext cx="8305800" cy="714380"/>
          </a:xfrm>
        </p:spPr>
        <p:txBody>
          <a:bodyPr/>
          <a:lstStyle/>
          <a:p>
            <a:r>
              <a:rPr b="1" u="sng">
                <a:solidFill>
                  <a:schemeClr val="bg1"/>
                </a:solidFill>
              </a:rPr>
              <a:t>Self Harm</a:t>
            </a:r>
            <a:endParaRPr lang="en-US" b="1" u="sng" dirty="0">
              <a:solidFill>
                <a:schemeClr val="bg1"/>
              </a:solidFill>
            </a:endParaRPr>
          </a:p>
        </p:txBody>
      </p:sp>
      <p:sp>
        <p:nvSpPr>
          <p:cNvPr id="4" name="Slide Number Placeholder 3"/>
          <p:cNvSpPr>
            <a:spLocks noGrp="1"/>
          </p:cNvSpPr>
          <p:nvPr>
            <p:ph type="sldNum" sz="quarter" idx="11"/>
          </p:nvPr>
        </p:nvSpPr>
        <p:spPr/>
        <p:txBody>
          <a:bodyPr/>
          <a:lstStyle/>
          <a:p>
            <a:fld id="{A1C54F7A-3C1A-4065-AE56-BB23FE4AAB79}"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928676"/>
            <a:ext cx="8305800" cy="3857652"/>
          </a:xfrm>
        </p:spPr>
        <p:txBody>
          <a:bodyPr/>
          <a:lstStyle/>
          <a:p>
            <a:pPr algn="l">
              <a:buFont typeface="Arial" pitchFamily="34" charset="0"/>
              <a:buChar char="•"/>
            </a:pPr>
            <a:r>
              <a:rPr lang="en-US" dirty="0"/>
              <a:t>Emotional relief</a:t>
            </a:r>
          </a:p>
          <a:p>
            <a:pPr algn="l">
              <a:buFont typeface="Arial" pitchFamily="34" charset="0"/>
              <a:buChar char="•"/>
            </a:pPr>
            <a:r>
              <a:rPr lang="en-US" dirty="0"/>
              <a:t>Physical pain distracts from emotional pain</a:t>
            </a:r>
          </a:p>
          <a:p>
            <a:pPr algn="l">
              <a:buFont typeface="Arial" pitchFamily="34" charset="0"/>
              <a:buChar char="•"/>
            </a:pPr>
            <a:r>
              <a:rPr lang="en-US" dirty="0"/>
              <a:t>To dissociate intolerable feelings</a:t>
            </a:r>
          </a:p>
          <a:p>
            <a:pPr algn="l">
              <a:buFont typeface="Arial" pitchFamily="34" charset="0"/>
              <a:buChar char="•"/>
            </a:pPr>
            <a:r>
              <a:rPr lang="en-US" dirty="0"/>
              <a:t>To transfer emotional pain into physical pain</a:t>
            </a:r>
          </a:p>
          <a:p>
            <a:pPr algn="l">
              <a:buFont typeface="Arial" pitchFamily="34" charset="0"/>
              <a:buChar char="•"/>
            </a:pPr>
            <a:r>
              <a:rPr lang="en-US" dirty="0"/>
              <a:t>Means of communicating distress</a:t>
            </a:r>
          </a:p>
          <a:p>
            <a:pPr algn="l">
              <a:buFont typeface="Arial" pitchFamily="34" charset="0"/>
              <a:buChar char="•"/>
            </a:pPr>
            <a:r>
              <a:rPr lang="en-US" dirty="0"/>
              <a:t>Make internal wounds external (visible)</a:t>
            </a:r>
          </a:p>
          <a:p>
            <a:pPr algn="l">
              <a:buFont typeface="Arial" pitchFamily="34" charset="0"/>
              <a:buChar char="•"/>
            </a:pPr>
            <a:r>
              <a:rPr lang="en-US" dirty="0"/>
              <a:t>Replicates earlier abuse</a:t>
            </a:r>
          </a:p>
          <a:p>
            <a:pPr algn="l">
              <a:buFont typeface="Arial" pitchFamily="34" charset="0"/>
              <a:buChar char="•"/>
            </a:pPr>
            <a:r>
              <a:rPr lang="en-US" dirty="0"/>
              <a:t>Coping strategy</a:t>
            </a:r>
          </a:p>
          <a:p>
            <a:endParaRPr lang="en-US" dirty="0"/>
          </a:p>
        </p:txBody>
      </p:sp>
      <p:sp>
        <p:nvSpPr>
          <p:cNvPr id="3" name="Title 2"/>
          <p:cNvSpPr>
            <a:spLocks noGrp="1"/>
          </p:cNvSpPr>
          <p:nvPr>
            <p:ph type="ctrTitle"/>
          </p:nvPr>
        </p:nvSpPr>
        <p:spPr>
          <a:xfrm>
            <a:off x="457200" y="214297"/>
            <a:ext cx="8305800" cy="785818"/>
          </a:xfrm>
        </p:spPr>
        <p:txBody>
          <a:bodyPr/>
          <a:lstStyle/>
          <a:p>
            <a:r>
              <a:rPr u="sng">
                <a:solidFill>
                  <a:schemeClr val="bg1"/>
                </a:solidFill>
              </a:rPr>
              <a:t>Why Self Harm?</a:t>
            </a:r>
            <a:endParaRPr lang="en-US" u="sng" dirty="0">
              <a:solidFill>
                <a:schemeClr val="bg1"/>
              </a:solidFill>
            </a:endParaRPr>
          </a:p>
        </p:txBody>
      </p:sp>
      <p:sp>
        <p:nvSpPr>
          <p:cNvPr id="4" name="Slide Number Placeholder 3"/>
          <p:cNvSpPr>
            <a:spLocks noGrp="1"/>
          </p:cNvSpPr>
          <p:nvPr>
            <p:ph type="sldNum" sz="quarter" idx="11"/>
          </p:nvPr>
        </p:nvSpPr>
        <p:spPr/>
        <p:txBody>
          <a:bodyPr/>
          <a:lstStyle/>
          <a:p>
            <a:fld id="{A1C54F7A-3C1A-4065-AE56-BB23FE4AAB79}"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857238"/>
            <a:ext cx="8305800" cy="3500462"/>
          </a:xfrm>
        </p:spPr>
        <p:txBody>
          <a:bodyPr/>
          <a:lstStyle/>
          <a:p>
            <a:pPr algn="l">
              <a:buFont typeface="Arial" pitchFamily="34" charset="0"/>
              <a:buChar char="•"/>
            </a:pPr>
            <a:r>
              <a:rPr lang="en-US" sz="2800" dirty="0"/>
              <a:t>Seek professional help (addressing family/milieu risk factors) and for other psychotherapeutic interventions</a:t>
            </a:r>
          </a:p>
          <a:p>
            <a:pPr algn="l">
              <a:buFont typeface="Arial" pitchFamily="34" charset="0"/>
              <a:buChar char="•"/>
            </a:pPr>
            <a:r>
              <a:rPr lang="en-US" sz="2800" dirty="0"/>
              <a:t>Soothing/Stress-relief</a:t>
            </a:r>
          </a:p>
          <a:p>
            <a:pPr algn="l">
              <a:buFont typeface="Arial" pitchFamily="34" charset="0"/>
              <a:buChar char="•"/>
            </a:pPr>
            <a:r>
              <a:rPr lang="en-US" sz="2800" dirty="0"/>
              <a:t>Distraction techniques</a:t>
            </a:r>
          </a:p>
          <a:p>
            <a:pPr algn="l">
              <a:buFont typeface="Arial" pitchFamily="34" charset="0"/>
              <a:buChar char="•"/>
            </a:pPr>
            <a:r>
              <a:rPr lang="en-US" sz="2800" dirty="0"/>
              <a:t>Releasing emotions</a:t>
            </a:r>
          </a:p>
          <a:p>
            <a:pPr algn="l">
              <a:buFont typeface="Arial" pitchFamily="34" charset="0"/>
              <a:buChar char="•"/>
            </a:pPr>
            <a:r>
              <a:rPr lang="en-US" sz="2800" dirty="0"/>
              <a:t>Relaxation techniques</a:t>
            </a:r>
          </a:p>
          <a:p>
            <a:pPr algn="l">
              <a:buFont typeface="Arial" pitchFamily="34" charset="0"/>
              <a:buChar char="•"/>
            </a:pPr>
            <a:endParaRPr lang="en-US" sz="2800" dirty="0"/>
          </a:p>
        </p:txBody>
      </p:sp>
      <p:sp>
        <p:nvSpPr>
          <p:cNvPr id="3" name="Title 2"/>
          <p:cNvSpPr>
            <a:spLocks noGrp="1"/>
          </p:cNvSpPr>
          <p:nvPr>
            <p:ph type="ctrTitle"/>
          </p:nvPr>
        </p:nvSpPr>
        <p:spPr>
          <a:xfrm>
            <a:off x="457200" y="214297"/>
            <a:ext cx="8305800" cy="714380"/>
          </a:xfrm>
        </p:spPr>
        <p:txBody>
          <a:bodyPr/>
          <a:lstStyle/>
          <a:p>
            <a:r>
              <a:rPr sz="4000" b="1" u="sng">
                <a:solidFill>
                  <a:schemeClr val="bg1"/>
                </a:solidFill>
              </a:rPr>
              <a:t>Coping Startegies for Self Harm</a:t>
            </a:r>
            <a:endParaRPr lang="en-US" sz="4000" b="1" u="sng" dirty="0">
              <a:solidFill>
                <a:schemeClr val="bg1"/>
              </a:solidFill>
            </a:endParaRPr>
          </a:p>
        </p:txBody>
      </p:sp>
      <p:sp>
        <p:nvSpPr>
          <p:cNvPr id="4" name="Slide Number Placeholder 3"/>
          <p:cNvSpPr>
            <a:spLocks noGrp="1"/>
          </p:cNvSpPr>
          <p:nvPr>
            <p:ph type="sldNum" sz="quarter" idx="11"/>
          </p:nvPr>
        </p:nvSpPr>
        <p:spPr/>
        <p:txBody>
          <a:bodyPr/>
          <a:lstStyle/>
          <a:p>
            <a:fld id="{A1C54F7A-3C1A-4065-AE56-BB23FE4AAB79}"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buFont typeface="Arial" pitchFamily="34" charset="0"/>
              <a:buChar char="•"/>
            </a:pPr>
            <a:r>
              <a:rPr lang="en-US" sz="2400" dirty="0">
                <a:latin typeface="Calibri Light" pitchFamily="34" charset="0"/>
              </a:rPr>
              <a:t>Lockdown means sharing homes with abusers.</a:t>
            </a:r>
          </a:p>
          <a:p>
            <a:pPr algn="just">
              <a:buFont typeface="Arial" pitchFamily="34" charset="0"/>
              <a:buChar char="•"/>
            </a:pPr>
            <a:endParaRPr lang="en-US" sz="2400" dirty="0">
              <a:latin typeface="Calibri Light" pitchFamily="34" charset="0"/>
            </a:endParaRPr>
          </a:p>
          <a:p>
            <a:pPr algn="just">
              <a:buFont typeface="Arial" pitchFamily="34" charset="0"/>
              <a:buChar char="•"/>
            </a:pPr>
            <a:r>
              <a:rPr lang="en-US" sz="2400" dirty="0">
                <a:latin typeface="Calibri Light" pitchFamily="34" charset="0"/>
              </a:rPr>
              <a:t>Possibility of increase in the cases of </a:t>
            </a:r>
            <a:r>
              <a:rPr lang="en-US" sz="2400" b="1" dirty="0">
                <a:latin typeface="Calibri Light" pitchFamily="34" charset="0"/>
              </a:rPr>
              <a:t>INCEST</a:t>
            </a:r>
            <a:r>
              <a:rPr lang="en-US" sz="2400" dirty="0">
                <a:latin typeface="Calibri Light" pitchFamily="34" charset="0"/>
              </a:rPr>
              <a:t> during lockdown.</a:t>
            </a:r>
          </a:p>
          <a:p>
            <a:pPr algn="just">
              <a:buFont typeface="Arial" pitchFamily="34" charset="0"/>
              <a:buChar char="•"/>
            </a:pPr>
            <a:endParaRPr lang="en-US" sz="2400" dirty="0">
              <a:latin typeface="Calibri Light" pitchFamily="34" charset="0"/>
            </a:endParaRPr>
          </a:p>
          <a:p>
            <a:pPr algn="just">
              <a:buFont typeface="Arial" pitchFamily="34" charset="0"/>
              <a:buChar char="•"/>
            </a:pPr>
            <a:r>
              <a:rPr lang="en-US" sz="2400" dirty="0">
                <a:latin typeface="Calibri Light" pitchFamily="34" charset="0"/>
              </a:rPr>
              <a:t>Cases of CSA in institutions rise during these times.</a:t>
            </a:r>
          </a:p>
          <a:p>
            <a:pPr algn="just">
              <a:buFont typeface="Arial" pitchFamily="34" charset="0"/>
              <a:buChar char="•"/>
            </a:pPr>
            <a:endParaRPr lang="en-US" sz="2400" b="1" dirty="0">
              <a:latin typeface="Calibri Light" pitchFamily="34" charset="0"/>
            </a:endParaRPr>
          </a:p>
        </p:txBody>
      </p:sp>
      <p:sp>
        <p:nvSpPr>
          <p:cNvPr id="3" name="Slide Number Placeholder 2"/>
          <p:cNvSpPr>
            <a:spLocks noGrp="1"/>
          </p:cNvSpPr>
          <p:nvPr>
            <p:ph type="sldNum" sz="quarter" idx="15"/>
          </p:nvPr>
        </p:nvSpPr>
        <p:spPr/>
        <p:txBody>
          <a:bodyPr>
            <a:normAutofit/>
          </a:bodyPr>
          <a:lstStyle/>
          <a:p>
            <a:fld id="{A1C54F7A-3C1A-4065-AE56-BB23FE4AAB79}" type="slidenum">
              <a:rPr lang="en-US" smtClean="0"/>
              <a:pPr/>
              <a:t>27</a:t>
            </a:fld>
            <a:endParaRPr lang="en-US"/>
          </a:p>
        </p:txBody>
      </p:sp>
      <p:sp>
        <p:nvSpPr>
          <p:cNvPr id="4" name="Title 3"/>
          <p:cNvSpPr>
            <a:spLocks noGrp="1"/>
          </p:cNvSpPr>
          <p:nvPr>
            <p:ph type="title"/>
          </p:nvPr>
        </p:nvSpPr>
        <p:spPr/>
        <p:txBody>
          <a:bodyPr>
            <a:normAutofit/>
          </a:bodyPr>
          <a:lstStyle/>
          <a:p>
            <a:pPr algn="ctr"/>
            <a:r>
              <a:rPr b="1">
                <a:solidFill>
                  <a:schemeClr val="bg1"/>
                </a:solidFill>
                <a:effectLst>
                  <a:outerShdw blurRad="38100" dist="38100" dir="2700000" algn="tl">
                    <a:srgbClr val="000000">
                      <a:alpha val="43137"/>
                    </a:srgbClr>
                  </a:outerShdw>
                </a:effectLst>
              </a:rPr>
              <a:t>Child Sexual Abuse and </a:t>
            </a:r>
            <a:r>
              <a:rPr lang="en-US" b="1" dirty="0">
                <a:solidFill>
                  <a:schemeClr val="bg1"/>
                </a:solidFill>
                <a:effectLst>
                  <a:outerShdw blurRad="38100" dist="38100" dir="2700000" algn="tl">
                    <a:srgbClr val="000000">
                      <a:alpha val="43137"/>
                    </a:srgbClr>
                  </a:outerShdw>
                </a:effectLst>
              </a:rPr>
              <a:t>Covid-19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lgn="just">
              <a:buNone/>
            </a:pPr>
            <a:endParaRPr lang="en-US" sz="2400" i="1" dirty="0">
              <a:latin typeface="Calibri Light" pitchFamily="34" charset="0"/>
            </a:endParaRPr>
          </a:p>
          <a:p>
            <a:pPr lvl="0" algn="just">
              <a:buFont typeface="Arial" pitchFamily="34" charset="0"/>
              <a:buChar char="•"/>
            </a:pPr>
            <a:r>
              <a:rPr lang="en-US" sz="2400" i="1" dirty="0">
                <a:latin typeface="Calibri Light" pitchFamily="34" charset="0"/>
              </a:rPr>
              <a:t>Understanding and Responding to CSA</a:t>
            </a:r>
          </a:p>
          <a:p>
            <a:pPr lvl="0" algn="just">
              <a:buFont typeface="Arial" pitchFamily="34" charset="0"/>
              <a:buChar char="•"/>
            </a:pPr>
            <a:r>
              <a:rPr lang="en-US" sz="2400" i="1" dirty="0">
                <a:latin typeface="Calibri Light" pitchFamily="34" charset="0"/>
              </a:rPr>
              <a:t>Ask only one question at a time.</a:t>
            </a:r>
          </a:p>
          <a:p>
            <a:pPr lvl="0" algn="just">
              <a:buFont typeface="Arial" pitchFamily="34" charset="0"/>
              <a:buChar char="•"/>
            </a:pPr>
            <a:r>
              <a:rPr lang="en-US" sz="2400" i="1" dirty="0">
                <a:latin typeface="Calibri Light" pitchFamily="34" charset="0"/>
              </a:rPr>
              <a:t>Wait for the child’s response.</a:t>
            </a:r>
          </a:p>
          <a:p>
            <a:pPr algn="just">
              <a:buFont typeface="Arial" pitchFamily="34" charset="0"/>
              <a:buChar char="•"/>
            </a:pPr>
            <a:r>
              <a:rPr lang="en-US" sz="2400" i="1" dirty="0">
                <a:latin typeface="Calibri Light" pitchFamily="34" charset="0"/>
              </a:rPr>
              <a:t>Resolution of confusion</a:t>
            </a:r>
          </a:p>
          <a:p>
            <a:pPr lvl="0" algn="just">
              <a:buFont typeface="Arial" pitchFamily="34" charset="0"/>
              <a:buChar char="•"/>
            </a:pPr>
            <a:r>
              <a:rPr lang="en-US" sz="2400" i="1" dirty="0">
                <a:latin typeface="Calibri Light" pitchFamily="34" charset="0"/>
              </a:rPr>
              <a:t>Validation of Fear &amp; Trauma</a:t>
            </a:r>
          </a:p>
          <a:p>
            <a:pPr lvl="0" algn="just">
              <a:buFont typeface="Arial" pitchFamily="34" charset="0"/>
              <a:buChar char="•"/>
            </a:pPr>
            <a:r>
              <a:rPr lang="en-US" sz="2400" i="1" dirty="0">
                <a:latin typeface="Calibri Light" pitchFamily="34" charset="0"/>
              </a:rPr>
              <a:t>Personal Safety Education</a:t>
            </a:r>
          </a:p>
          <a:p>
            <a:pPr algn="just">
              <a:buFont typeface="Arial" pitchFamily="34" charset="0"/>
              <a:buChar char="•"/>
            </a:pPr>
            <a:r>
              <a:rPr lang="en-US" sz="2400" i="1" dirty="0">
                <a:latin typeface="Calibri Light" pitchFamily="34" charset="0"/>
              </a:rPr>
              <a:t>Guidance and Decision Making</a:t>
            </a:r>
            <a:endParaRPr lang="en-US" dirty="0">
              <a:latin typeface="Calibri Light" pitchFamily="34" charset="0"/>
            </a:endParaRPr>
          </a:p>
        </p:txBody>
      </p:sp>
      <p:sp>
        <p:nvSpPr>
          <p:cNvPr id="3" name="Slide Number Placeholder 2"/>
          <p:cNvSpPr>
            <a:spLocks noGrp="1"/>
          </p:cNvSpPr>
          <p:nvPr>
            <p:ph type="sldNum" sz="quarter" idx="15"/>
          </p:nvPr>
        </p:nvSpPr>
        <p:spPr/>
        <p:txBody>
          <a:bodyPr>
            <a:normAutofit/>
          </a:bodyPr>
          <a:lstStyle/>
          <a:p>
            <a:fld id="{A1C54F7A-3C1A-4065-AE56-BB23FE4AAB79}" type="slidenum">
              <a:rPr lang="en-US" smtClean="0"/>
              <a:pPr/>
              <a:t>28</a:t>
            </a:fld>
            <a:endParaRPr lang="en-US"/>
          </a:p>
        </p:txBody>
      </p:sp>
      <p:sp>
        <p:nvSpPr>
          <p:cNvPr id="4" name="Title 3"/>
          <p:cNvSpPr>
            <a:spLocks noGrp="1"/>
          </p:cNvSpPr>
          <p:nvPr>
            <p:ph type="title"/>
          </p:nvPr>
        </p:nvSpPr>
        <p:spPr/>
        <p:txBody>
          <a:bodyPr>
            <a:normAutofit/>
          </a:bodyPr>
          <a:lstStyle/>
          <a:p>
            <a:pPr algn="ctr"/>
            <a:r>
              <a:rPr b="1">
                <a:solidFill>
                  <a:schemeClr val="bg1"/>
                </a:solidFill>
                <a:effectLst>
                  <a:outerShdw blurRad="38100" dist="38100" dir="2700000" algn="tl">
                    <a:srgbClr val="000000">
                      <a:alpha val="43137"/>
                    </a:srgbClr>
                  </a:outerShdw>
                </a:effectLst>
              </a:rPr>
              <a:t>Psychosocial Interventions</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C54F7A-3C1A-4065-AE56-BB23FE4AAB79}" type="slidenum">
              <a:rPr lang="en-US" smtClean="0"/>
              <a:pPr/>
              <a:t>29</a:t>
            </a:fld>
            <a:endParaRPr lang="en-US"/>
          </a:p>
        </p:txBody>
      </p:sp>
      <p:sp>
        <p:nvSpPr>
          <p:cNvPr id="3" name="Rectangle 2"/>
          <p:cNvSpPr/>
          <p:nvPr/>
        </p:nvSpPr>
        <p:spPr>
          <a:xfrm>
            <a:off x="214282" y="142858"/>
            <a:ext cx="8572560" cy="1231106"/>
          </a:xfrm>
          <a:prstGeom prst="rect">
            <a:avLst/>
          </a:prstGeom>
        </p:spPr>
        <p:txBody>
          <a:bodyPr wrap="square">
            <a:spAutoFit/>
          </a:bodyPr>
          <a:lstStyle/>
          <a:p>
            <a:pPr algn="ctr"/>
            <a:r>
              <a:rPr lang="en-US" altLang="en-US" sz="2000" b="1" u="sng" dirty="0">
                <a:solidFill>
                  <a:schemeClr val="bg1"/>
                </a:solidFill>
              </a:rPr>
              <a:t>SIX  T’s </a:t>
            </a:r>
          </a:p>
          <a:p>
            <a:r>
              <a:rPr lang="en-US" altLang="en-US" dirty="0"/>
              <a:t>There are six T’s to providing support to those experiencing an emotional reaction to any crisis situation: Tears, Touch, Talk, Trust, Toil, and Time. </a:t>
            </a:r>
          </a:p>
          <a:p>
            <a:endParaRPr lang="en-US" altLang="en-US" dirty="0"/>
          </a:p>
        </p:txBody>
      </p:sp>
      <p:sp>
        <p:nvSpPr>
          <p:cNvPr id="4" name="Rectangle 3"/>
          <p:cNvSpPr/>
          <p:nvPr/>
        </p:nvSpPr>
        <p:spPr>
          <a:xfrm>
            <a:off x="285720" y="1142990"/>
            <a:ext cx="8643998" cy="3539430"/>
          </a:xfrm>
          <a:prstGeom prst="rect">
            <a:avLst/>
          </a:prstGeom>
        </p:spPr>
        <p:txBody>
          <a:bodyPr wrap="square">
            <a:spAutoFit/>
          </a:bodyPr>
          <a:lstStyle/>
          <a:p>
            <a:pPr>
              <a:defRPr/>
            </a:pPr>
            <a:r>
              <a:rPr lang="en-US" sz="1400" dirty="0">
                <a:solidFill>
                  <a:srgbClr val="FF0000"/>
                </a:solidFill>
                <a:latin typeface="Arial" pitchFamily="34" charset="0"/>
                <a:cs typeface="Arial" pitchFamily="34" charset="0"/>
              </a:rPr>
              <a:t>• </a:t>
            </a:r>
            <a:r>
              <a:rPr lang="en-US" sz="1400" b="1" dirty="0">
                <a:solidFill>
                  <a:srgbClr val="FF0000"/>
                </a:solidFill>
                <a:latin typeface="Arial" pitchFamily="34" charset="0"/>
                <a:cs typeface="Arial" pitchFamily="34" charset="0"/>
              </a:rPr>
              <a:t>Tears </a:t>
            </a:r>
            <a:r>
              <a:rPr lang="en-US" sz="1400" b="1" dirty="0">
                <a:solidFill>
                  <a:schemeClr val="tx2">
                    <a:lumMod val="90000"/>
                  </a:schemeClr>
                </a:solidFill>
                <a:latin typeface="Arial" pitchFamily="34" charset="0"/>
                <a:cs typeface="Arial" pitchFamily="34" charset="0"/>
              </a:rPr>
              <a:t>– </a:t>
            </a:r>
            <a:r>
              <a:rPr lang="en-US" sz="1400" dirty="0">
                <a:latin typeface="Arial" pitchFamily="34" charset="0"/>
                <a:cs typeface="Arial" pitchFamily="34" charset="0"/>
              </a:rPr>
              <a:t>Let the client know that it is normal, helpful and OK to cry. </a:t>
            </a:r>
          </a:p>
          <a:p>
            <a:pPr>
              <a:defRPr/>
            </a:pPr>
            <a:endParaRPr lang="en-US" sz="1400" dirty="0">
              <a:latin typeface="Arial" pitchFamily="34" charset="0"/>
              <a:cs typeface="Arial" pitchFamily="34" charset="0"/>
            </a:endParaRPr>
          </a:p>
          <a:p>
            <a:pPr>
              <a:defRPr/>
            </a:pPr>
            <a:r>
              <a:rPr lang="en-US" sz="1400" dirty="0">
                <a:solidFill>
                  <a:srgbClr val="FF0000"/>
                </a:solidFill>
                <a:latin typeface="Arial" pitchFamily="34" charset="0"/>
                <a:cs typeface="Arial" pitchFamily="34" charset="0"/>
              </a:rPr>
              <a:t>• </a:t>
            </a:r>
            <a:r>
              <a:rPr lang="en-US" sz="1400" b="1" dirty="0">
                <a:solidFill>
                  <a:srgbClr val="FF0000"/>
                </a:solidFill>
                <a:latin typeface="Arial" pitchFamily="34" charset="0"/>
                <a:cs typeface="Arial" pitchFamily="34" charset="0"/>
              </a:rPr>
              <a:t>Touch </a:t>
            </a:r>
            <a:r>
              <a:rPr lang="en-US" sz="1400" dirty="0">
                <a:latin typeface="Arial" pitchFamily="34" charset="0"/>
                <a:cs typeface="Arial" pitchFamily="34" charset="0"/>
              </a:rPr>
              <a:t>– A gentle touch on the shoulder, hand, or a hug can be very supportive. It is generally a good idea to ask permission before touching</a:t>
            </a:r>
            <a:r>
              <a:rPr lang="en-US" sz="1400" b="1" dirty="0">
                <a:latin typeface="Arial" pitchFamily="34" charset="0"/>
                <a:cs typeface="Arial" pitchFamily="34" charset="0"/>
              </a:rPr>
              <a:t>. </a:t>
            </a:r>
          </a:p>
          <a:p>
            <a:pPr>
              <a:defRPr/>
            </a:pPr>
            <a:endParaRPr lang="en-US" sz="1400" dirty="0">
              <a:latin typeface="Arial" pitchFamily="34" charset="0"/>
              <a:cs typeface="Arial" pitchFamily="34" charset="0"/>
            </a:endParaRPr>
          </a:p>
          <a:p>
            <a:pPr>
              <a:defRPr/>
            </a:pPr>
            <a:r>
              <a:rPr lang="en-US" sz="1400" dirty="0">
                <a:solidFill>
                  <a:srgbClr val="FF0000"/>
                </a:solidFill>
                <a:latin typeface="Arial" pitchFamily="34" charset="0"/>
                <a:cs typeface="Arial" pitchFamily="34" charset="0"/>
              </a:rPr>
              <a:t>• </a:t>
            </a:r>
            <a:r>
              <a:rPr lang="en-US" sz="1400" b="1" dirty="0">
                <a:solidFill>
                  <a:srgbClr val="FF0000"/>
                </a:solidFill>
                <a:latin typeface="Arial" pitchFamily="34" charset="0"/>
                <a:cs typeface="Arial" pitchFamily="34" charset="0"/>
              </a:rPr>
              <a:t>Talk </a:t>
            </a:r>
            <a:r>
              <a:rPr lang="en-US" sz="1400" dirty="0">
                <a:latin typeface="Arial" pitchFamily="34" charset="0"/>
                <a:cs typeface="Arial" pitchFamily="34" charset="0"/>
              </a:rPr>
              <a:t>– Encourage the individual to talk about the experience, not only with you, but with family and friends, or support groups. Talking helps one put the incident in perspective so they can put it behind them. </a:t>
            </a:r>
          </a:p>
          <a:p>
            <a:pPr>
              <a:defRPr/>
            </a:pPr>
            <a:endParaRPr lang="en-US" sz="1400" dirty="0">
              <a:latin typeface="Arial" pitchFamily="34" charset="0"/>
              <a:cs typeface="Arial" pitchFamily="34" charset="0"/>
            </a:endParaRPr>
          </a:p>
          <a:p>
            <a:pPr>
              <a:defRPr/>
            </a:pPr>
            <a:r>
              <a:rPr lang="en-US" sz="1400" dirty="0">
                <a:solidFill>
                  <a:srgbClr val="FF0000"/>
                </a:solidFill>
                <a:latin typeface="Arial" pitchFamily="34" charset="0"/>
                <a:cs typeface="Arial" pitchFamily="34" charset="0"/>
              </a:rPr>
              <a:t>• </a:t>
            </a:r>
            <a:r>
              <a:rPr lang="en-US" sz="1400" b="1" dirty="0">
                <a:solidFill>
                  <a:srgbClr val="FF0000"/>
                </a:solidFill>
                <a:latin typeface="Arial" pitchFamily="34" charset="0"/>
                <a:cs typeface="Arial" pitchFamily="34" charset="0"/>
              </a:rPr>
              <a:t>Trust </a:t>
            </a:r>
            <a:r>
              <a:rPr lang="en-US" sz="1400" b="1" dirty="0">
                <a:solidFill>
                  <a:schemeClr val="tx2">
                    <a:lumMod val="90000"/>
                  </a:schemeClr>
                </a:solidFill>
                <a:latin typeface="Arial" pitchFamily="34" charset="0"/>
                <a:cs typeface="Arial" pitchFamily="34" charset="0"/>
              </a:rPr>
              <a:t>– </a:t>
            </a:r>
            <a:r>
              <a:rPr lang="en-US" sz="1400" dirty="0">
                <a:latin typeface="Arial" pitchFamily="34" charset="0"/>
                <a:cs typeface="Arial" pitchFamily="34" charset="0"/>
              </a:rPr>
              <a:t>You must build up a sense of trust between you and the individual. They need to know that what they share with you will be held confidential, and that you will be non-judgmental. </a:t>
            </a:r>
          </a:p>
          <a:p>
            <a:pPr>
              <a:defRPr/>
            </a:pPr>
            <a:endParaRPr lang="en-US" sz="1400" dirty="0">
              <a:latin typeface="Arial" pitchFamily="34" charset="0"/>
              <a:cs typeface="Arial" pitchFamily="34" charset="0"/>
            </a:endParaRPr>
          </a:p>
          <a:p>
            <a:pPr>
              <a:defRPr/>
            </a:pPr>
            <a:r>
              <a:rPr lang="en-US" sz="1400" dirty="0">
                <a:solidFill>
                  <a:srgbClr val="FF0000"/>
                </a:solidFill>
                <a:latin typeface="Arial" pitchFamily="34" charset="0"/>
                <a:cs typeface="Arial" pitchFamily="34" charset="0"/>
              </a:rPr>
              <a:t>• </a:t>
            </a:r>
            <a:r>
              <a:rPr lang="en-US" sz="1400" b="1" dirty="0">
                <a:solidFill>
                  <a:srgbClr val="FF0000"/>
                </a:solidFill>
                <a:latin typeface="Arial" pitchFamily="34" charset="0"/>
                <a:cs typeface="Arial" pitchFamily="34" charset="0"/>
              </a:rPr>
              <a:t>Toil </a:t>
            </a:r>
            <a:r>
              <a:rPr lang="en-US" sz="1400" b="1" dirty="0">
                <a:solidFill>
                  <a:schemeClr val="tx2">
                    <a:lumMod val="90000"/>
                  </a:schemeClr>
                </a:solidFill>
                <a:latin typeface="Arial" pitchFamily="34" charset="0"/>
                <a:cs typeface="Arial" pitchFamily="34" charset="0"/>
              </a:rPr>
              <a:t>– </a:t>
            </a:r>
            <a:r>
              <a:rPr lang="en-US" sz="1400" dirty="0">
                <a:latin typeface="Arial" pitchFamily="34" charset="0"/>
                <a:cs typeface="Arial" pitchFamily="34" charset="0"/>
              </a:rPr>
              <a:t>Be willing to work with the client. Don’t rush them. Give them the opportunity to work through their emotions and problems. </a:t>
            </a:r>
          </a:p>
          <a:p>
            <a:pPr>
              <a:defRPr/>
            </a:pPr>
            <a:endParaRPr lang="en-US" sz="1400" dirty="0">
              <a:latin typeface="Arial" pitchFamily="34" charset="0"/>
              <a:cs typeface="Arial" pitchFamily="34" charset="0"/>
            </a:endParaRPr>
          </a:p>
          <a:p>
            <a:pPr>
              <a:defRPr/>
            </a:pPr>
            <a:r>
              <a:rPr lang="en-US" sz="1400" dirty="0">
                <a:solidFill>
                  <a:srgbClr val="FF0000"/>
                </a:solidFill>
                <a:latin typeface="Arial" pitchFamily="34" charset="0"/>
                <a:cs typeface="Arial" pitchFamily="34" charset="0"/>
              </a:rPr>
              <a:t>• </a:t>
            </a:r>
            <a:r>
              <a:rPr lang="en-US" sz="1400" b="1" dirty="0">
                <a:solidFill>
                  <a:srgbClr val="FF0000"/>
                </a:solidFill>
                <a:latin typeface="Arial" pitchFamily="34" charset="0"/>
                <a:cs typeface="Arial" pitchFamily="34" charset="0"/>
              </a:rPr>
              <a:t>Time </a:t>
            </a:r>
            <a:r>
              <a:rPr lang="en-US" sz="1400" dirty="0">
                <a:solidFill>
                  <a:schemeClr val="tx2">
                    <a:lumMod val="90000"/>
                  </a:schemeClr>
                </a:solidFill>
                <a:latin typeface="Arial" pitchFamily="34" charset="0"/>
                <a:cs typeface="Arial" pitchFamily="34" charset="0"/>
              </a:rPr>
              <a:t>– </a:t>
            </a:r>
            <a:r>
              <a:rPr lang="en-US" sz="1400" dirty="0">
                <a:latin typeface="Arial" pitchFamily="34" charset="0"/>
                <a:cs typeface="Arial" pitchFamily="34" charset="0"/>
              </a:rPr>
              <a:t>It takes time to sit with a client. Let them talk, and let them know that the recovery process does take time</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fontScale="92500" lnSpcReduction="10000"/>
          </a:bodyPr>
          <a:lstStyle/>
          <a:p>
            <a:pPr algn="just"/>
            <a:endParaRPr lang="en-US" sz="2800" dirty="0"/>
          </a:p>
          <a:p>
            <a:pPr algn="just"/>
            <a:endParaRPr lang="en-US" sz="2800" dirty="0"/>
          </a:p>
          <a:p>
            <a:pPr algn="just"/>
            <a:r>
              <a:rPr lang="en-US" sz="2800" dirty="0"/>
              <a:t>In children and adolescents, it is especially about the capacity to:</a:t>
            </a:r>
          </a:p>
          <a:p>
            <a:pPr algn="just">
              <a:buNone/>
            </a:pPr>
            <a:r>
              <a:rPr lang="en-US" sz="2800" dirty="0"/>
              <a:t>	1. learn</a:t>
            </a:r>
          </a:p>
          <a:p>
            <a:pPr algn="just">
              <a:buNone/>
            </a:pPr>
            <a:r>
              <a:rPr lang="en-US" sz="2800" dirty="0"/>
              <a:t>	2. enjoy friendships</a:t>
            </a:r>
          </a:p>
          <a:p>
            <a:pPr algn="just">
              <a:buNone/>
            </a:pPr>
            <a:r>
              <a:rPr lang="en-US" sz="2800" dirty="0"/>
              <a:t>	3. meet challenges</a:t>
            </a:r>
          </a:p>
          <a:p>
            <a:pPr algn="just">
              <a:buNone/>
            </a:pPr>
            <a:r>
              <a:rPr lang="en-US" sz="2800" dirty="0"/>
              <a:t>	4. and develop talents and capacities.</a:t>
            </a:r>
          </a:p>
        </p:txBody>
      </p:sp>
      <p:sp>
        <p:nvSpPr>
          <p:cNvPr id="5" name="Slide Number Placeholder 4"/>
          <p:cNvSpPr>
            <a:spLocks noGrp="1"/>
          </p:cNvSpPr>
          <p:nvPr>
            <p:ph type="sldNum" sz="quarter" idx="15"/>
          </p:nvPr>
        </p:nvSpPr>
        <p:spPr/>
        <p:txBody>
          <a:bodyPr>
            <a:normAutofit/>
          </a:bodyPr>
          <a:lstStyle/>
          <a:p>
            <a:fld id="{A1C54F7A-3C1A-4065-AE56-BB23FE4AAB79}" type="slidenum">
              <a:rPr lang="en-US" smtClean="0"/>
              <a:pPr/>
              <a:t>3</a:t>
            </a:fld>
            <a:endParaRPr lang="en-US"/>
          </a:p>
        </p:txBody>
      </p:sp>
      <p:sp>
        <p:nvSpPr>
          <p:cNvPr id="10" name="Title 9"/>
          <p:cNvSpPr>
            <a:spLocks noGrp="1"/>
          </p:cNvSpPr>
          <p:nvPr>
            <p:ph type="title"/>
          </p:nvPr>
        </p:nvSpPr>
        <p:spPr>
          <a:xfrm>
            <a:off x="457200" y="114300"/>
            <a:ext cx="8229600" cy="1385880"/>
          </a:xfrm>
        </p:spPr>
        <p:txBody>
          <a:bodyPr>
            <a:normAutofit/>
          </a:bodyPr>
          <a:lstStyle/>
          <a:p>
            <a:pPr algn="ctr"/>
            <a:r>
              <a:rPr b="1">
                <a:solidFill>
                  <a:schemeClr val="tx1"/>
                </a:solidFill>
                <a:effectLst>
                  <a:outerShdw blurRad="38100" dist="38100" dir="2700000" algn="tl">
                    <a:srgbClr val="000000">
                      <a:alpha val="43137"/>
                    </a:srgbClr>
                  </a:outerShdw>
                </a:effectLst>
              </a:rPr>
              <a:t>Psycho Social Wellbeing of Chilren and Adolescents</a:t>
            </a:r>
            <a:endParaRPr lang="en-US" b="1"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C54F7A-3C1A-4065-AE56-BB23FE4AAB79}" type="slidenum">
              <a:rPr lang="en-US" smtClean="0"/>
              <a:pPr/>
              <a:t>30</a:t>
            </a:fld>
            <a:endParaRPr lang="en-US"/>
          </a:p>
        </p:txBody>
      </p:sp>
      <p:sp>
        <p:nvSpPr>
          <p:cNvPr id="3" name="Rectangle 2"/>
          <p:cNvSpPr/>
          <p:nvPr/>
        </p:nvSpPr>
        <p:spPr>
          <a:xfrm>
            <a:off x="642910" y="1214428"/>
            <a:ext cx="7786742" cy="2185214"/>
          </a:xfrm>
          <a:prstGeom prst="rect">
            <a:avLst/>
          </a:prstGeom>
        </p:spPr>
        <p:txBody>
          <a:bodyPr wrap="square">
            <a:spAutoFit/>
          </a:bodyPr>
          <a:lstStyle/>
          <a:p>
            <a:pPr algn="ctr">
              <a:spcBef>
                <a:spcPts val="580"/>
              </a:spcBef>
              <a:defRPr/>
            </a:pPr>
            <a:r>
              <a:rPr lang="en-US" altLang="en-US" sz="2800" b="1" dirty="0">
                <a:solidFill>
                  <a:schemeClr val="bg1"/>
                </a:solidFill>
              </a:rPr>
              <a:t>Acknowledge and normalize their feelings:</a:t>
            </a:r>
          </a:p>
          <a:p>
            <a:pPr algn="ctr">
              <a:spcBef>
                <a:spcPts val="580"/>
              </a:spcBef>
              <a:defRPr/>
            </a:pPr>
            <a:endParaRPr lang="en-US" altLang="en-US" sz="2800" b="1" dirty="0">
              <a:solidFill>
                <a:schemeClr val="bg1"/>
              </a:solidFill>
            </a:endParaRPr>
          </a:p>
          <a:p>
            <a:pPr marL="274320" indent="-274320">
              <a:spcBef>
                <a:spcPts val="580"/>
              </a:spcBef>
              <a:buFont typeface="Wingdings 2"/>
              <a:buChar char=""/>
              <a:defRPr/>
            </a:pPr>
            <a:r>
              <a:rPr lang="en-US" altLang="en-US" sz="2000" dirty="0"/>
              <a:t>Allow children to discuss their feelings and concerns</a:t>
            </a:r>
          </a:p>
          <a:p>
            <a:pPr marL="274320" indent="-274320">
              <a:spcBef>
                <a:spcPts val="580"/>
              </a:spcBef>
              <a:buFont typeface="Wingdings 2"/>
              <a:buChar char=""/>
              <a:defRPr/>
            </a:pPr>
            <a:r>
              <a:rPr lang="en-US" altLang="en-US" sz="2000" dirty="0"/>
              <a:t> Listen and empathize</a:t>
            </a:r>
          </a:p>
          <a:p>
            <a:pPr marL="274320" indent="-274320">
              <a:spcBef>
                <a:spcPts val="580"/>
              </a:spcBef>
              <a:buFont typeface="Wingdings 2"/>
              <a:buChar char=""/>
              <a:defRPr/>
            </a:pPr>
            <a:r>
              <a:rPr lang="en-US" altLang="en-US" sz="2000" dirty="0"/>
              <a:t> Let them know that their reactions are normal and expected.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C54F7A-3C1A-4065-AE56-BB23FE4AAB79}" type="slidenum">
              <a:rPr lang="en-US" smtClean="0"/>
              <a:pPr/>
              <a:t>31</a:t>
            </a:fld>
            <a:endParaRPr lang="en-US"/>
          </a:p>
        </p:txBody>
      </p:sp>
      <p:sp>
        <p:nvSpPr>
          <p:cNvPr id="3" name="Rectangle 2"/>
          <p:cNvSpPr/>
          <p:nvPr/>
        </p:nvSpPr>
        <p:spPr>
          <a:xfrm>
            <a:off x="1285852" y="857238"/>
            <a:ext cx="6858048" cy="3108543"/>
          </a:xfrm>
          <a:prstGeom prst="rect">
            <a:avLst/>
          </a:prstGeom>
        </p:spPr>
        <p:txBody>
          <a:bodyPr wrap="square">
            <a:spAutoFit/>
          </a:bodyPr>
          <a:lstStyle/>
          <a:p>
            <a:pPr algn="ctr">
              <a:spcBef>
                <a:spcPts val="580"/>
              </a:spcBef>
              <a:defRPr/>
            </a:pPr>
            <a:r>
              <a:rPr lang="en-US" altLang="en-US" sz="2800" b="1" u="sng" dirty="0">
                <a:solidFill>
                  <a:schemeClr val="bg1"/>
                </a:solidFill>
              </a:rPr>
              <a:t>Emphasize children’s resiliency</a:t>
            </a:r>
            <a:r>
              <a:rPr lang="en-US" altLang="en-US" sz="2800" b="1" dirty="0">
                <a:solidFill>
                  <a:schemeClr val="bg1"/>
                </a:solidFill>
              </a:rPr>
              <a:t>:</a:t>
            </a:r>
          </a:p>
          <a:p>
            <a:pPr algn="ctr">
              <a:spcBef>
                <a:spcPts val="580"/>
              </a:spcBef>
              <a:defRPr/>
            </a:pPr>
            <a:endParaRPr lang="en-US" altLang="en-US" sz="2800" b="1" dirty="0">
              <a:solidFill>
                <a:schemeClr val="bg1"/>
              </a:solidFill>
            </a:endParaRPr>
          </a:p>
          <a:p>
            <a:pPr>
              <a:spcBef>
                <a:spcPts val="580"/>
              </a:spcBef>
              <a:buFont typeface="Arial" pitchFamily="34" charset="0"/>
              <a:buChar char="•"/>
              <a:defRPr/>
            </a:pPr>
            <a:r>
              <a:rPr lang="en-US" altLang="en-US" sz="2400" dirty="0"/>
              <a:t>Focus on their competencies </a:t>
            </a:r>
          </a:p>
          <a:p>
            <a:pPr>
              <a:spcBef>
                <a:spcPts val="580"/>
              </a:spcBef>
              <a:buFont typeface="Arial" pitchFamily="34" charset="0"/>
              <a:buChar char="•"/>
              <a:defRPr/>
            </a:pPr>
            <a:endParaRPr lang="en-US" altLang="en-US" sz="2400" dirty="0"/>
          </a:p>
          <a:p>
            <a:pPr>
              <a:spcBef>
                <a:spcPts val="580"/>
              </a:spcBef>
              <a:buFont typeface="Arial" pitchFamily="34" charset="0"/>
              <a:buChar char="•"/>
              <a:defRPr/>
            </a:pPr>
            <a:r>
              <a:rPr lang="en-US" altLang="en-US" sz="2400" dirty="0"/>
              <a:t>Help children identify what they have done in the past that helped them cope when they were frightened or upset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C54F7A-3C1A-4065-AE56-BB23FE4AAB79}" type="slidenum">
              <a:rPr lang="en-US" smtClean="0"/>
              <a:pPr/>
              <a:t>32</a:t>
            </a:fld>
            <a:endParaRPr lang="en-US"/>
          </a:p>
        </p:txBody>
      </p:sp>
      <p:sp>
        <p:nvSpPr>
          <p:cNvPr id="3" name="Rectangle 2"/>
          <p:cNvSpPr/>
          <p:nvPr/>
        </p:nvSpPr>
        <p:spPr>
          <a:xfrm>
            <a:off x="714348" y="714362"/>
            <a:ext cx="7643866" cy="3277820"/>
          </a:xfrm>
          <a:prstGeom prst="rect">
            <a:avLst/>
          </a:prstGeom>
        </p:spPr>
        <p:txBody>
          <a:bodyPr wrap="square">
            <a:spAutoFit/>
          </a:bodyPr>
          <a:lstStyle/>
          <a:p>
            <a:pPr algn="ctr">
              <a:spcBef>
                <a:spcPts val="580"/>
              </a:spcBef>
              <a:defRPr/>
            </a:pPr>
            <a:r>
              <a:rPr lang="en-US" sz="2400" b="1" u="sng" dirty="0">
                <a:solidFill>
                  <a:schemeClr val="bg1"/>
                </a:solidFill>
              </a:rPr>
              <a:t>Strengthen children’s friendship and peer support</a:t>
            </a:r>
            <a:r>
              <a:rPr lang="en-US" sz="2400" u="sng" dirty="0">
                <a:solidFill>
                  <a:schemeClr val="bg1"/>
                </a:solidFill>
              </a:rPr>
              <a:t>:</a:t>
            </a:r>
          </a:p>
          <a:p>
            <a:pPr algn="ctr">
              <a:spcBef>
                <a:spcPts val="580"/>
              </a:spcBef>
              <a:defRPr/>
            </a:pPr>
            <a:endParaRPr lang="en-US" sz="2400" dirty="0">
              <a:solidFill>
                <a:srgbClr val="FF0000"/>
              </a:solidFill>
            </a:endParaRPr>
          </a:p>
          <a:p>
            <a:pPr marL="274320" indent="-274320">
              <a:spcBef>
                <a:spcPts val="580"/>
              </a:spcBef>
              <a:buFont typeface="Wingdings 2"/>
              <a:buChar char=""/>
              <a:defRPr/>
            </a:pPr>
            <a:r>
              <a:rPr lang="en-US" sz="2400" dirty="0"/>
              <a:t> Children’s relationships with peers can provide suggestions for how to cope and can help decrease isolation</a:t>
            </a:r>
          </a:p>
          <a:p>
            <a:pPr marL="274320" indent="-274320">
              <a:spcBef>
                <a:spcPts val="580"/>
              </a:spcBef>
              <a:buFont typeface="Wingdings 2"/>
              <a:buChar char=""/>
              <a:defRPr/>
            </a:pPr>
            <a:r>
              <a:rPr lang="en-US" sz="2400" dirty="0"/>
              <a:t> Activities such as asking children to work cooperatively in small groups can help children strengthen supportive relationships with their peers.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C54F7A-3C1A-4065-AE56-BB23FE4AAB79}" type="slidenum">
              <a:rPr lang="en-US" smtClean="0"/>
              <a:pPr/>
              <a:t>33</a:t>
            </a:fld>
            <a:endParaRPr lang="en-US"/>
          </a:p>
        </p:txBody>
      </p:sp>
      <p:sp>
        <p:nvSpPr>
          <p:cNvPr id="3" name="Rectangle 2"/>
          <p:cNvSpPr/>
          <p:nvPr/>
        </p:nvSpPr>
        <p:spPr>
          <a:xfrm>
            <a:off x="500034" y="986701"/>
            <a:ext cx="8215370" cy="3431709"/>
          </a:xfrm>
          <a:prstGeom prst="rect">
            <a:avLst/>
          </a:prstGeom>
        </p:spPr>
        <p:txBody>
          <a:bodyPr wrap="square">
            <a:spAutoFit/>
          </a:bodyPr>
          <a:lstStyle/>
          <a:p>
            <a:pPr algn="ctr">
              <a:spcBef>
                <a:spcPts val="580"/>
              </a:spcBef>
              <a:defRPr/>
            </a:pPr>
            <a:r>
              <a:rPr lang="en-US" sz="2400" b="1" u="sng" dirty="0">
                <a:solidFill>
                  <a:schemeClr val="bg1"/>
                </a:solidFill>
              </a:rPr>
              <a:t>Encourage children to talk about disaster/stress-related events:</a:t>
            </a:r>
          </a:p>
          <a:p>
            <a:pPr algn="ctr">
              <a:spcBef>
                <a:spcPts val="580"/>
              </a:spcBef>
              <a:defRPr/>
            </a:pPr>
            <a:endParaRPr lang="en-US" sz="2400" b="1" dirty="0">
              <a:solidFill>
                <a:srgbClr val="FF0000"/>
              </a:solidFill>
            </a:endParaRPr>
          </a:p>
          <a:p>
            <a:pPr marL="274320" indent="-274320">
              <a:spcBef>
                <a:spcPts val="580"/>
              </a:spcBef>
              <a:buFont typeface="Wingdings 2"/>
              <a:buChar char=""/>
              <a:defRPr/>
            </a:pPr>
            <a:r>
              <a:rPr lang="en-US" sz="2000" dirty="0"/>
              <a:t>Children need an opportunity to discuss their experiences in a safe, accepting environment</a:t>
            </a:r>
          </a:p>
          <a:p>
            <a:pPr marL="274320" indent="-274320">
              <a:spcBef>
                <a:spcPts val="580"/>
              </a:spcBef>
              <a:buFont typeface="Wingdings 2"/>
              <a:buChar char=""/>
              <a:defRPr/>
            </a:pPr>
            <a:r>
              <a:rPr lang="en-US" sz="2000" dirty="0"/>
              <a:t> Activities that enable children to discuss their experiences may include a range of methods</a:t>
            </a:r>
          </a:p>
          <a:p>
            <a:pPr marL="274320" indent="-274320">
              <a:spcBef>
                <a:spcPts val="580"/>
              </a:spcBef>
              <a:buFont typeface="Wingdings" panose="05000000000000000000" pitchFamily="2" charset="2"/>
              <a:buChar char="ü"/>
              <a:defRPr/>
            </a:pPr>
            <a:r>
              <a:rPr lang="en-US" sz="2000" dirty="0"/>
              <a:t> drawing</a:t>
            </a:r>
          </a:p>
          <a:p>
            <a:pPr marL="274320" indent="-274320">
              <a:spcBef>
                <a:spcPts val="580"/>
              </a:spcBef>
              <a:buFont typeface="Wingdings" panose="05000000000000000000" pitchFamily="2" charset="2"/>
              <a:buChar char="ü"/>
              <a:defRPr/>
            </a:pPr>
            <a:r>
              <a:rPr lang="en-US" sz="2000" dirty="0"/>
              <a:t>stories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C54F7A-3C1A-4065-AE56-BB23FE4AAB79}" type="slidenum">
              <a:rPr lang="en-US" smtClean="0"/>
              <a:pPr/>
              <a:t>34</a:t>
            </a:fld>
            <a:endParaRPr lang="en-US"/>
          </a:p>
        </p:txBody>
      </p:sp>
      <p:sp>
        <p:nvSpPr>
          <p:cNvPr id="2049" name="Rectangle 1"/>
          <p:cNvSpPr>
            <a:spLocks noChangeArrowheads="1"/>
          </p:cNvSpPr>
          <p:nvPr/>
        </p:nvSpPr>
        <p:spPr bwMode="auto">
          <a:xfrm>
            <a:off x="0" y="357172"/>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628775" algn="l"/>
              </a:tabLst>
            </a:pPr>
            <a:r>
              <a:rPr kumimoji="0" lang="en-US" sz="2800" b="1" i="0" u="sng" strike="noStrike" cap="none" normalizeH="0" baseline="0" dirty="0">
                <a:ln>
                  <a:noFill/>
                </a:ln>
                <a:solidFill>
                  <a:schemeClr val="bg1"/>
                </a:solidFill>
                <a:effectLst/>
                <a:latin typeface="Calibri" pitchFamily="34" charset="0"/>
                <a:ea typeface="Calibri" pitchFamily="34" charset="0"/>
                <a:cs typeface="Times New Roman" pitchFamily="18" charset="0"/>
              </a:rPr>
              <a:t>What is PSYCHO-EDUCATION?</a:t>
            </a:r>
            <a:endParaRPr kumimoji="0" lang="en-US" sz="2800" b="0" i="0" u="sng" strike="noStrike" cap="none" normalizeH="0" baseline="0" dirty="0">
              <a:ln>
                <a:noFill/>
              </a:ln>
              <a:solidFill>
                <a:schemeClr val="bg1"/>
              </a:solidFill>
              <a:effectLst/>
              <a:latin typeface="Arial" pitchFamily="34" charset="0"/>
              <a:cs typeface="Arial" pitchFamily="34" charset="0"/>
            </a:endParaRPr>
          </a:p>
        </p:txBody>
      </p:sp>
      <p:sp>
        <p:nvSpPr>
          <p:cNvPr id="2050" name="Rectangle 2"/>
          <p:cNvSpPr>
            <a:spLocks noChangeArrowheads="1"/>
          </p:cNvSpPr>
          <p:nvPr/>
        </p:nvSpPr>
        <p:spPr bwMode="auto">
          <a:xfrm>
            <a:off x="500034" y="1000114"/>
            <a:ext cx="814393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28775" algn="l"/>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Psycho education is a behavioural therapeutic concept which consists of ;</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628775" algn="l"/>
              </a:tabLst>
            </a:pPr>
            <a:r>
              <a:rPr kumimoji="0" lang="en-US" sz="28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Briefing and educating the patients or caretakers  about their illness</a:t>
            </a:r>
          </a:p>
          <a:p>
            <a:pPr marL="0" marR="0" lvl="0" indent="0" algn="l" defTabSz="914400" rtl="0" eaLnBrk="0" fontAlgn="base" latinLnBrk="0" hangingPunct="0">
              <a:lnSpc>
                <a:spcPct val="100000"/>
              </a:lnSpc>
              <a:spcBef>
                <a:spcPct val="0"/>
              </a:spcBef>
              <a:spcAft>
                <a:spcPct val="0"/>
              </a:spcAft>
              <a:buClrTx/>
              <a:buSzTx/>
              <a:buFontTx/>
              <a:buChar char="•"/>
              <a:tabLst>
                <a:tab pos="1628775" algn="l"/>
              </a:tabLst>
            </a:pPr>
            <a:r>
              <a:rPr kumimoji="0" lang="en-US" sz="28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Problem solving training</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628775" algn="l"/>
              </a:tabLst>
            </a:pPr>
            <a:r>
              <a:rPr kumimoji="0" lang="en-US" sz="28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Communication training</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628775" algn="l"/>
              </a:tabLst>
            </a:pPr>
            <a:r>
              <a:rPr kumimoji="0" lang="en-US" sz="28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Self-assertiveness training, </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C54F7A-3C1A-4065-AE56-BB23FE4AAB79}" type="slidenum">
              <a:rPr lang="en-US" smtClean="0"/>
              <a:pPr/>
              <a:t>35</a:t>
            </a:fld>
            <a:endParaRPr lang="en-US"/>
          </a:p>
        </p:txBody>
      </p:sp>
      <p:sp>
        <p:nvSpPr>
          <p:cNvPr id="59393" name="Rectangle 1"/>
          <p:cNvSpPr>
            <a:spLocks noChangeArrowheads="1"/>
          </p:cNvSpPr>
          <p:nvPr/>
        </p:nvSpPr>
        <p:spPr bwMode="auto">
          <a:xfrm>
            <a:off x="1071538" y="285734"/>
            <a:ext cx="642942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628775" algn="l"/>
              </a:tabLst>
            </a:pPr>
            <a:r>
              <a:rPr kumimoji="0" lang="en-US" sz="2400" b="1" i="0" u="sng" strike="noStrike" cap="none" normalizeH="0" baseline="0" dirty="0">
                <a:ln>
                  <a:noFill/>
                </a:ln>
                <a:solidFill>
                  <a:schemeClr val="bg1"/>
                </a:solidFill>
                <a:effectLst/>
                <a:latin typeface="Calibri" pitchFamily="34" charset="0"/>
                <a:ea typeface="Calibri" pitchFamily="34" charset="0"/>
                <a:cs typeface="Times New Roman" pitchFamily="18" charset="0"/>
              </a:rPr>
              <a:t>Psycho-Education can be targeted at</a:t>
            </a:r>
            <a:endParaRPr kumimoji="0" lang="en-US" sz="2400" b="0" i="0" u="sng" strike="noStrike" cap="none" normalizeH="0" baseline="0" dirty="0">
              <a:ln>
                <a:noFill/>
              </a:ln>
              <a:solidFill>
                <a:schemeClr val="bg1"/>
              </a:solidFill>
              <a:effectLst/>
              <a:latin typeface="Arial" pitchFamily="34" charset="0"/>
              <a:cs typeface="Arial" pitchFamily="34" charset="0"/>
            </a:endParaRPr>
          </a:p>
        </p:txBody>
      </p:sp>
      <p:sp>
        <p:nvSpPr>
          <p:cNvPr id="59394" name="Rectangle 2"/>
          <p:cNvSpPr>
            <a:spLocks noChangeArrowheads="1"/>
          </p:cNvSpPr>
          <p:nvPr/>
        </p:nvSpPr>
        <p:spPr bwMode="auto">
          <a:xfrm>
            <a:off x="714348" y="857238"/>
            <a:ext cx="778674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628775" algn="l"/>
              </a:tabLst>
            </a:pPr>
            <a:r>
              <a:rPr kumimoji="0" lang="en-US" sz="3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Individual</a:t>
            </a:r>
            <a:endParaRPr kumimoji="0" lang="en-US" sz="3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628775" algn="l"/>
              </a:tabLst>
            </a:pPr>
            <a:r>
              <a:rPr kumimoji="0" lang="en-US" sz="3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Family </a:t>
            </a:r>
            <a:endParaRPr kumimoji="0" lang="en-US" sz="3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628775" algn="l"/>
              </a:tabLst>
            </a:pPr>
            <a:r>
              <a:rPr kumimoji="0" lang="en-US" sz="3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Group</a:t>
            </a:r>
            <a:endParaRPr kumimoji="0" lang="en-US" sz="3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628775" algn="l"/>
              </a:tabLst>
            </a:pPr>
            <a:r>
              <a:rPr kumimoji="0" lang="en-US" sz="3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Community level </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C54F7A-3C1A-4065-AE56-BB23FE4AAB79}" type="slidenum">
              <a:rPr lang="en-US" smtClean="0"/>
              <a:pPr/>
              <a:t>36</a:t>
            </a:fld>
            <a:endParaRPr lang="en-US"/>
          </a:p>
        </p:txBody>
      </p:sp>
      <p:sp>
        <p:nvSpPr>
          <p:cNvPr id="60417" name="Rectangle 1"/>
          <p:cNvSpPr>
            <a:spLocks noChangeArrowheads="1"/>
          </p:cNvSpPr>
          <p:nvPr/>
        </p:nvSpPr>
        <p:spPr bwMode="auto">
          <a:xfrm>
            <a:off x="0" y="285734"/>
            <a:ext cx="878684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628775" algn="l"/>
              </a:tabLst>
            </a:pPr>
            <a:r>
              <a:rPr kumimoji="0" lang="en-US" sz="2400" b="1" i="0" u="sng" strike="noStrike" cap="none" normalizeH="0" baseline="0" dirty="0">
                <a:ln>
                  <a:noFill/>
                </a:ln>
                <a:solidFill>
                  <a:schemeClr val="bg1"/>
                </a:solidFill>
                <a:effectLst/>
                <a:latin typeface="Calibri" pitchFamily="34" charset="0"/>
                <a:ea typeface="Calibri" pitchFamily="34" charset="0"/>
                <a:cs typeface="Times New Roman" pitchFamily="18" charset="0"/>
              </a:rPr>
              <a:t>Importance of Psycho education</a:t>
            </a:r>
            <a:endParaRPr kumimoji="0" lang="en-US" sz="2400" b="0" i="0" u="sng" strike="noStrike" cap="none" normalizeH="0" baseline="0" dirty="0">
              <a:ln>
                <a:noFill/>
              </a:ln>
              <a:solidFill>
                <a:schemeClr val="bg1"/>
              </a:solidFill>
              <a:effectLst/>
              <a:latin typeface="Arial" pitchFamily="34" charset="0"/>
              <a:cs typeface="Arial" pitchFamily="34" charset="0"/>
            </a:endParaRPr>
          </a:p>
        </p:txBody>
      </p:sp>
      <p:sp>
        <p:nvSpPr>
          <p:cNvPr id="60418" name="Rectangle 2"/>
          <p:cNvSpPr>
            <a:spLocks noChangeArrowheads="1"/>
          </p:cNvSpPr>
          <p:nvPr/>
        </p:nvSpPr>
        <p:spPr bwMode="auto">
          <a:xfrm>
            <a:off x="428596" y="928676"/>
            <a:ext cx="814393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628775" algn="l"/>
              </a:tabLst>
            </a:pPr>
            <a:r>
              <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Development of good therapeutic relationship </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628775" algn="l"/>
              </a:tabLst>
            </a:pPr>
            <a:r>
              <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De-stigmatization of mental health conditions </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628775" algn="l"/>
              </a:tabLst>
            </a:pPr>
            <a:r>
              <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Ensuring patients and their relatives’ attainment of basic competence.</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628775" algn="l"/>
              </a:tabLst>
            </a:pPr>
            <a:r>
              <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Facilitating an informed and self-responsible handling of the illness</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628775" algn="l"/>
              </a:tabLst>
            </a:pPr>
            <a:r>
              <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Deepening the patients' role as an “expert”</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628775" algn="l"/>
              </a:tabLst>
            </a:pPr>
            <a:r>
              <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“Co-therapists”—strengthening the role of relatives and caretakers.</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628775" algn="l"/>
              </a:tabLst>
            </a:pPr>
            <a:r>
              <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Improving insight into illness and improvement of compliance</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628775" algn="l"/>
              </a:tabLst>
            </a:pPr>
            <a:r>
              <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Promoting relapse prevention</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628775" algn="l"/>
              </a:tabLst>
            </a:pPr>
            <a:r>
              <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Engaging in crisis management and suicide prevention</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628775" algn="l"/>
              </a:tabLst>
            </a:pPr>
            <a:r>
              <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Supporting healthy components</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628775" algn="l"/>
              </a:tabLst>
            </a:pPr>
            <a:r>
              <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Stimulation of hope and reassurance </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eaLnBrk="0" hangingPunct="0">
              <a:buFont typeface="Wingdings" pitchFamily="2" charset="2"/>
              <a:buChar char="Ø"/>
            </a:pPr>
            <a:r>
              <a:rPr lang="en-US" altLang="en-US" sz="1800" b="1" dirty="0">
                <a:latin typeface="Cambria" pitchFamily="18" charset="0"/>
                <a:ea typeface="DFKai-SB" pitchFamily="65" charset="-120"/>
              </a:rPr>
              <a:t>What to Do When Children continue to be Severely Distressed: Referral to Specialized Services</a:t>
            </a:r>
            <a:endParaRPr lang="en-US" altLang="en-US" sz="1800" dirty="0">
              <a:ea typeface="DFKai-SB" pitchFamily="65" charset="-120"/>
            </a:endParaRPr>
          </a:p>
          <a:p>
            <a:pPr eaLnBrk="0" hangingPunct="0">
              <a:buFont typeface="Wingdings" pitchFamily="2" charset="2"/>
              <a:buChar char="Ø"/>
            </a:pPr>
            <a:r>
              <a:rPr lang="en-US" altLang="en-US" sz="1800" b="1" dirty="0">
                <a:latin typeface="Cambria" pitchFamily="18" charset="0"/>
                <a:ea typeface="DFKai-SB" pitchFamily="65" charset="-120"/>
              </a:rPr>
              <a:t>What Can I Do When Children Continue to be Severely Distressed?</a:t>
            </a:r>
          </a:p>
          <a:p>
            <a:pPr eaLnBrk="0" hangingPunct="0">
              <a:buFont typeface="Wingdings" pitchFamily="2" charset="2"/>
              <a:buChar char="Ø"/>
            </a:pPr>
            <a:endParaRPr lang="en-US" altLang="en-US" sz="1400" b="1" dirty="0">
              <a:latin typeface="Cambria" pitchFamily="18" charset="0"/>
              <a:ea typeface="DFKai-SB" pitchFamily="65" charset="-120"/>
            </a:endParaRPr>
          </a:p>
          <a:p>
            <a:pPr eaLnBrk="0" hangingPunct="0">
              <a:buFontTx/>
              <a:buChar char="•"/>
            </a:pPr>
            <a:r>
              <a:rPr lang="en-US" altLang="en-US" sz="2200" dirty="0">
                <a:latin typeface="Cambria" pitchFamily="18" charset="0"/>
                <a:ea typeface="DFKai-SB" pitchFamily="65" charset="-120"/>
              </a:rPr>
              <a:t>The level and causes of distress in some children are such that they won't go away no matter how much psychosocial support and what responses schools and teachers can give.</a:t>
            </a:r>
            <a:endParaRPr lang="en-US" altLang="en-US" sz="2200" dirty="0"/>
          </a:p>
          <a:p>
            <a:pPr eaLnBrk="0" hangingPunct="0">
              <a:buFontTx/>
              <a:buChar char="•"/>
            </a:pPr>
            <a:r>
              <a:rPr lang="en-US" altLang="en-US" sz="2200" dirty="0">
                <a:latin typeface="Cambria" pitchFamily="18" charset="0"/>
                <a:ea typeface="DFKai-SB" pitchFamily="65" charset="-120"/>
              </a:rPr>
              <a:t>If children continue to show a high level of distress after you have tried all of the things suggested here, discuss the situation with the child</a:t>
            </a:r>
            <a:r>
              <a:rPr lang="en-US" altLang="en-US" sz="2200" dirty="0">
                <a:latin typeface="Calibri" pitchFamily="34" charset="0"/>
                <a:ea typeface="DFKai-SB" pitchFamily="65" charset="-120"/>
              </a:rPr>
              <a:t>’</a:t>
            </a:r>
            <a:r>
              <a:rPr lang="en-US" altLang="en-US" sz="2200" dirty="0">
                <a:latin typeface="Cambria" pitchFamily="18" charset="0"/>
                <a:ea typeface="DFKai-SB" pitchFamily="65" charset="-120"/>
              </a:rPr>
              <a:t>s family. </a:t>
            </a:r>
            <a:endParaRPr lang="en-US" altLang="en-US" sz="2200" dirty="0"/>
          </a:p>
          <a:p>
            <a:pPr eaLnBrk="0" hangingPunct="0">
              <a:buFontTx/>
              <a:buChar char="•"/>
            </a:pPr>
            <a:r>
              <a:rPr lang="en-US" altLang="en-US" sz="2200" dirty="0">
                <a:latin typeface="Cambria" pitchFamily="18" charset="0"/>
                <a:ea typeface="DFKai-SB" pitchFamily="65" charset="-120"/>
              </a:rPr>
              <a:t> Ask for their permission to refer the child to services that specialize in helping children in distress.</a:t>
            </a:r>
            <a:endParaRPr lang="en-US" altLang="en-US" sz="2200" dirty="0"/>
          </a:p>
          <a:p>
            <a:pPr algn="just"/>
            <a:endParaRPr lang="en-GB" sz="1400" dirty="0">
              <a:latin typeface="Calibri Light" pitchFamily="34" charset="0"/>
            </a:endParaRPr>
          </a:p>
          <a:p>
            <a:pPr algn="just"/>
            <a:endParaRPr lang="en-GB" sz="1400" dirty="0">
              <a:latin typeface="Calibri Light" pitchFamily="34" charset="0"/>
            </a:endParaRPr>
          </a:p>
        </p:txBody>
      </p:sp>
      <p:sp>
        <p:nvSpPr>
          <p:cNvPr id="3" name="Slide Number Placeholder 2"/>
          <p:cNvSpPr>
            <a:spLocks noGrp="1"/>
          </p:cNvSpPr>
          <p:nvPr>
            <p:ph type="sldNum" sz="quarter" idx="15"/>
          </p:nvPr>
        </p:nvSpPr>
        <p:spPr/>
        <p:txBody>
          <a:bodyPr/>
          <a:lstStyle/>
          <a:p>
            <a:fld id="{A1C54F7A-3C1A-4065-AE56-BB23FE4AAB79}" type="slidenum">
              <a:rPr lang="en-US" smtClean="0"/>
              <a:pPr/>
              <a:t>37</a:t>
            </a:fld>
            <a:endParaRPr lang="en-US"/>
          </a:p>
        </p:txBody>
      </p:sp>
      <p:sp>
        <p:nvSpPr>
          <p:cNvPr id="4" name="Title 3"/>
          <p:cNvSpPr>
            <a:spLocks noGrp="1"/>
          </p:cNvSpPr>
          <p:nvPr>
            <p:ph type="title"/>
          </p:nvPr>
        </p:nvSpPr>
        <p:spPr>
          <a:xfrm>
            <a:off x="457200" y="114300"/>
            <a:ext cx="8229600" cy="671500"/>
          </a:xfrm>
        </p:spPr>
        <p:txBody>
          <a:bodyPr>
            <a:normAutofit fontScale="90000"/>
          </a:bodyPr>
          <a:lstStyle/>
          <a:p>
            <a:pPr algn="ctr"/>
            <a:r>
              <a:rPr lang="en-US" sz="4000" b="1" dirty="0">
                <a:solidFill>
                  <a:schemeClr val="bg1"/>
                </a:solidFill>
                <a:effectLst>
                  <a:outerShdw blurRad="38100" dist="38100" dir="2700000" algn="tl">
                    <a:srgbClr val="000000">
                      <a:alpha val="43137"/>
                    </a:srgbClr>
                  </a:outerShdw>
                </a:effectLst>
              </a:rPr>
              <a:t> </a:t>
            </a:r>
            <a:r>
              <a:rPr lang="en-US" sz="4000" b="1" u="sng" dirty="0">
                <a:solidFill>
                  <a:schemeClr val="bg1"/>
                </a:solidFill>
                <a:effectLst/>
              </a:rPr>
              <a:t>Referral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C54F7A-3C1A-4065-AE56-BB23FE4AAB79}" type="slidenum">
              <a:rPr lang="en-US" smtClean="0"/>
              <a:pPr/>
              <a:t>38</a:t>
            </a:fld>
            <a:endParaRPr lang="en-US"/>
          </a:p>
        </p:txBody>
      </p:sp>
      <p:sp>
        <p:nvSpPr>
          <p:cNvPr id="3" name="Rectangle 2"/>
          <p:cNvSpPr/>
          <p:nvPr/>
        </p:nvSpPr>
        <p:spPr>
          <a:xfrm>
            <a:off x="785786" y="928676"/>
            <a:ext cx="8001056" cy="3416320"/>
          </a:xfrm>
          <a:prstGeom prst="rect">
            <a:avLst/>
          </a:prstGeom>
        </p:spPr>
        <p:txBody>
          <a:bodyPr wrap="square">
            <a:spAutoFit/>
          </a:bodyPr>
          <a:lstStyle/>
          <a:p>
            <a:pPr algn="just">
              <a:buFont typeface="Arial" pitchFamily="34" charset="0"/>
              <a:buChar char="•"/>
            </a:pPr>
            <a:r>
              <a:rPr lang="en-GB" sz="2400" dirty="0">
                <a:latin typeface="Calibri Light" pitchFamily="34" charset="0"/>
              </a:rPr>
              <a:t>Confirm the status of established referral pathways for patients</a:t>
            </a:r>
            <a:r>
              <a:rPr lang="en-US" sz="2400" dirty="0">
                <a:latin typeface="Calibri Light" pitchFamily="34" charset="0"/>
              </a:rPr>
              <a:t> (children)</a:t>
            </a:r>
            <a:r>
              <a:rPr lang="en-GB" sz="2400" dirty="0">
                <a:latin typeface="Calibri Light" pitchFamily="34" charset="0"/>
              </a:rPr>
              <a:t> with mental health conditions and that all responding to the outbreak are aware of and use such system(s) if/when needed.</a:t>
            </a:r>
          </a:p>
          <a:p>
            <a:pPr algn="just">
              <a:buFont typeface="Arial" pitchFamily="34" charset="0"/>
              <a:buChar char="•"/>
            </a:pPr>
            <a:endParaRPr lang="en-US" sz="2400" dirty="0">
              <a:latin typeface="Calibri Light" pitchFamily="34" charset="0"/>
            </a:endParaRPr>
          </a:p>
          <a:p>
            <a:pPr algn="just">
              <a:buFont typeface="Arial" pitchFamily="34" charset="0"/>
              <a:buChar char="•"/>
            </a:pPr>
            <a:r>
              <a:rPr lang="en-US" sz="2400" dirty="0">
                <a:latin typeface="Calibri Light" pitchFamily="34" charset="0"/>
              </a:rPr>
              <a:t>Reach to helpline number  for referral of children and also in case of a worker who needs help.</a:t>
            </a:r>
          </a:p>
          <a:p>
            <a:pPr algn="just">
              <a:buFont typeface="Arial" pitchFamily="34" charset="0"/>
              <a:buChar char="•"/>
            </a:pPr>
            <a:endParaRPr lang="en-US" sz="2400" dirty="0">
              <a:latin typeface="Calibri Light" pitchFamily="34" charset="0"/>
            </a:endParaRPr>
          </a:p>
          <a:p>
            <a:pPr algn="just">
              <a:buFont typeface="Arial" pitchFamily="34" charset="0"/>
              <a:buChar char="•"/>
            </a:pPr>
            <a:r>
              <a:rPr lang="en-US" sz="2400" dirty="0">
                <a:latin typeface="Calibri Light" pitchFamily="34" charset="0"/>
              </a:rPr>
              <a:t>IMHANS HELPLINE NO: </a:t>
            </a:r>
            <a:r>
              <a:rPr lang="en-US" sz="2400" b="1" u="sng" dirty="0">
                <a:solidFill>
                  <a:schemeClr val="bg1"/>
                </a:solidFill>
                <a:latin typeface="Calibri Light" pitchFamily="34" charset="0"/>
              </a:rPr>
              <a:t>9419083109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C54F7A-3C1A-4065-AE56-BB23FE4AAB79}" type="slidenum">
              <a:rPr lang="en-US" smtClean="0"/>
              <a:pPr/>
              <a:t>39</a:t>
            </a:fld>
            <a:endParaRPr lang="en-US"/>
          </a:p>
        </p:txBody>
      </p:sp>
      <p:sp>
        <p:nvSpPr>
          <p:cNvPr id="3" name="Rectangle 2"/>
          <p:cNvSpPr/>
          <p:nvPr/>
        </p:nvSpPr>
        <p:spPr>
          <a:xfrm>
            <a:off x="785787" y="357172"/>
            <a:ext cx="7072362" cy="646331"/>
          </a:xfrm>
          <a:prstGeom prst="rect">
            <a:avLst/>
          </a:prstGeom>
        </p:spPr>
        <p:txBody>
          <a:bodyPr wrap="square">
            <a:spAutoFit/>
          </a:bodyPr>
          <a:lstStyle/>
          <a:p>
            <a:pPr algn="ctr"/>
            <a:r>
              <a:rPr lang="en-US" altLang="en-US" sz="3600" b="1" u="sng" dirty="0">
                <a:solidFill>
                  <a:schemeClr val="bg1"/>
                </a:solidFill>
                <a:ea typeface="ＭＳ Ｐゴシック" pitchFamily="34" charset="-128"/>
              </a:rPr>
              <a:t>Self and Team Care</a:t>
            </a:r>
            <a:endParaRPr lang="en-US" sz="3600" b="1" u="sng" dirty="0">
              <a:solidFill>
                <a:schemeClr val="bg1"/>
              </a:solidFill>
            </a:endParaRPr>
          </a:p>
        </p:txBody>
      </p:sp>
      <p:sp>
        <p:nvSpPr>
          <p:cNvPr id="4" name="Rectangle 3"/>
          <p:cNvSpPr/>
          <p:nvPr/>
        </p:nvSpPr>
        <p:spPr>
          <a:xfrm>
            <a:off x="571472" y="1285866"/>
            <a:ext cx="7929618" cy="3139321"/>
          </a:xfrm>
          <a:prstGeom prst="rect">
            <a:avLst/>
          </a:prstGeom>
        </p:spPr>
        <p:txBody>
          <a:bodyPr wrap="square">
            <a:spAutoFit/>
          </a:bodyPr>
          <a:lstStyle/>
          <a:p>
            <a:pPr algn="just">
              <a:buFont typeface="Arial" pitchFamily="34" charset="0"/>
              <a:buChar char="•"/>
            </a:pPr>
            <a:r>
              <a:rPr lang="en-GB" b="1" dirty="0">
                <a:latin typeface="Calibri Light" pitchFamily="34" charset="0"/>
              </a:rPr>
              <a:t>During a crisis such as the COVID-19 pandemic, it is common for everyone to</a:t>
            </a:r>
            <a:r>
              <a:rPr lang="en-US" b="1" dirty="0">
                <a:latin typeface="Calibri Light" pitchFamily="34" charset="0"/>
              </a:rPr>
              <a:t> </a:t>
            </a:r>
            <a:r>
              <a:rPr lang="en-GB" b="1" dirty="0">
                <a:latin typeface="Calibri Light" pitchFamily="34" charset="0"/>
              </a:rPr>
              <a:t>experience increased levels of distress and anxiety, particularly as a result of social isolation.</a:t>
            </a:r>
            <a:endParaRPr lang="en-US" b="1" dirty="0">
              <a:latin typeface="Calibri Light" pitchFamily="34" charset="0"/>
            </a:endParaRPr>
          </a:p>
          <a:p>
            <a:pPr algn="just">
              <a:buFont typeface="Arial" pitchFamily="34" charset="0"/>
              <a:buChar char="•"/>
            </a:pPr>
            <a:endParaRPr lang="en-US" dirty="0">
              <a:latin typeface="Calibri Light" pitchFamily="34" charset="0"/>
            </a:endParaRPr>
          </a:p>
          <a:p>
            <a:pPr algn="just">
              <a:buFont typeface="Arial" pitchFamily="34" charset="0"/>
              <a:buChar char="•"/>
            </a:pPr>
            <a:r>
              <a:rPr lang="en-GB" b="1" dirty="0">
                <a:latin typeface="Calibri Light" pitchFamily="34" charset="0"/>
              </a:rPr>
              <a:t>Feel free to feel your feelings*</a:t>
            </a:r>
            <a:endParaRPr lang="en-US" b="1" dirty="0">
              <a:latin typeface="Calibri Light" pitchFamily="34" charset="0"/>
            </a:endParaRPr>
          </a:p>
          <a:p>
            <a:pPr algn="just">
              <a:buFont typeface="Arial" pitchFamily="34" charset="0"/>
              <a:buChar char="•"/>
            </a:pPr>
            <a:endParaRPr lang="en-US" b="1" dirty="0">
              <a:latin typeface="Calibri Light" pitchFamily="34" charset="0"/>
            </a:endParaRPr>
          </a:p>
          <a:p>
            <a:pPr algn="just">
              <a:buFont typeface="Arial" pitchFamily="34" charset="0"/>
              <a:buChar char="•"/>
            </a:pPr>
            <a:r>
              <a:rPr lang="en-GB" b="1" dirty="0">
                <a:latin typeface="Calibri Light" pitchFamily="34" charset="0"/>
              </a:rPr>
              <a:t>Intentionally employ coping strategies</a:t>
            </a:r>
            <a:r>
              <a:rPr lang="en-US" b="1" dirty="0">
                <a:latin typeface="Calibri Light" pitchFamily="34" charset="0"/>
              </a:rPr>
              <a:t>**</a:t>
            </a:r>
          </a:p>
          <a:p>
            <a:pPr algn="just">
              <a:buFont typeface="Arial" pitchFamily="34" charset="0"/>
              <a:buChar char="•"/>
            </a:pPr>
            <a:endParaRPr lang="en-US" b="1" dirty="0">
              <a:latin typeface="Calibri Light" pitchFamily="34" charset="0"/>
            </a:endParaRPr>
          </a:p>
          <a:p>
            <a:pPr algn="just">
              <a:buFont typeface="Arial" pitchFamily="34" charset="0"/>
              <a:buChar char="•"/>
            </a:pPr>
            <a:r>
              <a:rPr lang="en-GB" b="1" dirty="0">
                <a:latin typeface="Calibri Light" pitchFamily="34" charset="0"/>
              </a:rPr>
              <a:t>Take breaks from the news and social media</a:t>
            </a:r>
            <a:r>
              <a:rPr lang="en-US" b="1" dirty="0">
                <a:latin typeface="Calibri Light" pitchFamily="34" charset="0"/>
              </a:rPr>
              <a:t>***</a:t>
            </a:r>
          </a:p>
          <a:p>
            <a:pPr algn="just">
              <a:buFont typeface="Arial" pitchFamily="34" charset="0"/>
              <a:buChar char="•"/>
            </a:pPr>
            <a:endParaRPr lang="en-US" b="1" dirty="0">
              <a:latin typeface="Calibri Light" pitchFamily="34" charset="0"/>
            </a:endParaRPr>
          </a:p>
          <a:p>
            <a:pPr algn="just">
              <a:buFont typeface="Arial" pitchFamily="34" charset="0"/>
              <a:buChar char="•"/>
            </a:pPr>
            <a:r>
              <a:rPr lang="en-US" b="1" dirty="0">
                <a:latin typeface="Calibri Light" pitchFamily="34" charset="0"/>
              </a:rPr>
              <a:t>Maintain a routine of physical exercises at home****</a:t>
            </a:r>
            <a:endParaRPr lang="en-US" dirty="0">
              <a:latin typeface="Calibri Light"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428596" y="1357304"/>
            <a:ext cx="7772400" cy="2861072"/>
          </a:xfrm>
        </p:spPr>
        <p:txBody>
          <a:bodyPr>
            <a:normAutofit/>
          </a:bodyPr>
          <a:lstStyle/>
          <a:p>
            <a:pPr eaLnBrk="1" hangingPunct="1"/>
            <a:r>
              <a:rPr lang="en-GB" altLang="en-US" dirty="0">
                <a:solidFill>
                  <a:schemeClr val="bg1"/>
                </a:solidFill>
              </a:rPr>
              <a:t>   </a:t>
            </a:r>
            <a:r>
              <a:rPr lang="en-GB" altLang="en-US" dirty="0"/>
              <a:t>Stress is a NORMAL reaction to ABNORMAL situation. </a:t>
            </a:r>
          </a:p>
          <a:p>
            <a:pPr eaLnBrk="1" hangingPunct="1"/>
            <a:r>
              <a:rPr lang="en-GB" altLang="en-US" dirty="0"/>
              <a:t>It is inner reaction to a particular event. It is the body’s way of rising to a challenge and preparing to meet a tough situation with focus, strength, stamina and alertness.</a:t>
            </a:r>
            <a:endParaRPr lang="en-US" altLang="en-US" dirty="0"/>
          </a:p>
        </p:txBody>
      </p:sp>
      <p:sp>
        <p:nvSpPr>
          <p:cNvPr id="2" name="Title 1"/>
          <p:cNvSpPr>
            <a:spLocks noGrp="1"/>
          </p:cNvSpPr>
          <p:nvPr>
            <p:ph type="title"/>
          </p:nvPr>
        </p:nvSpPr>
        <p:spPr>
          <a:xfrm>
            <a:off x="914400" y="214296"/>
            <a:ext cx="7772400" cy="1643074"/>
          </a:xfrm>
        </p:spPr>
        <p:txBody>
          <a:bodyPr>
            <a:normAutofit fontScale="90000"/>
          </a:bodyPr>
          <a:lstStyle/>
          <a:p>
            <a:pPr algn="ctr" eaLnBrk="1" fontAlgn="auto" hangingPunct="1">
              <a:spcAft>
                <a:spcPts val="0"/>
              </a:spcAft>
              <a:defRPr/>
            </a:pPr>
            <a:r>
              <a:rPr lang="en-GB" sz="6700" b="1" dirty="0">
                <a:solidFill>
                  <a:schemeClr val="tx1"/>
                </a:solidFill>
              </a:rPr>
              <a:t>Stress</a:t>
            </a:r>
            <a:r>
              <a:rPr lang="en-GB" b="1" dirty="0">
                <a:solidFill>
                  <a:schemeClr val="tx1"/>
                </a:solidFill>
              </a:rPr>
              <a:t/>
            </a:r>
            <a:br>
              <a:rPr lang="en-GB" b="1" dirty="0">
                <a:solidFill>
                  <a:schemeClr val="tx1"/>
                </a:solidFill>
              </a:rPr>
            </a:br>
            <a:endParaRPr lang="en-US" b="1" dirty="0">
              <a:solidFill>
                <a:schemeClr val="tx1"/>
              </a:solidFill>
            </a:endParaRPr>
          </a:p>
        </p:txBody>
      </p:sp>
      <p:pic>
        <p:nvPicPr>
          <p:cNvPr id="13316" name="Picture 3"/>
          <p:cNvPicPr>
            <a:picLocks noChangeAspect="1" noChangeArrowheads="1"/>
          </p:cNvPicPr>
          <p:nvPr/>
        </p:nvPicPr>
        <p:blipFill>
          <a:blip r:embed="rId3"/>
          <a:srcRect/>
          <a:stretch>
            <a:fillRect/>
          </a:stretch>
        </p:blipFill>
        <p:spPr bwMode="auto">
          <a:xfrm>
            <a:off x="5715008" y="3571882"/>
            <a:ext cx="3200400" cy="1314450"/>
          </a:xfrm>
          <a:prstGeom prst="rect">
            <a:avLst/>
          </a:prstGeom>
          <a:noFill/>
          <a:ln w="9525">
            <a:noFill/>
            <a:miter lim="800000"/>
            <a:headEnd/>
            <a:tailEnd/>
          </a:ln>
        </p:spPr>
      </p:pic>
    </p:spTree>
  </p:cSld>
  <p:clrMapOvr>
    <a:masterClrMapping/>
  </p:clrMapOvr>
  <p:transition spd="slow">
    <p:whee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C54F7A-3C1A-4065-AE56-BB23FE4AAB79}" type="slidenum">
              <a:rPr lang="en-US" smtClean="0"/>
              <a:pPr/>
              <a:t>40</a:t>
            </a:fld>
            <a:endParaRPr lang="en-US"/>
          </a:p>
        </p:txBody>
      </p:sp>
      <p:sp>
        <p:nvSpPr>
          <p:cNvPr id="4" name="Rectangle 3"/>
          <p:cNvSpPr/>
          <p:nvPr/>
        </p:nvSpPr>
        <p:spPr>
          <a:xfrm>
            <a:off x="428596" y="714362"/>
            <a:ext cx="8286808" cy="5262979"/>
          </a:xfrm>
          <a:prstGeom prst="rect">
            <a:avLst/>
          </a:prstGeom>
        </p:spPr>
        <p:txBody>
          <a:bodyPr wrap="square">
            <a:spAutoFit/>
          </a:bodyPr>
          <a:lstStyle/>
          <a:p>
            <a:pPr>
              <a:buFont typeface="Arial" pitchFamily="34" charset="0"/>
              <a:buChar char="•"/>
            </a:pPr>
            <a:r>
              <a:rPr lang="en-US" altLang="en-US" sz="2000" dirty="0">
                <a:ea typeface="ＭＳ Ｐゴシック" pitchFamily="34" charset="-128"/>
              </a:rPr>
              <a:t>It is best for helpers to be connected with an agency or group to ensure safety and good coordination.</a:t>
            </a:r>
          </a:p>
          <a:p>
            <a:pPr>
              <a:buFont typeface="Arial" pitchFamily="34" charset="0"/>
              <a:buChar char="•"/>
            </a:pPr>
            <a:endParaRPr lang="en-US" altLang="en-US" sz="2000" dirty="0">
              <a:ea typeface="ＭＳ Ｐゴシック" pitchFamily="34" charset="-128"/>
            </a:endParaRPr>
          </a:p>
          <a:p>
            <a:pPr>
              <a:buFont typeface="Arial" pitchFamily="34" charset="0"/>
              <a:buChar char="•"/>
            </a:pPr>
            <a:r>
              <a:rPr lang="en-US" altLang="en-US" sz="2000" dirty="0">
                <a:ea typeface="ＭＳ Ｐゴシック" pitchFamily="34" charset="-128"/>
              </a:rPr>
              <a:t>Check in with fellow helpers to see how they are doing, and have them check in with you.</a:t>
            </a:r>
          </a:p>
          <a:p>
            <a:pPr>
              <a:buFont typeface="Arial" pitchFamily="34" charset="0"/>
              <a:buChar char="•"/>
            </a:pPr>
            <a:endParaRPr lang="en-US" altLang="en-US" sz="2000" dirty="0">
              <a:ea typeface="ＭＳ Ｐゴシック" pitchFamily="34" charset="-128"/>
            </a:endParaRPr>
          </a:p>
          <a:p>
            <a:pPr>
              <a:buFont typeface="Arial" pitchFamily="34" charset="0"/>
              <a:buChar char="•"/>
            </a:pPr>
            <a:r>
              <a:rPr lang="en-US" altLang="en-US" sz="2000" dirty="0">
                <a:ea typeface="ＭＳ Ｐゴシック" pitchFamily="34" charset="-128"/>
              </a:rPr>
              <a:t>When your helping role in the crisis is over, be sure to take time for rest and reflection.  </a:t>
            </a:r>
          </a:p>
          <a:p>
            <a:pPr>
              <a:buFont typeface="Arial" pitchFamily="34" charset="0"/>
              <a:buChar char="•"/>
            </a:pPr>
            <a:endParaRPr lang="en-US" altLang="en-US" sz="2000" dirty="0">
              <a:ea typeface="ＭＳ Ｐゴシック" pitchFamily="34" charset="-128"/>
            </a:endParaRPr>
          </a:p>
          <a:p>
            <a:pPr>
              <a:buFont typeface="Arial" pitchFamily="34" charset="0"/>
              <a:buChar char="•"/>
            </a:pPr>
            <a:r>
              <a:rPr lang="en-US" altLang="en-US" sz="2000" dirty="0">
                <a:ea typeface="ＭＳ Ｐゴシック" pitchFamily="34" charset="-128"/>
              </a:rPr>
              <a:t>Talk about your experience with a supervisor, colleague or someone else you trust. </a:t>
            </a:r>
          </a:p>
          <a:p>
            <a:pPr>
              <a:buFont typeface="Arial" pitchFamily="34" charset="0"/>
              <a:buChar char="•"/>
            </a:pPr>
            <a:endParaRPr lang="en-US" altLang="en-US" sz="2000" dirty="0">
              <a:ea typeface="ＭＳ Ｐゴシック" pitchFamily="34" charset="-128"/>
            </a:endParaRPr>
          </a:p>
          <a:p>
            <a:pPr>
              <a:buFont typeface="Arial" pitchFamily="34" charset="0"/>
              <a:buChar char="•"/>
            </a:pPr>
            <a:r>
              <a:rPr lang="en-US" altLang="en-US" sz="2000" dirty="0">
                <a:ea typeface="ＭＳ Ｐゴシック" pitchFamily="34" charset="-128"/>
              </a:rPr>
              <a:t>Eat Healthy Food.</a:t>
            </a:r>
          </a:p>
          <a:p>
            <a:endParaRPr lang="en-US" altLang="en-US" sz="2000" dirty="0">
              <a:ea typeface="ＭＳ Ｐゴシック" pitchFamily="34" charset="-128"/>
            </a:endParaRPr>
          </a:p>
          <a:p>
            <a:pPr>
              <a:buFont typeface="Arial" pitchFamily="34" charset="0"/>
              <a:buChar char="•"/>
            </a:pPr>
            <a:endParaRPr lang="en-US" altLang="en-US" sz="2000" dirty="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a:r>
          </a:p>
        </p:txBody>
      </p:sp>
      <p:sp>
        <p:nvSpPr>
          <p:cNvPr id="3" name="Slide Number Placeholder 2"/>
          <p:cNvSpPr>
            <a:spLocks noGrp="1"/>
          </p:cNvSpPr>
          <p:nvPr>
            <p:ph type="sldNum" sz="quarter" idx="15"/>
          </p:nvPr>
        </p:nvSpPr>
        <p:spPr/>
        <p:txBody>
          <a:bodyPr/>
          <a:lstStyle/>
          <a:p>
            <a:fld id="{A1C54F7A-3C1A-4065-AE56-BB23FE4AAB79}" type="slidenum">
              <a:rPr lang="en-US" smtClean="0"/>
              <a:pPr/>
              <a:t>41</a:t>
            </a:fld>
            <a:endParaRPr lang="en-US"/>
          </a:p>
        </p:txBody>
      </p:sp>
      <p:sp>
        <p:nvSpPr>
          <p:cNvPr id="4" name="Title 3"/>
          <p:cNvSpPr>
            <a:spLocks noGrp="1"/>
          </p:cNvSpPr>
          <p:nvPr>
            <p:ph type="title"/>
          </p:nvPr>
        </p:nvSpPr>
        <p:spPr/>
        <p:txBody>
          <a:bodyPr/>
          <a:lstStyle/>
          <a:p>
            <a:pPr algn="ctr"/>
            <a:r>
              <a:rPr b="1">
                <a:solidFill>
                  <a:schemeClr val="bg1"/>
                </a:solidFill>
                <a:effectLst>
                  <a:outerShdw blurRad="38100" dist="38100" dir="2700000" algn="tl">
                    <a:srgbClr val="000000">
                      <a:alpha val="43137"/>
                    </a:srgbClr>
                  </a:outerShdw>
                </a:effectLst>
              </a:rPr>
              <a:t>Be in Contact with Us @</a:t>
            </a:r>
            <a:endParaRPr lang="en-US" b="1" dirty="0">
              <a:solidFill>
                <a:schemeClr val="bg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xmlns="" id="{B8580F2F-DB86-48ED-BA1B-B73DBCBD6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3176" y="3714760"/>
            <a:ext cx="899975" cy="939143"/>
          </a:xfrm>
          <a:prstGeom prst="rect">
            <a:avLst/>
          </a:prstGeom>
        </p:spPr>
      </p:pic>
      <p:pic>
        <p:nvPicPr>
          <p:cNvPr id="6" name="Content Placeholder 6">
            <a:extLst>
              <a:ext uri="{FF2B5EF4-FFF2-40B4-BE49-F238E27FC236}">
                <a16:creationId xmlns:a16="http://schemas.microsoft.com/office/drawing/2014/main" xmlns="" id="{0BE76238-423F-46AB-A2EF-5A6570BBD9E6}"/>
              </a:ext>
            </a:extLst>
          </p:cNvPr>
          <p:cNvPicPr>
            <a:picLocks noChangeAspect="1"/>
          </p:cNvPicPr>
          <p:nvPr/>
        </p:nvPicPr>
        <p:blipFill>
          <a:blip r:embed="rId3" cstate="print">
            <a:extLst>
              <a:ext uri="{28A0092B-C50C-407E-A947-70E740481C1C}">
                <a14:useLocalDpi xmlns:a14="http://schemas.microsoft.com/office/drawing/2010/main" val="0"/>
              </a:ext>
            </a:extLst>
          </a:blip>
          <a:srcRect l="17727" r="17727"/>
          <a:stretch>
            <a:fillRect/>
          </a:stretch>
        </p:blipFill>
        <p:spPr>
          <a:xfrm>
            <a:off x="1071542" y="1785934"/>
            <a:ext cx="881347" cy="848147"/>
          </a:xfrm>
          <a:prstGeom prst="rect">
            <a:avLst/>
          </a:prstGeom>
          <a:solidFill>
            <a:schemeClr val="tx2">
              <a:lumMod val="20000"/>
              <a:lumOff val="80000"/>
            </a:schemeClr>
          </a:solidFill>
        </p:spPr>
      </p:pic>
      <p:pic>
        <p:nvPicPr>
          <p:cNvPr id="7" name="Picture 6">
            <a:extLst>
              <a:ext uri="{FF2B5EF4-FFF2-40B4-BE49-F238E27FC236}">
                <a16:creationId xmlns:a16="http://schemas.microsoft.com/office/drawing/2014/main" xmlns="" id="{4934AE6C-55FC-4B8F-9FFB-AA23FFB786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8794" y="2786065"/>
            <a:ext cx="1475222" cy="776288"/>
          </a:xfrm>
          <a:prstGeom prst="rect">
            <a:avLst/>
          </a:prstGeom>
        </p:spPr>
      </p:pic>
      <p:sp>
        <p:nvSpPr>
          <p:cNvPr id="8" name="Rectangle 7"/>
          <p:cNvSpPr/>
          <p:nvPr/>
        </p:nvSpPr>
        <p:spPr>
          <a:xfrm>
            <a:off x="4000500" y="4000510"/>
            <a:ext cx="2401619" cy="369332"/>
          </a:xfrm>
          <a:prstGeom prst="rect">
            <a:avLst/>
          </a:prstGeom>
        </p:spPr>
        <p:txBody>
          <a:bodyPr wrap="none">
            <a:spAutoFit/>
          </a:bodyPr>
          <a:lstStyle/>
          <a:p>
            <a:r>
              <a:rPr lang="en-US" b="1" dirty="0" err="1"/>
              <a:t>cnc_imhanskashmir</a:t>
            </a:r>
            <a:endParaRPr lang="en-US" dirty="0"/>
          </a:p>
        </p:txBody>
      </p:sp>
      <p:sp>
        <p:nvSpPr>
          <p:cNvPr id="9" name="Rectangle 8"/>
          <p:cNvSpPr/>
          <p:nvPr/>
        </p:nvSpPr>
        <p:spPr>
          <a:xfrm>
            <a:off x="2428864" y="2000246"/>
            <a:ext cx="3297569" cy="369332"/>
          </a:xfrm>
          <a:prstGeom prst="rect">
            <a:avLst/>
          </a:prstGeom>
        </p:spPr>
        <p:txBody>
          <a:bodyPr wrap="none">
            <a:spAutoFit/>
          </a:bodyPr>
          <a:lstStyle/>
          <a:p>
            <a:r>
              <a:rPr lang="en-US" b="1" dirty="0"/>
              <a:t>Child Nodal Center-IMHANS</a:t>
            </a:r>
            <a:endParaRPr lang="en-US" dirty="0"/>
          </a:p>
        </p:txBody>
      </p:sp>
      <p:sp>
        <p:nvSpPr>
          <p:cNvPr id="10" name="Rectangle 9"/>
          <p:cNvSpPr/>
          <p:nvPr/>
        </p:nvSpPr>
        <p:spPr>
          <a:xfrm>
            <a:off x="3500434" y="2928940"/>
            <a:ext cx="1988045" cy="369332"/>
          </a:xfrm>
          <a:prstGeom prst="rect">
            <a:avLst/>
          </a:prstGeom>
        </p:spPr>
        <p:txBody>
          <a:bodyPr wrap="none">
            <a:spAutoFit/>
          </a:bodyPr>
          <a:lstStyle/>
          <a:p>
            <a:r>
              <a:rPr lang="en-US" dirty="0"/>
              <a:t> </a:t>
            </a:r>
            <a:r>
              <a:rPr lang="en-US" b="1" dirty="0"/>
              <a:t>@CNC_IMHANS</a:t>
            </a:r>
            <a:endParaRPr lang="en-US" dirty="0"/>
          </a:p>
        </p:txBody>
      </p:sp>
      <p:sp>
        <p:nvSpPr>
          <p:cNvPr id="11" name="Rectangle 10"/>
          <p:cNvSpPr/>
          <p:nvPr/>
        </p:nvSpPr>
        <p:spPr>
          <a:xfrm>
            <a:off x="2786050" y="1214430"/>
            <a:ext cx="3643338" cy="461665"/>
          </a:xfrm>
          <a:prstGeom prst="rect">
            <a:avLst/>
          </a:prstGeom>
        </p:spPr>
        <p:txBody>
          <a:bodyPr wrap="square">
            <a:spAutoFit/>
          </a:bodyPr>
          <a:lstStyle/>
          <a:p>
            <a:pPr algn="ctr"/>
            <a:r>
              <a:rPr lang="en-US" sz="2400" dirty="0"/>
              <a:t>cnc.imhans@gmail.com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857238"/>
            <a:ext cx="8229600" cy="3857652"/>
          </a:xfrm>
        </p:spPr>
        <p:txBody>
          <a:bodyPr numCol="1">
            <a:normAutofit/>
          </a:bodyPr>
          <a:lstStyle/>
          <a:p>
            <a:r>
              <a:rPr lang="en-US" sz="1800" dirty="0">
                <a:latin typeface="Calibri Light" pitchFamily="34" charset="0"/>
              </a:rPr>
              <a:t>In case of emergencies like Covid-19 pandemics various </a:t>
            </a:r>
            <a:r>
              <a:rPr lang="en-US" sz="1800" b="1" dirty="0">
                <a:latin typeface="Calibri Light" pitchFamily="34" charset="0"/>
              </a:rPr>
              <a:t>physical,</a:t>
            </a:r>
            <a:r>
              <a:rPr lang="en-US" sz="1800" dirty="0">
                <a:latin typeface="Calibri Light" pitchFamily="34" charset="0"/>
              </a:rPr>
              <a:t> </a:t>
            </a:r>
            <a:r>
              <a:rPr lang="en-US" sz="1800" b="1" dirty="0">
                <a:latin typeface="Calibri Light" pitchFamily="34" charset="0"/>
              </a:rPr>
              <a:t>Cognitive, emotional and behavioural symptoms</a:t>
            </a:r>
            <a:r>
              <a:rPr lang="en-US" sz="1800" dirty="0">
                <a:latin typeface="Calibri Light" pitchFamily="34" charset="0"/>
              </a:rPr>
              <a:t> that may lead to the emergence of various mental illnesses in child and adolescent population. Some of the major risk factors include:</a:t>
            </a:r>
          </a:p>
          <a:p>
            <a:endParaRPr lang="en-US" dirty="0"/>
          </a:p>
        </p:txBody>
      </p:sp>
      <p:sp>
        <p:nvSpPr>
          <p:cNvPr id="3" name="Slide Number Placeholder 2"/>
          <p:cNvSpPr>
            <a:spLocks noGrp="1"/>
          </p:cNvSpPr>
          <p:nvPr>
            <p:ph type="sldNum" sz="quarter" idx="15"/>
          </p:nvPr>
        </p:nvSpPr>
        <p:spPr/>
        <p:txBody>
          <a:bodyPr>
            <a:normAutofit/>
          </a:bodyPr>
          <a:lstStyle/>
          <a:p>
            <a:fld id="{A1C54F7A-3C1A-4065-AE56-BB23FE4AAB79}" type="slidenum">
              <a:rPr lang="en-US" smtClean="0"/>
              <a:pPr/>
              <a:t>5</a:t>
            </a:fld>
            <a:endParaRPr lang="en-US"/>
          </a:p>
        </p:txBody>
      </p:sp>
      <p:sp>
        <p:nvSpPr>
          <p:cNvPr id="4" name="Title 3"/>
          <p:cNvSpPr>
            <a:spLocks noGrp="1"/>
          </p:cNvSpPr>
          <p:nvPr>
            <p:ph type="title"/>
          </p:nvPr>
        </p:nvSpPr>
        <p:spPr>
          <a:xfrm>
            <a:off x="428596" y="214296"/>
            <a:ext cx="8229600" cy="600090"/>
          </a:xfrm>
        </p:spPr>
        <p:txBody>
          <a:bodyPr>
            <a:normAutofit/>
          </a:bodyPr>
          <a:lstStyle/>
          <a:p>
            <a:pPr algn="ctr"/>
            <a:r>
              <a:rPr altLang="en-US" sz="3200" b="1">
                <a:solidFill>
                  <a:schemeClr val="tx1"/>
                </a:solidFill>
              </a:rPr>
              <a:t>When Psychosocial Health Deteriorates?</a:t>
            </a:r>
            <a:endParaRPr lang="en-US" sz="3200" b="1" dirty="0">
              <a:solidFill>
                <a:schemeClr val="bg1"/>
              </a:solidFill>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nvGraphicFramePr>
        <p:xfrm>
          <a:off x="1071538" y="1984022"/>
          <a:ext cx="7143800" cy="3444905"/>
        </p:xfrm>
        <a:graphic>
          <a:graphicData uri="http://schemas.openxmlformats.org/drawingml/2006/table">
            <a:tbl>
              <a:tblPr/>
              <a:tblGrid>
                <a:gridCol w="1643074">
                  <a:extLst>
                    <a:ext uri="{9D8B030D-6E8A-4147-A177-3AD203B41FA5}">
                      <a16:colId xmlns:a16="http://schemas.microsoft.com/office/drawing/2014/main" xmlns="" val="20000"/>
                    </a:ext>
                  </a:extLst>
                </a:gridCol>
                <a:gridCol w="1714512">
                  <a:extLst>
                    <a:ext uri="{9D8B030D-6E8A-4147-A177-3AD203B41FA5}">
                      <a16:colId xmlns:a16="http://schemas.microsoft.com/office/drawing/2014/main" xmlns="" val="20001"/>
                    </a:ext>
                  </a:extLst>
                </a:gridCol>
                <a:gridCol w="1785950">
                  <a:extLst>
                    <a:ext uri="{9D8B030D-6E8A-4147-A177-3AD203B41FA5}">
                      <a16:colId xmlns:a16="http://schemas.microsoft.com/office/drawing/2014/main" xmlns="" val="20002"/>
                    </a:ext>
                  </a:extLst>
                </a:gridCol>
                <a:gridCol w="2000264">
                  <a:extLst>
                    <a:ext uri="{9D8B030D-6E8A-4147-A177-3AD203B41FA5}">
                      <a16:colId xmlns:a16="http://schemas.microsoft.com/office/drawing/2014/main" xmlns="" val="20003"/>
                    </a:ext>
                  </a:extLst>
                </a:gridCol>
              </a:tblGrid>
              <a:tr h="590931">
                <a:tc>
                  <a:txBody>
                    <a:bodyPr/>
                    <a:lstStyle/>
                    <a:p>
                      <a:pPr marL="0" marR="0" algn="ctr">
                        <a:lnSpc>
                          <a:spcPct val="115000"/>
                        </a:lnSpc>
                        <a:spcBef>
                          <a:spcPts val="0"/>
                        </a:spcBef>
                        <a:spcAft>
                          <a:spcPts val="1000"/>
                        </a:spcAft>
                      </a:pPr>
                      <a:r>
                        <a:rPr lang="en-US" sz="1400" b="1" dirty="0">
                          <a:latin typeface="Calibri"/>
                          <a:ea typeface="Calibri"/>
                          <a:cs typeface="Times New Roman"/>
                        </a:rPr>
                        <a:t>Physical Symptoms</a:t>
                      </a:r>
                      <a:endParaRPr lang="en-US" sz="11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latin typeface="Calibri"/>
                          <a:ea typeface="Calibri"/>
                          <a:cs typeface="Times New Roman"/>
                        </a:rPr>
                        <a:t>Cognitive Symptoms</a:t>
                      </a:r>
                      <a:endParaRPr lang="en-US" sz="11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latin typeface="Calibri"/>
                          <a:ea typeface="Calibri"/>
                          <a:cs typeface="Times New Roman"/>
                        </a:rPr>
                        <a:t>Emotional symptoms</a:t>
                      </a:r>
                      <a:endParaRPr lang="en-US" sz="11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latin typeface="Calibri"/>
                          <a:ea typeface="Calibri"/>
                          <a:cs typeface="Times New Roman"/>
                        </a:rPr>
                        <a:t>Behavioural</a:t>
                      </a:r>
                      <a:r>
                        <a:rPr lang="en-US" sz="1400" b="1" baseline="0" dirty="0">
                          <a:latin typeface="Calibri"/>
                          <a:ea typeface="Calibri"/>
                          <a:cs typeface="Times New Roman"/>
                        </a:rPr>
                        <a:t> symptoms</a:t>
                      </a:r>
                      <a:endParaRPr lang="en-US" sz="11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85775">
                <a:tc>
                  <a:txBody>
                    <a:bodyPr/>
                    <a:lstStyle/>
                    <a:p>
                      <a:pPr marL="0" marR="0" algn="ctr">
                        <a:lnSpc>
                          <a:spcPct val="115000"/>
                        </a:lnSpc>
                        <a:spcBef>
                          <a:spcPts val="0"/>
                        </a:spcBef>
                        <a:spcAft>
                          <a:spcPts val="1000"/>
                        </a:spcAft>
                      </a:pPr>
                      <a:r>
                        <a:rPr lang="en-US" sz="1400" dirty="0">
                          <a:latin typeface="Calibri"/>
                          <a:ea typeface="Calibri"/>
                          <a:cs typeface="Times New Roman"/>
                        </a:rPr>
                        <a:t>Restlessness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Negative Thoughts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Crying/Clinging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Aggressions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37723">
                <a:tc>
                  <a:txBody>
                    <a:bodyPr/>
                    <a:lstStyle/>
                    <a:p>
                      <a:pPr marL="0" marR="0" algn="ctr">
                        <a:lnSpc>
                          <a:spcPct val="115000"/>
                        </a:lnSpc>
                        <a:spcBef>
                          <a:spcPts val="0"/>
                        </a:spcBef>
                        <a:spcAft>
                          <a:spcPts val="1000"/>
                        </a:spcAft>
                      </a:pPr>
                      <a:r>
                        <a:rPr lang="en-US" sz="1400" dirty="0">
                          <a:latin typeface="Calibri"/>
                          <a:ea typeface="Calibri"/>
                          <a:cs typeface="Times New Roman"/>
                        </a:rPr>
                        <a:t>Fatigability</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Tendency to be highly self critical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Poor self expression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Irritability</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82943">
                <a:tc>
                  <a:txBody>
                    <a:bodyPr/>
                    <a:lstStyle/>
                    <a:p>
                      <a:pPr marL="0" marR="0" algn="ctr">
                        <a:lnSpc>
                          <a:spcPct val="115000"/>
                        </a:lnSpc>
                        <a:spcBef>
                          <a:spcPts val="0"/>
                        </a:spcBef>
                        <a:spcAft>
                          <a:spcPts val="1000"/>
                        </a:spcAft>
                      </a:pPr>
                      <a:r>
                        <a:rPr lang="en-US" sz="1400" dirty="0">
                          <a:latin typeface="Calibri"/>
                          <a:ea typeface="Calibri"/>
                          <a:cs typeface="Times New Roman"/>
                        </a:rPr>
                        <a:t>Body Aches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Feeling helpless when dealing with negative  events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Distress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Social</a:t>
                      </a:r>
                      <a:r>
                        <a:rPr lang="en-US" sz="1400" baseline="0" dirty="0">
                          <a:latin typeface="Calibri"/>
                          <a:ea typeface="Calibri"/>
                          <a:cs typeface="Times New Roman"/>
                        </a:rPr>
                        <a:t> withdrawal</a:t>
                      </a:r>
                      <a:endParaRPr lang="en-US" sz="14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85775">
                <a:tc>
                  <a:txBody>
                    <a:bodyPr/>
                    <a:lstStyle/>
                    <a:p>
                      <a:pPr marL="0" marR="0" algn="ctr">
                        <a:lnSpc>
                          <a:spcPct val="115000"/>
                        </a:lnSpc>
                        <a:spcBef>
                          <a:spcPts val="0"/>
                        </a:spcBef>
                        <a:spcAft>
                          <a:spcPts val="1000"/>
                        </a:spcAft>
                      </a:pPr>
                      <a:r>
                        <a:rPr lang="en-US" sz="1400">
                          <a:latin typeface="Calibri"/>
                          <a:ea typeface="Calibri"/>
                          <a:cs typeface="Times New Roman"/>
                        </a:rPr>
                        <a:t>Nausea</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Poor decision making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Fear/ Worry</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Drug</a:t>
                      </a:r>
                      <a:r>
                        <a:rPr lang="en-US" sz="1400" baseline="0" dirty="0">
                          <a:latin typeface="Calibri"/>
                          <a:ea typeface="Calibri"/>
                          <a:cs typeface="Times New Roman"/>
                        </a:rPr>
                        <a:t> Abuse</a:t>
                      </a:r>
                      <a:endParaRPr lang="en-US" sz="14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76331">
                <a:tc>
                  <a:txBody>
                    <a:bodyPr/>
                    <a:lstStyle/>
                    <a:p>
                      <a:pPr marL="0" marR="0" algn="ctr">
                        <a:lnSpc>
                          <a:spcPct val="115000"/>
                        </a:lnSpc>
                        <a:spcBef>
                          <a:spcPts val="0"/>
                        </a:spcBef>
                        <a:spcAft>
                          <a:spcPts val="1000"/>
                        </a:spcAft>
                      </a:pPr>
                      <a:r>
                        <a:rPr lang="en-US" sz="1400">
                          <a:latin typeface="Calibri"/>
                          <a:ea typeface="Calibri"/>
                          <a:cs typeface="Times New Roman"/>
                        </a:rPr>
                        <a:t>Chest Discomfort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Poor Concentration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Nervousness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Self</a:t>
                      </a:r>
                      <a:r>
                        <a:rPr lang="en-US" sz="1400" baseline="0" dirty="0">
                          <a:latin typeface="Calibri"/>
                          <a:ea typeface="Calibri"/>
                          <a:cs typeface="Times New Roman"/>
                        </a:rPr>
                        <a:t> Harm</a:t>
                      </a:r>
                      <a:endParaRPr lang="en-US" sz="14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285866"/>
            <a:ext cx="8305800" cy="2928958"/>
          </a:xfrm>
        </p:spPr>
        <p:txBody>
          <a:bodyPr>
            <a:normAutofit fontScale="85000" lnSpcReduction="20000"/>
          </a:bodyPr>
          <a:lstStyle/>
          <a:p>
            <a:pPr>
              <a:buFont typeface="Arial" pitchFamily="34" charset="0"/>
              <a:buChar char="•"/>
            </a:pPr>
            <a:r>
              <a:rPr lang="en-US" sz="3200" dirty="0">
                <a:solidFill>
                  <a:schemeClr val="bg1"/>
                </a:solidFill>
              </a:rPr>
              <a:t>Ventilation</a:t>
            </a:r>
          </a:p>
          <a:p>
            <a:pPr>
              <a:buFont typeface="Arial" pitchFamily="34" charset="0"/>
              <a:buChar char="•"/>
            </a:pPr>
            <a:r>
              <a:rPr lang="en-US" sz="3200" dirty="0">
                <a:solidFill>
                  <a:schemeClr val="bg1"/>
                </a:solidFill>
              </a:rPr>
              <a:t>Empathy</a:t>
            </a:r>
          </a:p>
          <a:p>
            <a:pPr>
              <a:buFont typeface="Arial" pitchFamily="34" charset="0"/>
              <a:buChar char="•"/>
            </a:pPr>
            <a:r>
              <a:rPr lang="en-US" sz="3200" dirty="0">
                <a:solidFill>
                  <a:schemeClr val="bg1"/>
                </a:solidFill>
              </a:rPr>
              <a:t>Active Listening </a:t>
            </a:r>
          </a:p>
          <a:p>
            <a:pPr>
              <a:buFont typeface="Arial" pitchFamily="34" charset="0"/>
              <a:buChar char="•"/>
            </a:pPr>
            <a:r>
              <a:rPr lang="en-US" sz="3200" dirty="0">
                <a:solidFill>
                  <a:schemeClr val="bg1"/>
                </a:solidFill>
              </a:rPr>
              <a:t>Enhancing Social Support</a:t>
            </a:r>
          </a:p>
          <a:p>
            <a:pPr>
              <a:buFont typeface="Arial" pitchFamily="34" charset="0"/>
              <a:buChar char="•"/>
            </a:pPr>
            <a:r>
              <a:rPr lang="en-US" sz="3200" dirty="0">
                <a:solidFill>
                  <a:schemeClr val="bg1"/>
                </a:solidFill>
              </a:rPr>
              <a:t>Externalization of Interest</a:t>
            </a:r>
          </a:p>
          <a:p>
            <a:pPr>
              <a:buFont typeface="Arial" pitchFamily="34" charset="0"/>
              <a:buChar char="•"/>
            </a:pPr>
            <a:r>
              <a:rPr lang="en-US" sz="3200" dirty="0">
                <a:solidFill>
                  <a:schemeClr val="bg1"/>
                </a:solidFill>
              </a:rPr>
              <a:t>Relaxation/Recreation</a:t>
            </a:r>
          </a:p>
          <a:p>
            <a:pPr>
              <a:buFont typeface="Arial" pitchFamily="34" charset="0"/>
              <a:buChar char="•"/>
            </a:pPr>
            <a:r>
              <a:rPr lang="en-US" sz="3200" dirty="0">
                <a:solidFill>
                  <a:schemeClr val="bg1"/>
                </a:solidFill>
              </a:rPr>
              <a:t>Referral to specialized care</a:t>
            </a:r>
          </a:p>
        </p:txBody>
      </p:sp>
      <p:sp>
        <p:nvSpPr>
          <p:cNvPr id="3" name="Title 2"/>
          <p:cNvSpPr>
            <a:spLocks noGrp="1"/>
          </p:cNvSpPr>
          <p:nvPr>
            <p:ph type="ctrTitle"/>
          </p:nvPr>
        </p:nvSpPr>
        <p:spPr>
          <a:xfrm>
            <a:off x="457200" y="285735"/>
            <a:ext cx="8305800" cy="857256"/>
          </a:xfrm>
        </p:spPr>
        <p:txBody>
          <a:bodyPr/>
          <a:lstStyle/>
          <a:p>
            <a:r>
              <a:rPr>
                <a:solidFill>
                  <a:schemeClr val="bg1"/>
                </a:solidFill>
              </a:rPr>
              <a:t>How we can Help?</a:t>
            </a:r>
            <a:endParaRPr lang="en-US" dirty="0">
              <a:solidFill>
                <a:schemeClr val="bg1"/>
              </a:solidFill>
            </a:endParaRPr>
          </a:p>
        </p:txBody>
      </p:sp>
      <p:sp>
        <p:nvSpPr>
          <p:cNvPr id="4" name="Slide Number Placeholder 3"/>
          <p:cNvSpPr>
            <a:spLocks noGrp="1"/>
          </p:cNvSpPr>
          <p:nvPr>
            <p:ph type="sldNum" sz="quarter" idx="11"/>
          </p:nvPr>
        </p:nvSpPr>
        <p:spPr/>
        <p:txBody>
          <a:bodyPr>
            <a:normAutofit/>
          </a:bodyPr>
          <a:lstStyle/>
          <a:p>
            <a:fld id="{A1C54F7A-3C1A-4065-AE56-BB23FE4AAB79}"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C54F7A-3C1A-4065-AE56-BB23FE4AAB79}" type="slidenum">
              <a:rPr lang="en-US" smtClean="0"/>
              <a:pPr/>
              <a:t>7</a:t>
            </a:fld>
            <a:endParaRPr lang="en-US"/>
          </a:p>
        </p:txBody>
      </p:sp>
      <p:sp>
        <p:nvSpPr>
          <p:cNvPr id="3" name="Rectangle 2"/>
          <p:cNvSpPr/>
          <p:nvPr/>
        </p:nvSpPr>
        <p:spPr>
          <a:xfrm>
            <a:off x="285720" y="214296"/>
            <a:ext cx="8572560" cy="1200329"/>
          </a:xfrm>
          <a:prstGeom prst="rect">
            <a:avLst/>
          </a:prstGeom>
        </p:spPr>
        <p:txBody>
          <a:bodyPr wrap="square">
            <a:spAutoFit/>
          </a:bodyPr>
          <a:lstStyle/>
          <a:p>
            <a:pPr algn="ctr"/>
            <a:r>
              <a:rPr lang="en-US" sz="2400" b="1" dirty="0">
                <a:solidFill>
                  <a:schemeClr val="bg1"/>
                </a:solidFill>
              </a:rPr>
              <a:t>Mental Health and Psycho social well-being of children</a:t>
            </a:r>
            <a:br>
              <a:rPr lang="en-US" sz="2400" b="1" dirty="0">
                <a:solidFill>
                  <a:schemeClr val="bg1"/>
                </a:solidFill>
              </a:rPr>
            </a:br>
            <a:r>
              <a:rPr lang="en-US" sz="2400" b="1" dirty="0">
                <a:solidFill>
                  <a:schemeClr val="bg1"/>
                </a:solidFill>
              </a:rPr>
              <a:t>during COVID-19 pandemic</a:t>
            </a:r>
          </a:p>
          <a:p>
            <a:pPr algn="ctr"/>
            <a:endParaRPr lang="en-US" sz="2400" dirty="0"/>
          </a:p>
        </p:txBody>
      </p:sp>
      <p:sp>
        <p:nvSpPr>
          <p:cNvPr id="4" name="Rectangle 3"/>
          <p:cNvSpPr/>
          <p:nvPr/>
        </p:nvSpPr>
        <p:spPr>
          <a:xfrm>
            <a:off x="285720" y="1071550"/>
            <a:ext cx="8643998" cy="2862322"/>
          </a:xfrm>
          <a:prstGeom prst="rect">
            <a:avLst/>
          </a:prstGeom>
        </p:spPr>
        <p:txBody>
          <a:bodyPr wrap="square">
            <a:spAutoFit/>
          </a:bodyPr>
          <a:lstStyle/>
          <a:p>
            <a:pPr algn="ctr"/>
            <a:r>
              <a:rPr lang="en-US" sz="2000" u="sng" dirty="0"/>
              <a:t>Understanding emotional needs of children</a:t>
            </a:r>
          </a:p>
          <a:p>
            <a:endParaRPr lang="en-US" sz="2000" u="sng" dirty="0"/>
          </a:p>
          <a:p>
            <a:r>
              <a:rPr lang="en-US" sz="2000" dirty="0"/>
              <a:t>1. Children may express psychological distress (anxiety, sadness) by acting out in a different way - each child behaves differently. Some may become silent while other may feel and express anger and hyperactivity. Caregivers need to be patient with children and understand their emotions.</a:t>
            </a:r>
          </a:p>
          <a:p>
            <a:endParaRPr lang="en-US" sz="2000" dirty="0"/>
          </a:p>
          <a:p>
            <a:r>
              <a:rPr lang="en-US" sz="2000" dirty="0"/>
              <a:t>2. All emotions are valid emotions, and as caregivers we need to understand them with empathy.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C54F7A-3C1A-4065-AE56-BB23FE4AAB79}" type="slidenum">
              <a:rPr lang="en-US" smtClean="0"/>
              <a:pPr/>
              <a:t>8</a:t>
            </a:fld>
            <a:endParaRPr lang="en-US"/>
          </a:p>
        </p:txBody>
      </p:sp>
      <p:sp>
        <p:nvSpPr>
          <p:cNvPr id="3" name="Rectangle 2"/>
          <p:cNvSpPr/>
          <p:nvPr/>
        </p:nvSpPr>
        <p:spPr>
          <a:xfrm>
            <a:off x="1285852" y="1000114"/>
            <a:ext cx="6858048" cy="3170099"/>
          </a:xfrm>
          <a:prstGeom prst="rect">
            <a:avLst/>
          </a:prstGeom>
        </p:spPr>
        <p:txBody>
          <a:bodyPr wrap="square">
            <a:spAutoFit/>
          </a:bodyPr>
          <a:lstStyle/>
          <a:p>
            <a:r>
              <a:rPr lang="en-US" sz="2000" dirty="0"/>
              <a:t>3. Sometimes engaging in a creative interactive activity, such as playing and drawing can facilitate this process. Help children find positive ways to express disturbing feelings such as anger, fear and sadness.</a:t>
            </a:r>
          </a:p>
          <a:p>
            <a:endParaRPr lang="en-US" sz="2000" dirty="0"/>
          </a:p>
          <a:p>
            <a:r>
              <a:rPr lang="en-US" sz="2000" dirty="0"/>
              <a:t>4. Keep regular routines and schedules as much as possible. </a:t>
            </a:r>
          </a:p>
          <a:p>
            <a:endParaRPr lang="en-US" sz="2000" dirty="0"/>
          </a:p>
          <a:p>
            <a:r>
              <a:rPr lang="en-US" sz="2000" dirty="0"/>
              <a:t>5. If children are witnessing violence at home, or if they are the target of the violence, it causes trauma</a:t>
            </a:r>
          </a:p>
          <a:p>
            <a:r>
              <a:rPr lang="en-US" sz="2000" dirty="0"/>
              <a:t>and distress and may lead to disruptive behaviour.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C54F7A-3C1A-4065-AE56-BB23FE4AAB79}" type="slidenum">
              <a:rPr lang="en-US" smtClean="0"/>
              <a:pPr/>
              <a:t>9</a:t>
            </a:fld>
            <a:endParaRPr lang="en-US"/>
          </a:p>
        </p:txBody>
      </p:sp>
      <p:sp>
        <p:nvSpPr>
          <p:cNvPr id="3" name="Rectangle 2"/>
          <p:cNvSpPr/>
          <p:nvPr/>
        </p:nvSpPr>
        <p:spPr>
          <a:xfrm>
            <a:off x="857224" y="1000114"/>
            <a:ext cx="7358114" cy="2862322"/>
          </a:xfrm>
          <a:prstGeom prst="rect">
            <a:avLst/>
          </a:prstGeom>
        </p:spPr>
        <p:txBody>
          <a:bodyPr wrap="square">
            <a:spAutoFit/>
          </a:bodyPr>
          <a:lstStyle/>
          <a:p>
            <a:r>
              <a:rPr lang="en-US" dirty="0"/>
              <a:t>6. Explain to them that nobody should be stigmatized or signaled for having the disease.</a:t>
            </a:r>
          </a:p>
          <a:p>
            <a:endParaRPr lang="en-US" dirty="0"/>
          </a:p>
          <a:p>
            <a:r>
              <a:rPr lang="en-US" dirty="0"/>
              <a:t>7. Avoid watching, reading, listening or discussing too much news about the COVID-19 and persuade children to divert their attention to other topics as well.</a:t>
            </a:r>
          </a:p>
          <a:p>
            <a:endParaRPr lang="en-US" dirty="0"/>
          </a:p>
          <a:p>
            <a:r>
              <a:rPr lang="en-US" dirty="0"/>
              <a:t> 8. If someone is sick in the family/ child care institution and have been taken to hospital, or if there has been a death, children may experience added anxiety and may need specialized help.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1899</TotalTime>
  <Words>2432</Words>
  <Application>Microsoft Office PowerPoint</Application>
  <PresentationFormat>On-screen Show (16:9)</PresentationFormat>
  <Paragraphs>356</Paragraphs>
  <Slides>41</Slides>
  <Notes>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Paper</vt:lpstr>
      <vt:lpstr>Providing Mental Health Psycho Social Support to Children during Covid – 19  </vt:lpstr>
      <vt:lpstr>Introduction What is Psycho social wellbeing?</vt:lpstr>
      <vt:lpstr>Psycho Social Wellbeing of Chilren and Adolescents</vt:lpstr>
      <vt:lpstr>Stress </vt:lpstr>
      <vt:lpstr>When Psychosocial Health Deteriorates?</vt:lpstr>
      <vt:lpstr>How we can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COVID-19 Ways Parents And Care Givers Can Help</vt:lpstr>
      <vt:lpstr>Ways Parents And Care Givers Can Help</vt:lpstr>
      <vt:lpstr>Common Psychological Issues Among Children</vt:lpstr>
      <vt:lpstr>Emotional Disorders </vt:lpstr>
      <vt:lpstr>Anxiety Disorder </vt:lpstr>
      <vt:lpstr>Depression</vt:lpstr>
      <vt:lpstr>Bed Wetting </vt:lpstr>
      <vt:lpstr>Behavioural Issues</vt:lpstr>
      <vt:lpstr>Common Behavioural Problems</vt:lpstr>
      <vt:lpstr>Management of Behavioural Problems in view of COVID-19</vt:lpstr>
      <vt:lpstr>Self Harm</vt:lpstr>
      <vt:lpstr>Why Self Harm?</vt:lpstr>
      <vt:lpstr>Coping Startegies for Self Harm</vt:lpstr>
      <vt:lpstr>Child Sexual Abuse and Covid-19</vt:lpstr>
      <vt:lpstr>Psychosocial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Referral </vt:lpstr>
      <vt:lpstr>PowerPoint Presentation</vt:lpstr>
      <vt:lpstr>PowerPoint Presentation</vt:lpstr>
      <vt:lpstr>PowerPoint Presentation</vt:lpstr>
      <vt:lpstr>Be in Contact with Us @</vt:lpstr>
    </vt:vector>
  </TitlesOfParts>
  <Company>IMHANS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dc:title>
  <dc:creator>CNS</dc:creator>
  <cp:lastModifiedBy>Rahmath</cp:lastModifiedBy>
  <cp:revision>115</cp:revision>
  <dcterms:created xsi:type="dcterms:W3CDTF">2019-11-22T05:35:39Z</dcterms:created>
  <dcterms:modified xsi:type="dcterms:W3CDTF">2020-07-14T02:57:05Z</dcterms:modified>
</cp:coreProperties>
</file>