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9" r:id="rId3"/>
    <p:sldId id="333" r:id="rId4"/>
    <p:sldId id="338" r:id="rId5"/>
    <p:sldId id="335" r:id="rId6"/>
    <p:sldId id="337" r:id="rId7"/>
    <p:sldId id="339" r:id="rId8"/>
    <p:sldId id="289" r:id="rId9"/>
    <p:sldId id="315"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23" autoAdjust="0"/>
  </p:normalViewPr>
  <p:slideViewPr>
    <p:cSldViewPr snapToGrid="0">
      <p:cViewPr varScale="1">
        <p:scale>
          <a:sx n="38" d="100"/>
          <a:sy n="38" d="100"/>
        </p:scale>
        <p:origin x="17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svg"/><Relationship Id="rId1" Type="http://schemas.openxmlformats.org/officeDocument/2006/relationships/image" Target="../media/image8.png"/><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2F4953C-C689-440B-A256-9C40025F028E}"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pt>
    <dgm:pt modelId="{87270B63-E737-4B0D-9DC3-EB4D2C89D3B4}">
      <dgm:prSet phldrT="[Text]" custT="1"/>
      <dgm:spPr/>
      <dgm:t>
        <a:bodyPr/>
        <a:lstStyle/>
        <a:p>
          <a:pPr>
            <a:lnSpc>
              <a:spcPct val="100000"/>
            </a:lnSpc>
          </a:pPr>
          <a:r>
            <a:rPr lang="en-US" sz="4000" b="1" dirty="0"/>
            <a:t>Missing/</a:t>
          </a:r>
        </a:p>
        <a:p>
          <a:pPr>
            <a:lnSpc>
              <a:spcPct val="100000"/>
            </a:lnSpc>
          </a:pPr>
          <a:r>
            <a:rPr lang="en-US" sz="4000" b="1" dirty="0"/>
            <a:t>unaccompanied  children </a:t>
          </a:r>
        </a:p>
      </dgm:t>
    </dgm:pt>
    <dgm:pt modelId="{E1A5562E-B918-436B-A4C6-F661F15162D7}" type="parTrans" cxnId="{7293192F-5477-4A3F-B2A1-20686337A954}">
      <dgm:prSet/>
      <dgm:spPr/>
      <dgm:t>
        <a:bodyPr/>
        <a:lstStyle/>
        <a:p>
          <a:endParaRPr lang="en-US"/>
        </a:p>
      </dgm:t>
    </dgm:pt>
    <dgm:pt modelId="{45E58EB5-AC6D-4DB6-896D-773B0F9797A8}" type="sibTrans" cxnId="{7293192F-5477-4A3F-B2A1-20686337A954}">
      <dgm:prSet/>
      <dgm:spPr/>
      <dgm:t>
        <a:bodyPr/>
        <a:lstStyle/>
        <a:p>
          <a:endParaRPr lang="en-US"/>
        </a:p>
      </dgm:t>
    </dgm:pt>
    <dgm:pt modelId="{02F5A249-815D-4975-B2D3-6438C8843820}">
      <dgm:prSet phldrT="[Text]" custT="1"/>
      <dgm:spPr/>
      <dgm:t>
        <a:bodyPr/>
        <a:lstStyle/>
        <a:p>
          <a:pPr>
            <a:lnSpc>
              <a:spcPct val="100000"/>
            </a:lnSpc>
          </a:pPr>
          <a:r>
            <a:rPr lang="en-US" sz="4000" b="1" dirty="0"/>
            <a:t>Fall out of migration crisis </a:t>
          </a:r>
        </a:p>
      </dgm:t>
    </dgm:pt>
    <dgm:pt modelId="{5775B684-BA87-4233-AF40-57FBB880FA68}" type="parTrans" cxnId="{32EFFE64-2D60-4684-BFC2-D03DF416C66F}">
      <dgm:prSet/>
      <dgm:spPr/>
      <dgm:t>
        <a:bodyPr/>
        <a:lstStyle/>
        <a:p>
          <a:endParaRPr lang="en-US"/>
        </a:p>
      </dgm:t>
    </dgm:pt>
    <dgm:pt modelId="{EAE11EEA-7485-40CE-AE10-0765117E8F11}" type="sibTrans" cxnId="{32EFFE64-2D60-4684-BFC2-D03DF416C66F}">
      <dgm:prSet/>
      <dgm:spPr/>
      <dgm:t>
        <a:bodyPr/>
        <a:lstStyle/>
        <a:p>
          <a:endParaRPr lang="en-US"/>
        </a:p>
      </dgm:t>
    </dgm:pt>
    <dgm:pt modelId="{2E02B9DC-CB32-49D6-BA72-D09A46EF888D}">
      <dgm:prSet phldrT="[Text]" custT="1"/>
      <dgm:spPr/>
      <dgm:t>
        <a:bodyPr/>
        <a:lstStyle/>
        <a:p>
          <a:pPr>
            <a:lnSpc>
              <a:spcPct val="100000"/>
            </a:lnSpc>
          </a:pPr>
          <a:r>
            <a:rPr lang="en-US" sz="4000" b="1" dirty="0"/>
            <a:t>Child </a:t>
          </a:r>
          <a:r>
            <a:rPr lang="en-US" sz="4000" b="1" dirty="0" err="1"/>
            <a:t>labour</a:t>
          </a:r>
          <a:r>
            <a:rPr lang="en-US" sz="4000" b="1" dirty="0"/>
            <a:t>, Trafficking, early marriage</a:t>
          </a:r>
        </a:p>
      </dgm:t>
    </dgm:pt>
    <dgm:pt modelId="{CF71A468-DAD5-4C2C-8D8A-7C10B08E599A}" type="parTrans" cxnId="{182A965E-ED98-4511-A99C-4AF4B147574B}">
      <dgm:prSet/>
      <dgm:spPr/>
      <dgm:t>
        <a:bodyPr/>
        <a:lstStyle/>
        <a:p>
          <a:endParaRPr lang="en-US"/>
        </a:p>
      </dgm:t>
    </dgm:pt>
    <dgm:pt modelId="{5A91DC60-D826-4AC0-9CCE-8F7CAF4FDD13}" type="sibTrans" cxnId="{182A965E-ED98-4511-A99C-4AF4B147574B}">
      <dgm:prSet/>
      <dgm:spPr/>
      <dgm:t>
        <a:bodyPr/>
        <a:lstStyle/>
        <a:p>
          <a:endParaRPr lang="en-US"/>
        </a:p>
      </dgm:t>
    </dgm:pt>
    <dgm:pt modelId="{55D1F8F7-6CF0-4069-90B4-6D93313ABCF1}" type="pres">
      <dgm:prSet presAssocID="{82F4953C-C689-440B-A256-9C40025F028E}" presName="root" presStyleCnt="0">
        <dgm:presLayoutVars>
          <dgm:dir/>
          <dgm:resizeHandles val="exact"/>
        </dgm:presLayoutVars>
      </dgm:prSet>
      <dgm:spPr/>
    </dgm:pt>
    <dgm:pt modelId="{E7189645-EEAE-4C69-B0F0-04EF44FFF486}" type="pres">
      <dgm:prSet presAssocID="{87270B63-E737-4B0D-9DC3-EB4D2C89D3B4}" presName="compNode" presStyleCnt="0"/>
      <dgm:spPr/>
    </dgm:pt>
    <dgm:pt modelId="{C30505EB-1533-43B4-BA1D-DE37C9C9A318}" type="pres">
      <dgm:prSet presAssocID="{87270B63-E737-4B0D-9DC3-EB4D2C89D3B4}" presName="bgRect" presStyleLbl="bgShp" presStyleIdx="0" presStyleCnt="3"/>
      <dgm:spPr/>
    </dgm:pt>
    <dgm:pt modelId="{E6D260BC-2EEC-4F86-B1F9-CF05B2289FF6}" type="pres">
      <dgm:prSet presAssocID="{87270B63-E737-4B0D-9DC3-EB4D2C89D3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Children"/>
        </a:ext>
      </dgm:extLst>
    </dgm:pt>
    <dgm:pt modelId="{38C8BCDC-4C63-49B9-975E-34A1B714ECA5}" type="pres">
      <dgm:prSet presAssocID="{87270B63-E737-4B0D-9DC3-EB4D2C89D3B4}" presName="spaceRect" presStyleCnt="0"/>
      <dgm:spPr/>
    </dgm:pt>
    <dgm:pt modelId="{137E9D20-22BE-4178-B33A-DF19814DC41F}" type="pres">
      <dgm:prSet presAssocID="{87270B63-E737-4B0D-9DC3-EB4D2C89D3B4}" presName="parTx" presStyleLbl="revTx" presStyleIdx="0" presStyleCnt="3" custScaleX="110508">
        <dgm:presLayoutVars>
          <dgm:chMax val="0"/>
          <dgm:chPref val="0"/>
        </dgm:presLayoutVars>
      </dgm:prSet>
      <dgm:spPr/>
      <dgm:t>
        <a:bodyPr/>
        <a:lstStyle/>
        <a:p>
          <a:endParaRPr lang="en-US"/>
        </a:p>
      </dgm:t>
    </dgm:pt>
    <dgm:pt modelId="{2C9D1B13-DA87-41AC-80EF-5A23124D4EFD}" type="pres">
      <dgm:prSet presAssocID="{45E58EB5-AC6D-4DB6-896D-773B0F9797A8}" presName="sibTrans" presStyleCnt="0"/>
      <dgm:spPr/>
    </dgm:pt>
    <dgm:pt modelId="{DF61EFFE-D293-4FF4-8AD6-508EFBD71A1E}" type="pres">
      <dgm:prSet presAssocID="{02F5A249-815D-4975-B2D3-6438C8843820}" presName="compNode" presStyleCnt="0"/>
      <dgm:spPr/>
    </dgm:pt>
    <dgm:pt modelId="{C4675BB5-F8CD-48A1-B580-79BD4FE56883}" type="pres">
      <dgm:prSet presAssocID="{02F5A249-815D-4975-B2D3-6438C8843820}" presName="bgRect" presStyleLbl="bgShp" presStyleIdx="1" presStyleCnt="3"/>
      <dgm:spPr/>
    </dgm:pt>
    <dgm:pt modelId="{57989959-602E-42D5-90D9-91EAE510FC36}" type="pres">
      <dgm:prSet presAssocID="{02F5A249-815D-4975-B2D3-6438C88438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Transfer"/>
        </a:ext>
      </dgm:extLst>
    </dgm:pt>
    <dgm:pt modelId="{20309416-E531-4D61-A612-2816686ACD2F}" type="pres">
      <dgm:prSet presAssocID="{02F5A249-815D-4975-B2D3-6438C8843820}" presName="spaceRect" presStyleCnt="0"/>
      <dgm:spPr/>
    </dgm:pt>
    <dgm:pt modelId="{D8CF8EC0-6B93-4869-A65A-254E6B9138CD}" type="pres">
      <dgm:prSet presAssocID="{02F5A249-815D-4975-B2D3-6438C8843820}" presName="parTx" presStyleLbl="revTx" presStyleIdx="1" presStyleCnt="3">
        <dgm:presLayoutVars>
          <dgm:chMax val="0"/>
          <dgm:chPref val="0"/>
        </dgm:presLayoutVars>
      </dgm:prSet>
      <dgm:spPr/>
      <dgm:t>
        <a:bodyPr/>
        <a:lstStyle/>
        <a:p>
          <a:endParaRPr lang="en-US"/>
        </a:p>
      </dgm:t>
    </dgm:pt>
    <dgm:pt modelId="{91340BF0-EE4A-456D-8D6E-E8FF47266FDB}" type="pres">
      <dgm:prSet presAssocID="{EAE11EEA-7485-40CE-AE10-0765117E8F11}" presName="sibTrans" presStyleCnt="0"/>
      <dgm:spPr/>
    </dgm:pt>
    <dgm:pt modelId="{9CEBE7AE-2F54-4CA8-B4B4-D034835D8E27}" type="pres">
      <dgm:prSet presAssocID="{2E02B9DC-CB32-49D6-BA72-D09A46EF888D}" presName="compNode" presStyleCnt="0"/>
      <dgm:spPr/>
    </dgm:pt>
    <dgm:pt modelId="{F1779FD3-5110-4C1F-8021-099BE73E6D49}" type="pres">
      <dgm:prSet presAssocID="{2E02B9DC-CB32-49D6-BA72-D09A46EF888D}" presName="bgRect" presStyleLbl="bgShp" presStyleIdx="2" presStyleCnt="3"/>
      <dgm:spPr/>
    </dgm:pt>
    <dgm:pt modelId="{AAA19F00-550E-4A3D-96E9-34167F08C58E}" type="pres">
      <dgm:prSet presAssocID="{2E02B9DC-CB32-49D6-BA72-D09A46EF88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Worried face with no fill"/>
        </a:ext>
      </dgm:extLst>
    </dgm:pt>
    <dgm:pt modelId="{E85737F3-0706-4F9D-BB49-3A8B4F7AD832}" type="pres">
      <dgm:prSet presAssocID="{2E02B9DC-CB32-49D6-BA72-D09A46EF888D}" presName="spaceRect" presStyleCnt="0"/>
      <dgm:spPr/>
    </dgm:pt>
    <dgm:pt modelId="{B7A45189-C0F6-43D8-B2CC-BAA2F36F0BCE}" type="pres">
      <dgm:prSet presAssocID="{2E02B9DC-CB32-49D6-BA72-D09A46EF888D}" presName="parTx" presStyleLbl="revTx" presStyleIdx="2" presStyleCnt="3">
        <dgm:presLayoutVars>
          <dgm:chMax val="0"/>
          <dgm:chPref val="0"/>
        </dgm:presLayoutVars>
      </dgm:prSet>
      <dgm:spPr/>
      <dgm:t>
        <a:bodyPr/>
        <a:lstStyle/>
        <a:p>
          <a:endParaRPr lang="en-US"/>
        </a:p>
      </dgm:t>
    </dgm:pt>
  </dgm:ptLst>
  <dgm:cxnLst>
    <dgm:cxn modelId="{D4A0D97C-70E2-494F-964F-3BCFBB885996}" type="presOf" srcId="{2E02B9DC-CB32-49D6-BA72-D09A46EF888D}" destId="{B7A45189-C0F6-43D8-B2CC-BAA2F36F0BCE}" srcOrd="0" destOrd="0" presId="urn:microsoft.com/office/officeart/2018/2/layout/IconVerticalSolidList"/>
    <dgm:cxn modelId="{D03E9C16-EE9A-42B8-B642-FE4E99994DF0}" type="presOf" srcId="{87270B63-E737-4B0D-9DC3-EB4D2C89D3B4}" destId="{137E9D20-22BE-4178-B33A-DF19814DC41F}" srcOrd="0" destOrd="0" presId="urn:microsoft.com/office/officeart/2018/2/layout/IconVerticalSolidList"/>
    <dgm:cxn modelId="{7293192F-5477-4A3F-B2A1-20686337A954}" srcId="{82F4953C-C689-440B-A256-9C40025F028E}" destId="{87270B63-E737-4B0D-9DC3-EB4D2C89D3B4}" srcOrd="0" destOrd="0" parTransId="{E1A5562E-B918-436B-A4C6-F661F15162D7}" sibTransId="{45E58EB5-AC6D-4DB6-896D-773B0F9797A8}"/>
    <dgm:cxn modelId="{32EFFE64-2D60-4684-BFC2-D03DF416C66F}" srcId="{82F4953C-C689-440B-A256-9C40025F028E}" destId="{02F5A249-815D-4975-B2D3-6438C8843820}" srcOrd="1" destOrd="0" parTransId="{5775B684-BA87-4233-AF40-57FBB880FA68}" sibTransId="{EAE11EEA-7485-40CE-AE10-0765117E8F11}"/>
    <dgm:cxn modelId="{265E992C-47AE-47AD-B0F6-FB93C9AD1AA1}" type="presOf" srcId="{82F4953C-C689-440B-A256-9C40025F028E}" destId="{55D1F8F7-6CF0-4069-90B4-6D93313ABCF1}" srcOrd="0" destOrd="0" presId="urn:microsoft.com/office/officeart/2018/2/layout/IconVerticalSolidList"/>
    <dgm:cxn modelId="{182A965E-ED98-4511-A99C-4AF4B147574B}" srcId="{82F4953C-C689-440B-A256-9C40025F028E}" destId="{2E02B9DC-CB32-49D6-BA72-D09A46EF888D}" srcOrd="2" destOrd="0" parTransId="{CF71A468-DAD5-4C2C-8D8A-7C10B08E599A}" sibTransId="{5A91DC60-D826-4AC0-9CCE-8F7CAF4FDD13}"/>
    <dgm:cxn modelId="{7A4338A2-E022-422C-B15C-BC669A5E6196}" type="presOf" srcId="{02F5A249-815D-4975-B2D3-6438C8843820}" destId="{D8CF8EC0-6B93-4869-A65A-254E6B9138CD}" srcOrd="0" destOrd="0" presId="urn:microsoft.com/office/officeart/2018/2/layout/IconVerticalSolidList"/>
    <dgm:cxn modelId="{2741F876-7561-475D-8F87-78F100741468}" type="presParOf" srcId="{55D1F8F7-6CF0-4069-90B4-6D93313ABCF1}" destId="{E7189645-EEAE-4C69-B0F0-04EF44FFF486}" srcOrd="0" destOrd="0" presId="urn:microsoft.com/office/officeart/2018/2/layout/IconVerticalSolidList"/>
    <dgm:cxn modelId="{5E71E141-F140-4F05-9D75-35AEBB36C9CF}" type="presParOf" srcId="{E7189645-EEAE-4C69-B0F0-04EF44FFF486}" destId="{C30505EB-1533-43B4-BA1D-DE37C9C9A318}" srcOrd="0" destOrd="0" presId="urn:microsoft.com/office/officeart/2018/2/layout/IconVerticalSolidList"/>
    <dgm:cxn modelId="{208ECA32-E39F-47EF-9320-2E4B2AD0A400}" type="presParOf" srcId="{E7189645-EEAE-4C69-B0F0-04EF44FFF486}" destId="{E6D260BC-2EEC-4F86-B1F9-CF05B2289FF6}" srcOrd="1" destOrd="0" presId="urn:microsoft.com/office/officeart/2018/2/layout/IconVerticalSolidList"/>
    <dgm:cxn modelId="{09B9F10A-E9BA-49ED-A44A-E908D5575CE8}" type="presParOf" srcId="{E7189645-EEAE-4C69-B0F0-04EF44FFF486}" destId="{38C8BCDC-4C63-49B9-975E-34A1B714ECA5}" srcOrd="2" destOrd="0" presId="urn:microsoft.com/office/officeart/2018/2/layout/IconVerticalSolidList"/>
    <dgm:cxn modelId="{79B350F5-C98E-4F64-9618-8825DD5C32F1}" type="presParOf" srcId="{E7189645-EEAE-4C69-B0F0-04EF44FFF486}" destId="{137E9D20-22BE-4178-B33A-DF19814DC41F}" srcOrd="3" destOrd="0" presId="urn:microsoft.com/office/officeart/2018/2/layout/IconVerticalSolidList"/>
    <dgm:cxn modelId="{2F82493E-CAD1-432F-B748-4BD9A7575B43}" type="presParOf" srcId="{55D1F8F7-6CF0-4069-90B4-6D93313ABCF1}" destId="{2C9D1B13-DA87-41AC-80EF-5A23124D4EFD}" srcOrd="1" destOrd="0" presId="urn:microsoft.com/office/officeart/2018/2/layout/IconVerticalSolidList"/>
    <dgm:cxn modelId="{347FF620-D39E-421D-8EDF-8CA5EC25C6AA}" type="presParOf" srcId="{55D1F8F7-6CF0-4069-90B4-6D93313ABCF1}" destId="{DF61EFFE-D293-4FF4-8AD6-508EFBD71A1E}" srcOrd="2" destOrd="0" presId="urn:microsoft.com/office/officeart/2018/2/layout/IconVerticalSolidList"/>
    <dgm:cxn modelId="{4EE52862-7A36-41B9-9311-FE67D3FA21B8}" type="presParOf" srcId="{DF61EFFE-D293-4FF4-8AD6-508EFBD71A1E}" destId="{C4675BB5-F8CD-48A1-B580-79BD4FE56883}" srcOrd="0" destOrd="0" presId="urn:microsoft.com/office/officeart/2018/2/layout/IconVerticalSolidList"/>
    <dgm:cxn modelId="{E078234B-B273-4118-840A-82DCB83DE124}" type="presParOf" srcId="{DF61EFFE-D293-4FF4-8AD6-508EFBD71A1E}" destId="{57989959-602E-42D5-90D9-91EAE510FC36}" srcOrd="1" destOrd="0" presId="urn:microsoft.com/office/officeart/2018/2/layout/IconVerticalSolidList"/>
    <dgm:cxn modelId="{D753C01D-DE8C-4BD9-9B28-4680F7541675}" type="presParOf" srcId="{DF61EFFE-D293-4FF4-8AD6-508EFBD71A1E}" destId="{20309416-E531-4D61-A612-2816686ACD2F}" srcOrd="2" destOrd="0" presId="urn:microsoft.com/office/officeart/2018/2/layout/IconVerticalSolidList"/>
    <dgm:cxn modelId="{8D9E29A0-AA90-4775-B1AA-000A02DCA723}" type="presParOf" srcId="{DF61EFFE-D293-4FF4-8AD6-508EFBD71A1E}" destId="{D8CF8EC0-6B93-4869-A65A-254E6B9138CD}" srcOrd="3" destOrd="0" presId="urn:microsoft.com/office/officeart/2018/2/layout/IconVerticalSolidList"/>
    <dgm:cxn modelId="{87DDC8EC-3A3F-4180-90C7-409364D1EF53}" type="presParOf" srcId="{55D1F8F7-6CF0-4069-90B4-6D93313ABCF1}" destId="{91340BF0-EE4A-456D-8D6E-E8FF47266FDB}" srcOrd="3" destOrd="0" presId="urn:microsoft.com/office/officeart/2018/2/layout/IconVerticalSolidList"/>
    <dgm:cxn modelId="{E64598E7-5A64-48F8-95D5-76B0E2974D7F}" type="presParOf" srcId="{55D1F8F7-6CF0-4069-90B4-6D93313ABCF1}" destId="{9CEBE7AE-2F54-4CA8-B4B4-D034835D8E27}" srcOrd="4" destOrd="0" presId="urn:microsoft.com/office/officeart/2018/2/layout/IconVerticalSolidList"/>
    <dgm:cxn modelId="{CBC17807-4A55-4A6C-905D-94FDE07DBA87}" type="presParOf" srcId="{9CEBE7AE-2F54-4CA8-B4B4-D034835D8E27}" destId="{F1779FD3-5110-4C1F-8021-099BE73E6D49}" srcOrd="0" destOrd="0" presId="urn:microsoft.com/office/officeart/2018/2/layout/IconVerticalSolidList"/>
    <dgm:cxn modelId="{2275351C-6E2D-400A-801F-CB7D848E8DC0}" type="presParOf" srcId="{9CEBE7AE-2F54-4CA8-B4B4-D034835D8E27}" destId="{AAA19F00-550E-4A3D-96E9-34167F08C58E}" srcOrd="1" destOrd="0" presId="urn:microsoft.com/office/officeart/2018/2/layout/IconVerticalSolidList"/>
    <dgm:cxn modelId="{D4409868-B85F-4DA8-8E19-B537E4879C92}" type="presParOf" srcId="{9CEBE7AE-2F54-4CA8-B4B4-D034835D8E27}" destId="{E85737F3-0706-4F9D-BB49-3A8B4F7AD832}" srcOrd="2" destOrd="0" presId="urn:microsoft.com/office/officeart/2018/2/layout/IconVerticalSolidList"/>
    <dgm:cxn modelId="{4D0739A8-31FA-4E21-B1E4-34EE20D842B1}" type="presParOf" srcId="{9CEBE7AE-2F54-4CA8-B4B4-D034835D8E27}" destId="{B7A45189-C0F6-43D8-B2CC-BAA2F36F0B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5833209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categories are already something the child protection structures deal with. In a lockdown situation of a pandemic, this means they are more removed from services, help and outreach making them more vulnerable to abuse and exploitation </a:t>
            </a:r>
          </a:p>
        </p:txBody>
      </p:sp>
    </p:spTree>
    <p:extLst>
      <p:ext uri="{BB962C8B-B14F-4D97-AF65-F5344CB8AC3E}">
        <p14:creationId xmlns:p14="http://schemas.microsoft.com/office/powerpoint/2010/main" val="353695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0155" marR="0" lvl="0" indent="-322325" algn="just" defTabSz="352409" eaLnBrk="1" fontAlgn="auto" latinLnBrk="0" hangingPunct="1">
              <a:lnSpc>
                <a:spcPct val="120000"/>
              </a:lnSpc>
              <a:spcBef>
                <a:spcPts val="0"/>
              </a:spcBef>
              <a:spcAft>
                <a:spcPts val="0"/>
              </a:spcAft>
              <a:buClrTx/>
              <a:buSzPct val="100000"/>
              <a:buFontTx/>
              <a:buNone/>
              <a:tabLst/>
              <a:defRPr sz="2350">
                <a:latin typeface="Calibri"/>
                <a:ea typeface="Calibri"/>
                <a:cs typeface="Calibri"/>
                <a:sym typeface="Calibri"/>
              </a:defRPr>
            </a:pPr>
            <a:r>
              <a:rPr lang="en-US" dirty="0"/>
              <a:t>It is natural for children to feel stress, anxiety, grief, and worry during an ongoing pandemic like COVID-19 disease. Fear and anxiety about their own health and the health of loved ones can be overwhelming and cause strong emotions. In today’s digital world, children also access different kinds of information and news through social media and digital platforms, some of them may not be factually true, causing further stress and anxiety.  It is enhanced when children are not able to go out, play, attend school or interact freely. For those children and families who are subjected to mandatory quarantine or  isolation there may be an increased risk of violence and abuse. When stress levels go up for adults and children, there is a greater risk of Gender-Based-Violence and Violence against Children. </a:t>
            </a:r>
          </a:p>
          <a:p>
            <a:pPr marL="740155" indent="-322325" algn="just" defTabSz="352409">
              <a:lnSpc>
                <a:spcPct val="120000"/>
              </a:lnSpc>
              <a:spcBef>
                <a:spcPts val="0"/>
              </a:spcBef>
              <a:buSzPct val="100000"/>
              <a:defRPr sz="2350">
                <a:latin typeface="Calibri"/>
                <a:ea typeface="Calibri"/>
                <a:cs typeface="Calibri"/>
                <a:sym typeface="Calibri"/>
              </a:defRPr>
            </a:pPr>
            <a:endParaRPr lang="en-US" dirty="0"/>
          </a:p>
          <a:p>
            <a:pPr marL="740155" indent="-322325" algn="just" defTabSz="352409">
              <a:lnSpc>
                <a:spcPct val="120000"/>
              </a:lnSpc>
              <a:spcBef>
                <a:spcPts val="0"/>
              </a:spcBef>
              <a:buSzPct val="100000"/>
              <a:defRPr sz="2350">
                <a:latin typeface="Calibri"/>
                <a:ea typeface="Calibri"/>
                <a:cs typeface="Calibri"/>
                <a:sym typeface="Calibri"/>
              </a:defRPr>
            </a:pPr>
            <a:endParaRPr lang="en-US" dirty="0"/>
          </a:p>
          <a:p>
            <a:pPr marL="740155" indent="-322325" algn="just" defTabSz="352409">
              <a:lnSpc>
                <a:spcPct val="120000"/>
              </a:lnSpc>
              <a:spcBef>
                <a:spcPts val="0"/>
              </a:spcBef>
              <a:buSzPct val="100000"/>
              <a:defRPr sz="2350">
                <a:latin typeface="Calibri"/>
                <a:ea typeface="Calibri"/>
                <a:cs typeface="Calibri"/>
                <a:sym typeface="Calibri"/>
              </a:defRPr>
            </a:pPr>
            <a:r>
              <a:rPr lang="en-US" dirty="0"/>
              <a:t>Children in quarantine or isolation may be away from adult supervision</a:t>
            </a:r>
            <a:endParaRPr lang="en-US" sz="1600" dirty="0"/>
          </a:p>
          <a:p>
            <a:pPr marL="740155" indent="-322325" algn="just" defTabSz="352409">
              <a:lnSpc>
                <a:spcPct val="120000"/>
              </a:lnSpc>
              <a:spcBef>
                <a:spcPts val="0"/>
              </a:spcBef>
              <a:buSzPct val="100000"/>
              <a:defRPr sz="2350">
                <a:latin typeface="Calibri"/>
                <a:ea typeface="Calibri"/>
                <a:cs typeface="Calibri"/>
                <a:sym typeface="Calibri"/>
              </a:defRPr>
            </a:pPr>
            <a:r>
              <a:rPr lang="en-US" dirty="0"/>
              <a:t>High stress in family due to social isolation, economic hardship and loss of livelihood increase risks of domestic violence and child abuse, including corporal punishment </a:t>
            </a:r>
            <a:endParaRPr lang="en-US" sz="1600" dirty="0"/>
          </a:p>
          <a:p>
            <a:pPr marL="740155" indent="-322325" algn="just" defTabSz="352409">
              <a:lnSpc>
                <a:spcPct val="120000"/>
              </a:lnSpc>
              <a:spcBef>
                <a:spcPts val="0"/>
              </a:spcBef>
              <a:buSzPct val="100000"/>
              <a:defRPr sz="2350">
                <a:latin typeface="Calibri"/>
                <a:ea typeface="Calibri"/>
                <a:cs typeface="Calibri"/>
                <a:sym typeface="Calibri"/>
              </a:defRPr>
            </a:pPr>
            <a:r>
              <a:rPr lang="en-US" dirty="0"/>
              <a:t>School closures and movement restrictions means children are forced to spend much more time at home with adults and caregivers who are already stressed and worried</a:t>
            </a:r>
            <a:endParaRPr lang="en-US" sz="1600" dirty="0"/>
          </a:p>
          <a:p>
            <a:pPr marL="740155" indent="-322325" algn="just" defTabSz="352409">
              <a:lnSpc>
                <a:spcPct val="120000"/>
              </a:lnSpc>
              <a:spcBef>
                <a:spcPts val="0"/>
              </a:spcBef>
              <a:buSzPct val="100000"/>
              <a:defRPr sz="2350">
                <a:latin typeface="Calibri"/>
                <a:ea typeface="Calibri"/>
                <a:cs typeface="Calibri"/>
                <a:sym typeface="Calibri"/>
              </a:defRPr>
            </a:pPr>
            <a:r>
              <a:rPr lang="en-US" dirty="0"/>
              <a:t>Children spend more of their time online – and exposed to online sexual abuse and grooming for sexual exploitation, cyberbullying and other online threats</a:t>
            </a:r>
          </a:p>
          <a:p>
            <a:pPr marL="740155" indent="-322325" algn="just" defTabSz="352409">
              <a:lnSpc>
                <a:spcPct val="120000"/>
              </a:lnSpc>
              <a:spcBef>
                <a:spcPts val="0"/>
              </a:spcBef>
              <a:buSzPct val="100000"/>
              <a:defRPr sz="2350">
                <a:latin typeface="Calibri"/>
                <a:ea typeface="Calibri"/>
                <a:cs typeface="Calibri"/>
                <a:sym typeface="Calibri"/>
              </a:defRPr>
            </a:pPr>
            <a:endParaRPr lang="en-US" sz="1600" dirty="0"/>
          </a:p>
          <a:p>
            <a:endParaRPr lang="en-US" dirty="0"/>
          </a:p>
        </p:txBody>
      </p:sp>
    </p:spTree>
    <p:extLst>
      <p:ext uri="{BB962C8B-B14F-4D97-AF65-F5344CB8AC3E}">
        <p14:creationId xmlns:p14="http://schemas.microsoft.com/office/powerpoint/2010/main" val="1929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2000" kern="1200" dirty="0">
              <a:solidFill>
                <a:schemeClr val="tx1"/>
              </a:solidFill>
              <a:uFill>
                <a:solidFill>
                  <a:srgbClr val="000000"/>
                </a:solidFill>
              </a:uFill>
              <a:latin typeface="+mn-lt"/>
              <a:ea typeface="+mn-ea"/>
              <a:cs typeface="+mn-cs"/>
            </a:endParaRPr>
          </a:p>
          <a:p>
            <a:pPr marL="0" marR="0" lvl="0" indent="0" defTabSz="457200" eaLnBrk="1" fontAlgn="auto" latinLnBrk="0" hangingPunct="1">
              <a:lnSpc>
                <a:spcPct val="117999"/>
              </a:lnSpc>
              <a:spcBef>
                <a:spcPts val="0"/>
              </a:spcBef>
              <a:spcAft>
                <a:spcPts val="0"/>
              </a:spcAft>
              <a:buClrTx/>
              <a:buSzTx/>
              <a:buFontTx/>
              <a:buNone/>
              <a:tabLst/>
              <a:defRPr/>
            </a:pPr>
            <a:r>
              <a:rPr lang="en-US" sz="2000" kern="1200" dirty="0">
                <a:solidFill>
                  <a:schemeClr val="tx1"/>
                </a:solidFill>
                <a:uFill>
                  <a:solidFill>
                    <a:srgbClr val="000000"/>
                  </a:solidFill>
                </a:uFill>
                <a:latin typeface="+mn-lt"/>
                <a:ea typeface="+mn-ea"/>
                <a:cs typeface="+mn-cs"/>
              </a:rPr>
              <a:t>In the long run, issues like increased child </a:t>
            </a:r>
            <a:r>
              <a:rPr lang="en-US" sz="2000" kern="1200" dirty="0" err="1">
                <a:solidFill>
                  <a:schemeClr val="tx1"/>
                </a:solidFill>
                <a:uFill>
                  <a:solidFill>
                    <a:srgbClr val="000000"/>
                  </a:solidFill>
                </a:uFill>
                <a:latin typeface="+mn-lt"/>
                <a:ea typeface="+mn-ea"/>
                <a:cs typeface="+mn-cs"/>
              </a:rPr>
              <a:t>labour</a:t>
            </a:r>
            <a:r>
              <a:rPr lang="en-US" sz="2000" kern="1200" dirty="0">
                <a:solidFill>
                  <a:schemeClr val="tx1"/>
                </a:solidFill>
                <a:uFill>
                  <a:solidFill>
                    <a:srgbClr val="000000"/>
                  </a:solidFill>
                </a:uFill>
                <a:latin typeface="+mn-lt"/>
                <a:ea typeface="+mn-ea"/>
                <a:cs typeface="+mn-cs"/>
              </a:rPr>
              <a:t>, child marriage and trafficking can be expected due to economic distress </a:t>
            </a:r>
          </a:p>
          <a:p>
            <a:pPr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000" kern="1200" dirty="0">
                <a:solidFill>
                  <a:schemeClr val="tx1"/>
                </a:solidFill>
                <a:uFill>
                  <a:solidFill>
                    <a:srgbClr val="000000"/>
                  </a:solidFill>
                </a:uFill>
                <a:latin typeface="+mn-lt"/>
                <a:ea typeface="+mn-ea"/>
                <a:cs typeface="+mn-cs"/>
              </a:rPr>
              <a:t>Particular attention needs to be kept on missing children </a:t>
            </a:r>
          </a:p>
          <a:p>
            <a:pPr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endParaRPr lang="en-US" sz="2000" kern="1200" dirty="0">
              <a:solidFill>
                <a:schemeClr val="tx1"/>
              </a:solidFill>
              <a:uFill>
                <a:solidFill>
                  <a:srgbClr val="000000"/>
                </a:solidFill>
              </a:uFill>
              <a:latin typeface="+mn-lt"/>
              <a:ea typeface="+mn-ea"/>
              <a:cs typeface="+mn-cs"/>
            </a:endParaRPr>
          </a:p>
          <a:p>
            <a:pPr indent="-228600" defTabSz="914400">
              <a:lnSpc>
                <a:spcPct val="90000"/>
              </a:lnSpc>
              <a:spcBef>
                <a:spcPts val="700"/>
              </a:spcBef>
              <a:buSzTx/>
              <a:buFont typeface="Arial" panose="020B0604020202020204" pitchFamily="34" charset="0"/>
              <a:buChar char="•"/>
              <a:defRPr sz="2093">
                <a:uFill>
                  <a:solidFill>
                    <a:srgbClr val="000000"/>
                  </a:solidFill>
                </a:uFill>
                <a:latin typeface="Calibri"/>
                <a:ea typeface="Calibri"/>
                <a:cs typeface="Calibri"/>
                <a:sym typeface="Calibri"/>
              </a:defRPr>
            </a:pPr>
            <a:r>
              <a:rPr lang="en-US" sz="2000" kern="1200" dirty="0">
                <a:solidFill>
                  <a:schemeClr val="tx1"/>
                </a:solidFill>
                <a:uFill>
                  <a:solidFill>
                    <a:srgbClr val="000000"/>
                  </a:solidFill>
                </a:uFill>
                <a:latin typeface="+mn-lt"/>
                <a:ea typeface="+mn-ea"/>
                <a:cs typeface="+mn-cs"/>
              </a:rPr>
              <a:t>The migration crisis can have long term impact on social security of children including their education and create a cycle of </a:t>
            </a:r>
            <a:r>
              <a:rPr lang="en-US" sz="2000" kern="1200" dirty="0" err="1">
                <a:solidFill>
                  <a:schemeClr val="tx1"/>
                </a:solidFill>
                <a:uFill>
                  <a:solidFill>
                    <a:srgbClr val="000000"/>
                  </a:solidFill>
                </a:uFill>
                <a:latin typeface="+mn-lt"/>
                <a:ea typeface="+mn-ea"/>
                <a:cs typeface="+mn-cs"/>
              </a:rPr>
              <a:t>depreivation</a:t>
            </a:r>
            <a:r>
              <a:rPr lang="en-US" sz="2000" kern="1200" dirty="0">
                <a:solidFill>
                  <a:schemeClr val="tx1"/>
                </a:solidFill>
                <a:uFill>
                  <a:solidFill>
                    <a:srgbClr val="000000"/>
                  </a:solidFill>
                </a:uFill>
                <a:latin typeface="+mn-lt"/>
                <a:ea typeface="+mn-ea"/>
                <a:cs typeface="+mn-cs"/>
              </a:rPr>
              <a:t> </a:t>
            </a:r>
          </a:p>
          <a:p>
            <a:endParaRPr lang="en-US" dirty="0"/>
          </a:p>
        </p:txBody>
      </p:sp>
    </p:spTree>
    <p:extLst>
      <p:ext uri="{BB962C8B-B14F-4D97-AF65-F5344CB8AC3E}">
        <p14:creationId xmlns:p14="http://schemas.microsoft.com/office/powerpoint/2010/main" val="1708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Supreme Court order is very specific in recommendations to be taken for the safety and security as well as well being of children in the care of the State- CNCP and CICL. It provides guidance on the prevention mechanisms for CCIs. And also directions for response should there be some cases in CCIs. In addition it encourages CCI caregivers to think about the mental health and well being of children and suggests actions for that. For CWCs and JJBs, it encourages online sittings </a:t>
            </a:r>
            <a:r>
              <a:rPr lang="en-US" dirty="0" err="1"/>
              <a:t>etc</a:t>
            </a:r>
            <a:r>
              <a:rPr lang="en-US" dirty="0"/>
              <a:t> and telephonic follow ups for children who have been sent back home. It encourages these bodies to look at institutionalization as the last resort to reduce crowding. For JJBs/Children’s courts it gives specific directions on bail as well </a:t>
            </a:r>
          </a:p>
          <a:p>
            <a:r>
              <a:rPr lang="en-US" dirty="0"/>
              <a:t>Interestingly the order also points to children in foster care and kinship care that need to be monitored. A key theme across all this is the availability of counselling services and urging state governments to consider ways in which this can be done online or via phone </a:t>
            </a:r>
          </a:p>
        </p:txBody>
      </p:sp>
    </p:spTree>
    <p:extLst>
      <p:ext uri="{BB962C8B-B14F-4D97-AF65-F5344CB8AC3E}">
        <p14:creationId xmlns:p14="http://schemas.microsoft.com/office/powerpoint/2010/main" val="7522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Based on assessments, DCPUs can do linkages with relevant departments to ensure vulnerable children are reached with services and are aware where to contact for distress situations. Mobile helpdesks with </a:t>
            </a:r>
            <a:r>
              <a:rPr lang="en-US" dirty="0" err="1"/>
              <a:t>childline</a:t>
            </a:r>
            <a:r>
              <a:rPr lang="en-US" dirty="0"/>
              <a:t> can be an option. This will be not everywhere but in hotspots. Critical to ensure that we work with police closely on this.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Maintain communication with health department and workers as many children may come as referrals from there.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District plans need to be drawn up asap for the aftermath of </a:t>
            </a:r>
            <a:r>
              <a:rPr lang="en-US" dirty="0" err="1"/>
              <a:t>Covid</a:t>
            </a:r>
            <a:r>
              <a:rPr lang="en-US" dirty="0"/>
              <a:t>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30555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2200" b="1" i="0" dirty="0">
                <a:effectLst/>
                <a:latin typeface="Helvetica Neue"/>
                <a:ea typeface="Helvetica Neue"/>
                <a:cs typeface="Helvetica Neue"/>
                <a:sym typeface="Helvetica Neue"/>
              </a:rPr>
              <a:t>How to take care of yourself and carry on with your duties as a ICPS and allied workforce?</a:t>
            </a:r>
            <a:r>
              <a:rPr lang="en-US" sz="2200" b="0" i="0" dirty="0">
                <a:effectLst/>
                <a:latin typeface="Helvetica Neue"/>
                <a:ea typeface="Helvetica Neue"/>
                <a:cs typeface="Helvetica Neue"/>
                <a:sym typeface="Helvetica Neue"/>
              </a:rPr>
              <a:t> </a:t>
            </a:r>
          </a:p>
          <a:p>
            <a:pPr rtl="0" fontAlgn="base"/>
            <a:r>
              <a:rPr lang="en-US" sz="2200" b="0" i="0" dirty="0">
                <a:effectLst/>
                <a:latin typeface="Helvetica Neue"/>
                <a:ea typeface="Helvetica Neue"/>
                <a:cs typeface="Helvetica Neue"/>
                <a:sym typeface="Helvetica Neue"/>
              </a:rPr>
              <a:t>Take all preventive measures that you are talking about in the community such as keeping safe distance, washing hands frequently or use 70% alcohol-based hand rub including before and after home/community visits. Carry your own soap or 70% alcohol-based hand rub if necessary  </a:t>
            </a:r>
          </a:p>
          <a:p>
            <a:pPr rtl="0" fontAlgn="base"/>
            <a:r>
              <a:rPr lang="en-US" sz="2200" b="0" i="0" dirty="0">
                <a:effectLst/>
                <a:latin typeface="Helvetica Neue"/>
                <a:ea typeface="Helvetica Neue"/>
                <a:cs typeface="Helvetica Neue"/>
                <a:sym typeface="Helvetica Neue"/>
              </a:rPr>
              <a:t>If you are visiting or accompanying a suspected case to any health facility, make sure to cover both your mouth and nose with N95 mask. Maintain 1-meter distance.  </a:t>
            </a:r>
          </a:p>
          <a:p>
            <a:pPr rtl="0" fontAlgn="base"/>
            <a:r>
              <a:rPr lang="en-US" sz="2200" b="0" i="0" dirty="0">
                <a:effectLst/>
                <a:latin typeface="Helvetica Neue"/>
                <a:ea typeface="Helvetica Neue"/>
                <a:cs typeface="Helvetica Neue"/>
                <a:sym typeface="Helvetica Neue"/>
              </a:rPr>
              <a:t>Maintaining safe distances for those living in crowded areas or the homeless is going to be difficult. Even then you should inform them about preventive measures and provide what support is possible.  </a:t>
            </a:r>
          </a:p>
          <a:p>
            <a:pPr rtl="0" fontAlgn="base"/>
            <a:r>
              <a:rPr lang="en-US" sz="2200" b="0" i="0" dirty="0">
                <a:effectLst/>
                <a:latin typeface="Helvetica Neue"/>
                <a:ea typeface="Helvetica Neue"/>
                <a:cs typeface="Helvetica Neue"/>
                <a:sym typeface="Helvetica Neue"/>
              </a:rPr>
              <a:t>Self-monitor for signs of illness and report to the Medical Officer, immediately if any symptoms develop.  </a:t>
            </a:r>
          </a:p>
          <a:p>
            <a:pPr rtl="0" fontAlgn="base"/>
            <a:r>
              <a:rPr lang="en-US" sz="2200" b="0" i="0" dirty="0">
                <a:effectLst/>
                <a:latin typeface="Helvetica Neue"/>
                <a:ea typeface="Helvetica Neue"/>
                <a:cs typeface="Helvetica Neue"/>
                <a:sym typeface="Helvetica Neue"/>
              </a:rPr>
              <a:t>Remember persons over the age of 60 are at higher risk, so take special care to visit their homes and ensure that they have the provisions and support they need so that they don’t have to leave the house more than is necessary.  </a:t>
            </a:r>
          </a:p>
          <a:p>
            <a:pPr rtl="0" fontAlgn="base"/>
            <a:r>
              <a:rPr lang="en-US" sz="2200" b="0" i="0" dirty="0">
                <a:effectLst/>
                <a:latin typeface="Helvetica Neue"/>
                <a:ea typeface="Helvetica Neue"/>
                <a:cs typeface="Helvetica Neue"/>
                <a:sym typeface="Helvetica Neue"/>
              </a:rPr>
              <a:t>Continue to pay special attention to the marginalized and vulnerable populations, as is your routine practice. Ensure that they follow the DEW protocol especially in night shelters, slums etc. </a:t>
            </a:r>
          </a:p>
          <a:p>
            <a:pPr rtl="0" fontAlgn="base"/>
            <a:r>
              <a:rPr lang="en-US" sz="2200" b="0" i="0" dirty="0">
                <a:effectLst/>
                <a:latin typeface="Helvetica Neue"/>
                <a:ea typeface="Helvetica Neue"/>
                <a:cs typeface="Helvetica Neue"/>
                <a:sym typeface="Helvetica Neue"/>
              </a:rPr>
              <a:t>Also, as a disaster response worker, try to reassure people that while those with symptoms and high risk need close attention, for others, prevention measures will decrease the risk of getting the disease. </a:t>
            </a:r>
          </a:p>
          <a:p>
            <a:pPr rtl="0" fontAlgn="base"/>
            <a:r>
              <a:rPr lang="en-US" sz="2200" b="0" i="0" dirty="0">
                <a:effectLst/>
                <a:latin typeface="Helvetica Neue"/>
                <a:ea typeface="Helvetica Neue"/>
                <a:cs typeface="Helvetica Neue"/>
                <a:sym typeface="Helvetica Neue"/>
              </a:rPr>
              <a:t> </a:t>
            </a:r>
          </a:p>
          <a:p>
            <a:endParaRPr lang="en-US" dirty="0"/>
          </a:p>
        </p:txBody>
      </p:sp>
    </p:spTree>
    <p:extLst>
      <p:ext uri="{BB962C8B-B14F-4D97-AF65-F5344CB8AC3E}">
        <p14:creationId xmlns:p14="http://schemas.microsoft.com/office/powerpoint/2010/main" val="15505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10820_2020_0_4_21584_Order_03-Apr-2020%20(1).pdf" TargetMode="External"/><Relationship Id="rId7"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11.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ncov2019@gov.in" TargetMode="External"/><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WhatsApp Image 2020-03-30 at 11.05.35 AM.jpeg" descr="WhatsApp Image 2020-03-30 at 11.05.35 AM.jpeg"/>
          <p:cNvPicPr>
            <a:picLocks noChangeAspect="1"/>
          </p:cNvPicPr>
          <p:nvPr/>
        </p:nvPicPr>
        <p:blipFill>
          <a:blip r:embed="rId2"/>
          <a:srcRect t="3580" b="6132"/>
          <a:stretch>
            <a:fillRect/>
          </a:stretch>
        </p:blipFill>
        <p:spPr>
          <a:xfrm>
            <a:off x="-27980" y="1436687"/>
            <a:ext cx="13060628" cy="8328101"/>
          </a:xfrm>
          <a:prstGeom prst="rect">
            <a:avLst/>
          </a:prstGeom>
          <a:ln w="12700">
            <a:miter lim="400000"/>
          </a:ln>
        </p:spPr>
      </p:pic>
      <p:sp>
        <p:nvSpPr>
          <p:cNvPr id="120" name="Psychosocial Support for Children during COVID-19 Pandemic Toolkit with Age-Appropriate Tools &amp; Psychosocial (PSS) Skills"/>
          <p:cNvSpPr txBox="1"/>
          <p:nvPr/>
        </p:nvSpPr>
        <p:spPr>
          <a:xfrm>
            <a:off x="200000" y="111485"/>
            <a:ext cx="12604800" cy="1229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lnSpcReduction="10000"/>
          </a:bodyPr>
          <a:lstStyle/>
          <a:p>
            <a:pPr defTabSz="286258">
              <a:lnSpc>
                <a:spcPct val="120000"/>
              </a:lnSpc>
              <a:defRPr sz="3577" b="0">
                <a:latin typeface="Calibri"/>
                <a:ea typeface="Calibri"/>
                <a:cs typeface="Calibri"/>
                <a:sym typeface="Calibri"/>
              </a:defRPr>
            </a:pPr>
            <a:r>
              <a:rPr lang="en-US" dirty="0"/>
              <a:t>Child Protection during </a:t>
            </a:r>
            <a:r>
              <a:rPr lang="en-US" dirty="0" err="1"/>
              <a:t>Covid</a:t>
            </a:r>
            <a:r>
              <a:rPr lang="en-US" dirty="0"/>
              <a:t> 19 </a:t>
            </a:r>
          </a:p>
          <a:p>
            <a:pPr defTabSz="286258">
              <a:lnSpc>
                <a:spcPct val="120000"/>
              </a:lnSpc>
              <a:defRPr sz="3577" b="0">
                <a:latin typeface="Calibri"/>
                <a:ea typeface="Calibri"/>
                <a:cs typeface="Calibri"/>
                <a:sym typeface="Calibri"/>
              </a:defRPr>
            </a:pPr>
            <a:r>
              <a:rPr lang="en-US" sz="2842" i="1" dirty="0"/>
              <a:t>Role of Child Protection Structures </a:t>
            </a:r>
            <a:endParaRPr sz="2842" i="1"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xmlns=""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59341" y="456783"/>
            <a:ext cx="7652531" cy="8386479"/>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sychosocial and Mental health well-being of children during COVID-19 pandemic"/>
          <p:cNvSpPr txBox="1">
            <a:spLocks noGrp="1"/>
          </p:cNvSpPr>
          <p:nvPr>
            <p:ph type="title"/>
          </p:nvPr>
        </p:nvSpPr>
        <p:spPr>
          <a:xfrm>
            <a:off x="359341" y="60491"/>
            <a:ext cx="8233212" cy="1912853"/>
          </a:xfrm>
          <a:prstGeom prst="rect">
            <a:avLst/>
          </a:prstGeom>
        </p:spPr>
        <p:txBody>
          <a:bodyPr vert="horz" lIns="91440" tIns="45720" rIns="91440" bIns="45720" rtlCol="0" anchor="ctr">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en-US" sz="5000" kern="1200" dirty="0">
                <a:solidFill>
                  <a:schemeClr val="tx1"/>
                </a:solidFill>
                <a:latin typeface="+mj-lt"/>
                <a:ea typeface="+mj-ea"/>
                <a:cs typeface="+mj-cs"/>
              </a:rPr>
              <a:t>Vulnerable children </a:t>
            </a:r>
            <a:endParaRPr lang="en-US" sz="5000" kern="1200" dirty="0">
              <a:solidFill>
                <a:schemeClr val="tx1"/>
              </a:solidFill>
              <a:uFill>
                <a:solidFill>
                  <a:srgbClr val="00B0F0"/>
                </a:solidFill>
              </a:uFill>
              <a:latin typeface="+mj-lt"/>
              <a:ea typeface="+mj-ea"/>
              <a:cs typeface="+mj-cs"/>
            </a:endParaRPr>
          </a:p>
        </p:txBody>
      </p:sp>
      <p:sp>
        <p:nvSpPr>
          <p:cNvPr id="138" name="It is natural for children to feel stress, anxiety, grief, and worry during an ongoing pandemic like COVID-19 disease. Fear and anxiety about their own health and the health of loved ones can be overwhelming and cause strong emotions. In today’s digital world, children also access different kinds of information and news through social media and digital platforms, some of them may not be factually true, causing further stress and anxiety.  It is enhanced when children are not able to go out, play, attend school or interact freely. For those children and families who are subjected to mandatory quarantine, there may be an increased risk of violence and abuse. WHO and Inter-Agency Standing Committee on Gender-Based-Violence evidence from earlier epidemics show that the risk of violence for women and children go up when men lose incomes and/ or stay home all day. Hence this COVID-19 response kit for children integrates the components of psychosocial and mental health well-being.…"/>
          <p:cNvSpPr txBox="1">
            <a:spLocks noGrp="1"/>
          </p:cNvSpPr>
          <p:nvPr>
            <p:ph type="body" idx="1"/>
          </p:nvPr>
        </p:nvSpPr>
        <p:spPr>
          <a:xfrm>
            <a:off x="359341" y="3017616"/>
            <a:ext cx="7135591" cy="5825645"/>
          </a:xfrm>
          <a:prstGeom prst="rect">
            <a:avLst/>
          </a:prstGeom>
        </p:spPr>
        <p:txBody>
          <a:bodyPr vert="horz" lIns="91440" tIns="45720" rIns="91440" bIns="45720" rtlCol="0">
            <a:noAutofit/>
          </a:bodyPr>
          <a:lstStyle/>
          <a:p>
            <a:pPr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400" kern="1200" dirty="0">
                <a:solidFill>
                  <a:schemeClr val="tx1"/>
                </a:solidFill>
                <a:uFill>
                  <a:solidFill>
                    <a:srgbClr val="000000"/>
                  </a:solidFill>
                </a:uFill>
                <a:latin typeface="+mn-lt"/>
                <a:ea typeface="+mn-ea"/>
                <a:cs typeface="+mn-cs"/>
              </a:rPr>
              <a:t>Children in </a:t>
            </a:r>
            <a:r>
              <a:rPr lang="en-US" sz="2400" b="1" kern="1200" dirty="0">
                <a:solidFill>
                  <a:schemeClr val="tx1"/>
                </a:solidFill>
                <a:uFill>
                  <a:solidFill>
                    <a:srgbClr val="000000"/>
                  </a:solidFill>
                </a:uFill>
                <a:latin typeface="+mn-lt"/>
                <a:ea typeface="+mn-ea"/>
                <a:cs typeface="+mn-cs"/>
              </a:rPr>
              <a:t>Child Care Institutions/alternative care</a:t>
            </a:r>
          </a:p>
          <a:p>
            <a:pPr lvl="1"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400" b="1" kern="1200" dirty="0">
                <a:solidFill>
                  <a:schemeClr val="tx1"/>
                </a:solidFill>
                <a:uFill>
                  <a:solidFill>
                    <a:srgbClr val="000000"/>
                  </a:solidFill>
                </a:uFill>
                <a:latin typeface="+mn-lt"/>
                <a:ea typeface="+mn-ea"/>
                <a:cs typeface="+mn-cs"/>
              </a:rPr>
              <a:t>Without family care</a:t>
            </a:r>
          </a:p>
          <a:p>
            <a:pPr lvl="1"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400" b="1" kern="1200" dirty="0">
                <a:solidFill>
                  <a:schemeClr val="tx1"/>
                </a:solidFill>
                <a:uFill>
                  <a:solidFill>
                    <a:srgbClr val="000000"/>
                  </a:solidFill>
                </a:uFill>
                <a:latin typeface="+mn-lt"/>
                <a:ea typeface="+mn-ea"/>
                <a:cs typeface="+mn-cs"/>
              </a:rPr>
              <a:t>Children in conflict with law </a:t>
            </a:r>
          </a:p>
          <a:p>
            <a:pPr lvl="1"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endParaRPr lang="en-US" sz="2400" kern="1200" dirty="0">
              <a:solidFill>
                <a:schemeClr val="tx1"/>
              </a:solidFill>
              <a:uFill>
                <a:solidFill>
                  <a:srgbClr val="000000"/>
                </a:solidFill>
              </a:uFill>
              <a:latin typeface="+mn-lt"/>
              <a:ea typeface="+mn-ea"/>
              <a:cs typeface="+mn-cs"/>
            </a:endParaRPr>
          </a:p>
          <a:p>
            <a:pPr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400" b="1" kern="1200" dirty="0">
                <a:solidFill>
                  <a:schemeClr val="tx1"/>
                </a:solidFill>
                <a:uFill>
                  <a:solidFill>
                    <a:srgbClr val="000000"/>
                  </a:solidFill>
                </a:uFill>
                <a:latin typeface="+mn-lt"/>
                <a:ea typeface="+mn-ea"/>
                <a:cs typeface="+mn-cs"/>
              </a:rPr>
              <a:t>Children on the move </a:t>
            </a:r>
            <a:r>
              <a:rPr lang="en-US" sz="2400" kern="1200" dirty="0">
                <a:solidFill>
                  <a:schemeClr val="tx1"/>
                </a:solidFill>
                <a:uFill>
                  <a:solidFill>
                    <a:srgbClr val="000000"/>
                  </a:solidFill>
                </a:uFill>
                <a:latin typeface="+mn-lt"/>
                <a:ea typeface="+mn-ea"/>
                <a:cs typeface="+mn-cs"/>
              </a:rPr>
              <a:t>with migrant families or </a:t>
            </a:r>
            <a:r>
              <a:rPr lang="en-US" sz="2400" b="1" kern="1200" dirty="0">
                <a:solidFill>
                  <a:schemeClr val="tx1"/>
                </a:solidFill>
                <a:uFill>
                  <a:solidFill>
                    <a:srgbClr val="000000"/>
                  </a:solidFill>
                </a:uFill>
                <a:latin typeface="+mn-lt"/>
                <a:ea typeface="+mn-ea"/>
                <a:cs typeface="+mn-cs"/>
              </a:rPr>
              <a:t>unaccompanied/separated </a:t>
            </a:r>
          </a:p>
          <a:p>
            <a:pPr marL="215900" indent="0" defTabSz="914400">
              <a:lnSpc>
                <a:spcPct val="90000"/>
              </a:lnSpc>
              <a:spcBef>
                <a:spcPts val="700"/>
              </a:spcBef>
              <a:buSzTx/>
              <a:buNone/>
              <a:defRPr sz="2093">
                <a:uFill>
                  <a:solidFill>
                    <a:srgbClr val="000000"/>
                  </a:solidFill>
                </a:uFill>
                <a:latin typeface="Calibri"/>
                <a:ea typeface="Calibri"/>
                <a:cs typeface="Calibri"/>
                <a:sym typeface="Calibri"/>
              </a:defRPr>
            </a:pPr>
            <a:endParaRPr lang="en-US" sz="2400" b="1" kern="1200" dirty="0">
              <a:solidFill>
                <a:schemeClr val="tx1"/>
              </a:solidFill>
              <a:uFill>
                <a:solidFill>
                  <a:srgbClr val="000000"/>
                </a:solidFill>
              </a:uFill>
              <a:latin typeface="+mn-lt"/>
              <a:ea typeface="+mn-ea"/>
              <a:cs typeface="+mn-cs"/>
            </a:endParaRPr>
          </a:p>
          <a:p>
            <a:pPr indent="-228600" defTabSz="914400">
              <a:lnSpc>
                <a:spcPct val="90000"/>
              </a:lnSpc>
              <a:spcBef>
                <a:spcPts val="700"/>
              </a:spcBef>
              <a:buSzTx/>
              <a:buFont typeface="Arial" panose="020B0604020202020204" pitchFamily="34" charset="0"/>
              <a:buChar char="•"/>
              <a:defRPr sz="2093">
                <a:uFill>
                  <a:solidFill>
                    <a:srgbClr val="000000"/>
                  </a:solidFill>
                </a:uFill>
                <a:latin typeface="Calibri"/>
                <a:ea typeface="Calibri"/>
                <a:cs typeface="Calibri"/>
                <a:sym typeface="Calibri"/>
              </a:defRPr>
            </a:pPr>
            <a:r>
              <a:rPr lang="en-US" sz="2400" b="1" kern="1200" dirty="0">
                <a:solidFill>
                  <a:schemeClr val="tx1"/>
                </a:solidFill>
                <a:uFill>
                  <a:solidFill>
                    <a:srgbClr val="000000"/>
                  </a:solidFill>
                </a:uFill>
                <a:latin typeface="+mn-lt"/>
                <a:ea typeface="+mn-ea"/>
                <a:cs typeface="+mn-cs"/>
              </a:rPr>
              <a:t>Children on the streets </a:t>
            </a:r>
            <a:r>
              <a:rPr lang="en-US" sz="2400" kern="1200" dirty="0">
                <a:solidFill>
                  <a:schemeClr val="tx1"/>
                </a:solidFill>
                <a:uFill>
                  <a:solidFill>
                    <a:srgbClr val="000000"/>
                  </a:solidFill>
                </a:uFill>
                <a:latin typeface="+mn-lt"/>
                <a:ea typeface="+mn-ea"/>
                <a:cs typeface="+mn-cs"/>
              </a:rPr>
              <a:t>face heightened risks </a:t>
            </a:r>
          </a:p>
          <a:p>
            <a:pPr indent="-228600" defTabSz="914400">
              <a:lnSpc>
                <a:spcPct val="90000"/>
              </a:lnSpc>
              <a:spcBef>
                <a:spcPts val="700"/>
              </a:spcBef>
              <a:buSzTx/>
              <a:buFont typeface="Arial" panose="020B0604020202020204" pitchFamily="34" charset="0"/>
              <a:buChar char="•"/>
              <a:defRPr sz="2093">
                <a:uFill>
                  <a:solidFill>
                    <a:srgbClr val="000000"/>
                  </a:solidFill>
                </a:uFill>
                <a:latin typeface="Calibri"/>
                <a:ea typeface="Calibri"/>
                <a:cs typeface="Calibri"/>
                <a:sym typeface="Calibri"/>
              </a:defRPr>
            </a:pPr>
            <a:endParaRPr lang="en-US" sz="2400" b="1" kern="1200" dirty="0">
              <a:solidFill>
                <a:schemeClr val="tx1"/>
              </a:solidFill>
              <a:uFill>
                <a:solidFill>
                  <a:srgbClr val="000000"/>
                </a:solidFill>
              </a:uFill>
              <a:latin typeface="+mn-lt"/>
              <a:ea typeface="+mn-ea"/>
              <a:cs typeface="+mn-cs"/>
            </a:endParaRPr>
          </a:p>
          <a:p>
            <a:pPr indent="-228600" defTabSz="914400">
              <a:lnSpc>
                <a:spcPct val="90000"/>
              </a:lnSpc>
              <a:spcBef>
                <a:spcPts val="700"/>
              </a:spcBef>
              <a:buSzTx/>
              <a:buFont typeface="Arial" panose="020B0604020202020204" pitchFamily="34" charset="0"/>
              <a:buChar char="•"/>
              <a:defRPr sz="2093">
                <a:uFill>
                  <a:solidFill>
                    <a:srgbClr val="000000"/>
                  </a:solidFill>
                </a:uFill>
                <a:latin typeface="Calibri"/>
                <a:ea typeface="Calibri"/>
                <a:cs typeface="Calibri"/>
                <a:sym typeface="Calibri"/>
              </a:defRPr>
            </a:pPr>
            <a:r>
              <a:rPr lang="en-US" sz="2400" b="1" kern="1200" dirty="0">
                <a:solidFill>
                  <a:schemeClr val="tx1"/>
                </a:solidFill>
                <a:uFill>
                  <a:solidFill>
                    <a:srgbClr val="000000"/>
                  </a:solidFill>
                </a:uFill>
                <a:latin typeface="+mn-lt"/>
                <a:ea typeface="+mn-ea"/>
                <a:cs typeface="+mn-cs"/>
              </a:rPr>
              <a:t>Children with disabilities </a:t>
            </a:r>
          </a:p>
          <a:p>
            <a:pPr indent="-228600" defTabSz="914400">
              <a:lnSpc>
                <a:spcPct val="90000"/>
              </a:lnSpc>
              <a:spcBef>
                <a:spcPts val="700"/>
              </a:spcBef>
              <a:buSzTx/>
              <a:buFont typeface="Arial" panose="020B0604020202020204" pitchFamily="34" charset="0"/>
              <a:buChar char="•"/>
              <a:defRPr sz="2093">
                <a:uFill>
                  <a:solidFill>
                    <a:srgbClr val="000000"/>
                  </a:solidFill>
                </a:uFill>
                <a:latin typeface="Calibri"/>
                <a:ea typeface="Calibri"/>
                <a:cs typeface="Calibri"/>
                <a:sym typeface="Calibri"/>
              </a:defRPr>
            </a:pPr>
            <a:endParaRPr lang="en-US" sz="2400" kern="1200" dirty="0">
              <a:solidFill>
                <a:schemeClr val="tx1"/>
              </a:solidFill>
              <a:uFill>
                <a:solidFill>
                  <a:srgbClr val="000000"/>
                </a:solidFill>
              </a:uFill>
              <a:latin typeface="+mn-lt"/>
              <a:ea typeface="+mn-ea"/>
              <a:cs typeface="+mn-cs"/>
            </a:endParaRPr>
          </a:p>
        </p:txBody>
      </p:sp>
      <p:pic>
        <p:nvPicPr>
          <p:cNvPr id="5" name="Graphic 4" descr="Wheelchair Access">
            <a:extLst>
              <a:ext uri="{FF2B5EF4-FFF2-40B4-BE49-F238E27FC236}">
                <a16:creationId xmlns:a16="http://schemas.microsoft.com/office/drawing/2014/main" xmlns="" id="{6742F06E-806F-4A27-8337-B59EB5763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109495" y="6281050"/>
            <a:ext cx="2386957" cy="2386957"/>
          </a:xfrm>
          <a:prstGeom prst="rect">
            <a:avLst/>
          </a:prstGeom>
        </p:spPr>
      </p:pic>
      <p:pic>
        <p:nvPicPr>
          <p:cNvPr id="3" name="Graphic 2" descr="Children">
            <a:extLst>
              <a:ext uri="{FF2B5EF4-FFF2-40B4-BE49-F238E27FC236}">
                <a16:creationId xmlns:a16="http://schemas.microsoft.com/office/drawing/2014/main" xmlns="" id="{B591432E-0071-4AA6-809E-7DB62D11FA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109495" y="3209800"/>
            <a:ext cx="2386958" cy="2386958"/>
          </a:xfrm>
          <a:prstGeom prst="rect">
            <a:avLst/>
          </a:prstGeom>
        </p:spPr>
      </p:pic>
      <p:pic>
        <p:nvPicPr>
          <p:cNvPr id="7" name="Graphic 6" descr="Home">
            <a:extLst>
              <a:ext uri="{FF2B5EF4-FFF2-40B4-BE49-F238E27FC236}">
                <a16:creationId xmlns:a16="http://schemas.microsoft.com/office/drawing/2014/main" xmlns="" id="{C90F15F4-836C-4283-97C7-B3D6D34633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109495" y="60491"/>
            <a:ext cx="2386957" cy="2386957"/>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xmlns="" id="{7383B190-6BFB-422F-B667-06B7B25F0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5022247" y="4991947"/>
            <a:ext cx="7565029" cy="42209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Psychosocial and Mental health well-being of children during COVID-19 pandemic"/>
          <p:cNvSpPr txBox="1">
            <a:spLocks noGrp="1"/>
          </p:cNvSpPr>
          <p:nvPr>
            <p:ph type="title"/>
          </p:nvPr>
        </p:nvSpPr>
        <p:spPr>
          <a:xfrm>
            <a:off x="5356609" y="5422867"/>
            <a:ext cx="6896306" cy="2156109"/>
          </a:xfrm>
          <a:prstGeom prst="rect">
            <a:avLst/>
          </a:prstGeom>
        </p:spPr>
        <p:txBody>
          <a:bodyPr vert="horz" lIns="91440" tIns="45720" rIns="91440" bIns="45720" rtlCol="0" anchor="b">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en-US" sz="6000" kern="1200">
                <a:latin typeface="+mj-lt"/>
                <a:ea typeface="+mj-ea"/>
                <a:cs typeface="+mj-cs"/>
              </a:rPr>
              <a:t>Increased risk of violence</a:t>
            </a:r>
            <a:endParaRPr lang="en-US" sz="6000" kern="1200">
              <a:uFill>
                <a:solidFill>
                  <a:srgbClr val="00B0F0"/>
                </a:solidFill>
              </a:uFill>
              <a:latin typeface="+mj-lt"/>
              <a:ea typeface="+mj-ea"/>
              <a:cs typeface="+mj-cs"/>
            </a:endParaRPr>
          </a:p>
        </p:txBody>
      </p:sp>
      <p:pic>
        <p:nvPicPr>
          <p:cNvPr id="18" name="WhatsApp Image 2020-04-02 at 9.19.17 PM.jpeg" descr="WhatsApp Image 2020-04-02 at 9.19.17 PM.jpeg">
            <a:extLst>
              <a:ext uri="{FF2B5EF4-FFF2-40B4-BE49-F238E27FC236}">
                <a16:creationId xmlns:a16="http://schemas.microsoft.com/office/drawing/2014/main" xmlns="" id="{90C865C4-F12C-4AFC-B45C-709D936E1096}"/>
              </a:ext>
            </a:extLst>
          </p:cNvPr>
          <p:cNvPicPr>
            <a:picLocks noChangeAspect="1"/>
          </p:cNvPicPr>
          <p:nvPr/>
        </p:nvPicPr>
        <p:blipFill rotWithShape="1">
          <a:blip r:embed="rId3"/>
          <a:srcRect l="9450" r="18151" b="1"/>
          <a:stretch/>
        </p:blipFill>
        <p:spPr>
          <a:xfrm>
            <a:off x="338810" y="425760"/>
            <a:ext cx="4437816" cy="4336646"/>
          </a:xfrm>
          <a:prstGeom prst="rect">
            <a:avLst/>
          </a:prstGeom>
        </p:spPr>
      </p:pic>
      <p:pic>
        <p:nvPicPr>
          <p:cNvPr id="8" name="WhatsApp Image 2020-03-30 at 7.20.08 PM.jpeg" descr="WhatsApp Image 2020-03-30 at 7.20.08 PM.jpeg">
            <a:extLst>
              <a:ext uri="{FF2B5EF4-FFF2-40B4-BE49-F238E27FC236}">
                <a16:creationId xmlns:a16="http://schemas.microsoft.com/office/drawing/2014/main" xmlns="" id="{85150775-DE60-4DAE-AEDB-80D2783E1BC5}"/>
              </a:ext>
            </a:extLst>
          </p:cNvPr>
          <p:cNvPicPr>
            <a:picLocks noChangeAspect="1"/>
          </p:cNvPicPr>
          <p:nvPr/>
        </p:nvPicPr>
        <p:blipFill rotWithShape="1">
          <a:blip r:embed="rId4"/>
          <a:srcRect t="10724" r="2" b="10726"/>
          <a:stretch/>
        </p:blipFill>
        <p:spPr>
          <a:xfrm>
            <a:off x="4964582" y="425760"/>
            <a:ext cx="7698224" cy="4278312"/>
          </a:xfrm>
          <a:prstGeom prst="rect">
            <a:avLst/>
          </a:prstGeom>
        </p:spPr>
      </p:pic>
      <p:cxnSp>
        <p:nvCxnSpPr>
          <p:cNvPr id="100" name="Straight Connector 99">
            <a:extLst>
              <a:ext uri="{FF2B5EF4-FFF2-40B4-BE49-F238E27FC236}">
                <a16:creationId xmlns:a16="http://schemas.microsoft.com/office/drawing/2014/main" xmlns="" id="{ED28E597-4AF8-4D69-A9AB-A1EDC6156B0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80839" y="7741277"/>
            <a:ext cx="682752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9" name="WhatsApp Image 2020-04-02 at 9.19.16 PM.jpeg" descr="WhatsApp Image 2020-04-02 at 9.19.16 PM.jpeg">
            <a:extLst>
              <a:ext uri="{FF2B5EF4-FFF2-40B4-BE49-F238E27FC236}">
                <a16:creationId xmlns:a16="http://schemas.microsoft.com/office/drawing/2014/main" xmlns="" id="{404D5294-13A4-49FC-9946-88250D1B1222}"/>
              </a:ext>
            </a:extLst>
          </p:cNvPr>
          <p:cNvPicPr>
            <a:picLocks noChangeAspect="1"/>
          </p:cNvPicPr>
          <p:nvPr/>
        </p:nvPicPr>
        <p:blipFill rotWithShape="1">
          <a:blip r:embed="rId5"/>
          <a:srcRect l="15128" r="11934" b="-3"/>
          <a:stretch/>
        </p:blipFill>
        <p:spPr>
          <a:xfrm>
            <a:off x="338810" y="4991193"/>
            <a:ext cx="4437816" cy="4304829"/>
          </a:xfrm>
          <a:prstGeom prst="rect">
            <a:avLst/>
          </a:prstGeom>
        </p:spPr>
      </p:pic>
      <p:sp>
        <p:nvSpPr>
          <p:cNvPr id="2" name="TextBox 1">
            <a:extLst>
              <a:ext uri="{FF2B5EF4-FFF2-40B4-BE49-F238E27FC236}">
                <a16:creationId xmlns:a16="http://schemas.microsoft.com/office/drawing/2014/main" xmlns="" id="{D63008DF-AD9D-46AC-80F0-5EC85098EABA}"/>
              </a:ext>
            </a:extLst>
          </p:cNvPr>
          <p:cNvSpPr txBox="1"/>
          <p:nvPr/>
        </p:nvSpPr>
        <p:spPr>
          <a:xfrm>
            <a:off x="6081227" y="425760"/>
            <a:ext cx="235540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Child Sexual Abuse </a:t>
            </a:r>
          </a:p>
        </p:txBody>
      </p:sp>
      <p:sp>
        <p:nvSpPr>
          <p:cNvPr id="3" name="TextBox 2">
            <a:extLst>
              <a:ext uri="{FF2B5EF4-FFF2-40B4-BE49-F238E27FC236}">
                <a16:creationId xmlns:a16="http://schemas.microsoft.com/office/drawing/2014/main" xmlns="" id="{8479A4B8-1970-46C0-B0D4-28DF89BE94D9}"/>
              </a:ext>
            </a:extLst>
          </p:cNvPr>
          <p:cNvSpPr txBox="1"/>
          <p:nvPr/>
        </p:nvSpPr>
        <p:spPr>
          <a:xfrm>
            <a:off x="7953555" y="3356115"/>
            <a:ext cx="232913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Child Maltreatment </a:t>
            </a:r>
          </a:p>
        </p:txBody>
      </p:sp>
      <p:sp>
        <p:nvSpPr>
          <p:cNvPr id="4" name="TextBox 3">
            <a:extLst>
              <a:ext uri="{FF2B5EF4-FFF2-40B4-BE49-F238E27FC236}">
                <a16:creationId xmlns:a16="http://schemas.microsoft.com/office/drawing/2014/main" xmlns="" id="{B7A6E706-AC86-41C3-BA60-35C619E941B4}"/>
              </a:ext>
            </a:extLst>
          </p:cNvPr>
          <p:cNvSpPr txBox="1"/>
          <p:nvPr/>
        </p:nvSpPr>
        <p:spPr>
          <a:xfrm>
            <a:off x="143566" y="5260358"/>
            <a:ext cx="220203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Child Online Safety</a:t>
            </a:r>
          </a:p>
        </p:txBody>
      </p:sp>
      <p:sp>
        <p:nvSpPr>
          <p:cNvPr id="5" name="TextBox 4">
            <a:extLst>
              <a:ext uri="{FF2B5EF4-FFF2-40B4-BE49-F238E27FC236}">
                <a16:creationId xmlns:a16="http://schemas.microsoft.com/office/drawing/2014/main" xmlns="" id="{3B9690E7-B7C9-4DB7-97D5-317C9EBB6187}"/>
              </a:ext>
            </a:extLst>
          </p:cNvPr>
          <p:cNvSpPr txBox="1"/>
          <p:nvPr/>
        </p:nvSpPr>
        <p:spPr>
          <a:xfrm>
            <a:off x="338810" y="2913233"/>
            <a:ext cx="181154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Gender Based Violence- DV</a:t>
            </a:r>
          </a:p>
        </p:txBody>
      </p:sp>
    </p:spTree>
    <p:extLst>
      <p:ext uri="{BB962C8B-B14F-4D97-AF65-F5344CB8AC3E}">
        <p14:creationId xmlns:p14="http://schemas.microsoft.com/office/powerpoint/2010/main" val="27303915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6369" y="669760"/>
            <a:ext cx="4673076" cy="8379881"/>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Psychosocial and Mental health well-being of children during COVID-19 pandemic"/>
          <p:cNvSpPr txBox="1">
            <a:spLocks noGrp="1"/>
          </p:cNvSpPr>
          <p:nvPr>
            <p:ph type="title"/>
          </p:nvPr>
        </p:nvSpPr>
        <p:spPr>
          <a:xfrm>
            <a:off x="920564" y="1439294"/>
            <a:ext cx="3643902" cy="6820136"/>
          </a:xfrm>
          <a:prstGeom prst="rect">
            <a:avLst/>
          </a:prstGeom>
        </p:spPr>
        <p:txBody>
          <a:bodyPr vert="horz" lIns="91440" tIns="45720" rIns="91440" bIns="45720" rtlCol="0" anchor="ctr">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en-US" sz="4400" kern="1200">
                <a:uFill>
                  <a:solidFill>
                    <a:srgbClr val="00B0F0"/>
                  </a:solidFill>
                </a:uFill>
                <a:latin typeface="+mj-lt"/>
                <a:ea typeface="+mj-ea"/>
                <a:cs typeface="+mj-cs"/>
              </a:rPr>
              <a:t>Extended</a:t>
            </a:r>
            <a:r>
              <a:rPr lang="en-US" sz="4400" kern="1200">
                <a:latin typeface="+mj-lt"/>
                <a:ea typeface="+mj-ea"/>
                <a:cs typeface="+mj-cs"/>
              </a:rPr>
              <a:t> impact on children</a:t>
            </a:r>
            <a:endParaRPr lang="en-US" sz="4400" kern="1200">
              <a:uFill>
                <a:solidFill>
                  <a:srgbClr val="00B0F0"/>
                </a:solidFill>
              </a:uFill>
              <a:latin typeface="+mj-lt"/>
              <a:ea typeface="+mj-ea"/>
              <a:cs typeface="+mj-cs"/>
            </a:endParaRPr>
          </a:p>
        </p:txBody>
      </p:sp>
      <p:graphicFrame>
        <p:nvGraphicFramePr>
          <p:cNvPr id="2" name="Diagram 1">
            <a:extLst>
              <a:ext uri="{FF2B5EF4-FFF2-40B4-BE49-F238E27FC236}">
                <a16:creationId xmlns:a16="http://schemas.microsoft.com/office/drawing/2014/main" xmlns="" id="{533C4432-31C6-45FF-A23A-8DFB112B5DF1}"/>
              </a:ext>
            </a:extLst>
          </p:cNvPr>
          <p:cNvGraphicFramePr/>
          <p:nvPr>
            <p:extLst>
              <p:ext uri="{D42A27DB-BD31-4B8C-83A1-F6EECF244321}">
                <p14:modId xmlns:p14="http://schemas.microsoft.com/office/powerpoint/2010/main" val="652698505"/>
              </p:ext>
            </p:extLst>
          </p:nvPr>
        </p:nvGraphicFramePr>
        <p:xfrm>
          <a:off x="5540586" y="669758"/>
          <a:ext cx="6947844" cy="8370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5367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xmlns=""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59341" y="456783"/>
            <a:ext cx="7652531" cy="8386479"/>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sychosocial and Mental health well-being of children during COVID-19 pandemic"/>
          <p:cNvSpPr txBox="1">
            <a:spLocks noGrp="1"/>
          </p:cNvSpPr>
          <p:nvPr>
            <p:ph type="title"/>
          </p:nvPr>
        </p:nvSpPr>
        <p:spPr>
          <a:xfrm>
            <a:off x="359341" y="60491"/>
            <a:ext cx="8233212" cy="2527434"/>
          </a:xfrm>
          <a:prstGeom prst="rect">
            <a:avLst/>
          </a:prstGeom>
        </p:spPr>
        <p:txBody>
          <a:bodyPr vert="horz" lIns="91440" tIns="45720" rIns="91440" bIns="45720" rtlCol="0" anchor="ctr">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en-US" sz="5400" kern="1200" dirty="0">
                <a:solidFill>
                  <a:schemeClr val="tx1"/>
                </a:solidFill>
                <a:uFillTx/>
              </a:rPr>
              <a:t>Role of Child Protection Structures</a:t>
            </a:r>
            <a:endParaRPr lang="en-US" sz="5000" kern="1200" dirty="0">
              <a:solidFill>
                <a:schemeClr val="tx1"/>
              </a:solidFill>
              <a:uFill>
                <a:solidFill>
                  <a:srgbClr val="00B0F0"/>
                </a:solidFill>
              </a:uFill>
              <a:latin typeface="+mj-lt"/>
              <a:ea typeface="+mj-ea"/>
              <a:cs typeface="+mj-cs"/>
            </a:endParaRPr>
          </a:p>
        </p:txBody>
      </p:sp>
      <p:sp>
        <p:nvSpPr>
          <p:cNvPr id="138" name="It is natural for children to feel stress, anxiety, grief, and worry during an ongoing pandemic like COVID-19 disease. Fear and anxiety about their own health and the health of loved ones can be overwhelming and cause strong emotions. In today’s digital world, children also access different kinds of information and news through social media and digital platforms, some of them may not be factually true, causing further stress and anxiety.  It is enhanced when children are not able to go out, play, attend school or interact freely. For those children and families who are subjected to mandatory quarantine, there may be an increased risk of violence and abuse. WHO and Inter-Agency Standing Committee on Gender-Based-Violence evidence from earlier epidemics show that the risk of violence for women and children go up when men lose incomes and/ or stay home all day. Hence this COVID-19 response kit for children integrates the components of psychosocial and mental health well-being.…"/>
          <p:cNvSpPr txBox="1">
            <a:spLocks noGrp="1"/>
          </p:cNvSpPr>
          <p:nvPr>
            <p:ph type="body" idx="1"/>
          </p:nvPr>
        </p:nvSpPr>
        <p:spPr>
          <a:xfrm>
            <a:off x="359341" y="3122763"/>
            <a:ext cx="7135591" cy="5331124"/>
          </a:xfrm>
          <a:prstGeom prst="rect">
            <a:avLst/>
          </a:prstGeom>
        </p:spPr>
        <p:txBody>
          <a:bodyPr vert="horz" lIns="91440" tIns="45720" rIns="91440" bIns="45720" rtlCol="0">
            <a:noAutofit/>
          </a:bodyPr>
          <a:lstStyle/>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r>
              <a:rPr lang="en-US" sz="2800" b="1" kern="1200" dirty="0">
                <a:solidFill>
                  <a:schemeClr val="tx1"/>
                </a:solidFill>
                <a:uFill>
                  <a:solidFill>
                    <a:srgbClr val="000000"/>
                  </a:solidFill>
                </a:uFill>
                <a:sym typeface="Calibri"/>
                <a:hlinkClick r:id="rId3" action="ppaction://hlinkfile"/>
              </a:rPr>
              <a:t>Directions from Hon’ble Supreme Court – 3</a:t>
            </a:r>
            <a:r>
              <a:rPr lang="en-US" sz="2800" b="1" kern="1200" baseline="30000" dirty="0">
                <a:solidFill>
                  <a:schemeClr val="tx1"/>
                </a:solidFill>
                <a:uFill>
                  <a:solidFill>
                    <a:srgbClr val="000000"/>
                  </a:solidFill>
                </a:uFill>
                <a:sym typeface="Calibri"/>
                <a:hlinkClick r:id="rId3" action="ppaction://hlinkfile"/>
              </a:rPr>
              <a:t>rd</a:t>
            </a:r>
            <a:r>
              <a:rPr lang="en-US" sz="2800" b="1" kern="1200" dirty="0">
                <a:solidFill>
                  <a:schemeClr val="tx1"/>
                </a:solidFill>
                <a:uFill>
                  <a:solidFill>
                    <a:srgbClr val="000000"/>
                  </a:solidFill>
                </a:uFill>
                <a:sym typeface="Calibri"/>
                <a:hlinkClick r:id="rId3" action="ppaction://hlinkfile"/>
              </a:rPr>
              <a:t> April, 2020</a:t>
            </a:r>
            <a:endParaRPr lang="en-US" sz="2800" b="1" kern="1200" dirty="0">
              <a:solidFill>
                <a:schemeClr val="tx1"/>
              </a:solidFill>
              <a:uFill>
                <a:solidFill>
                  <a:srgbClr val="000000"/>
                </a:solidFill>
              </a:uFill>
              <a:sym typeface="Calibri"/>
            </a:endParaRP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endParaRPr lang="en-US" sz="2800" b="1" kern="1200" dirty="0">
              <a:solidFill>
                <a:schemeClr val="tx1"/>
              </a:solidFill>
              <a:uFill>
                <a:solidFill>
                  <a:srgbClr val="000000"/>
                </a:solidFill>
              </a:uFill>
              <a:sym typeface="Calibri"/>
            </a:endParaRP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r>
              <a:rPr lang="en-US" sz="2800" b="1" kern="1200" dirty="0">
                <a:solidFill>
                  <a:schemeClr val="tx1"/>
                </a:solidFill>
                <a:uFill>
                  <a:solidFill>
                    <a:srgbClr val="000000"/>
                  </a:solidFill>
                </a:uFill>
                <a:sym typeface="Calibri"/>
              </a:rPr>
              <a:t>Outline very clearly the roles in </a:t>
            </a:r>
            <a:r>
              <a:rPr lang="en-US" sz="2800" b="1" kern="1200" dirty="0" err="1">
                <a:solidFill>
                  <a:schemeClr val="tx1"/>
                </a:solidFill>
                <a:uFill>
                  <a:solidFill>
                    <a:srgbClr val="000000"/>
                  </a:solidFill>
                </a:uFill>
                <a:sym typeface="Calibri"/>
              </a:rPr>
              <a:t>Covid</a:t>
            </a:r>
            <a:r>
              <a:rPr lang="en-US" sz="2800" b="1" kern="1200" dirty="0">
                <a:solidFill>
                  <a:schemeClr val="tx1"/>
                </a:solidFill>
                <a:uFill>
                  <a:solidFill>
                    <a:srgbClr val="000000"/>
                  </a:solidFill>
                </a:uFill>
                <a:sym typeface="Calibri"/>
              </a:rPr>
              <a:t> risk management – both prevention and response</a:t>
            </a: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endParaRPr lang="en-US" sz="2800" b="1" kern="1200" dirty="0">
              <a:solidFill>
                <a:schemeClr val="tx1"/>
              </a:solidFill>
              <a:uFill>
                <a:solidFill>
                  <a:srgbClr val="000000"/>
                </a:solidFill>
              </a:uFill>
              <a:sym typeface="Calibri"/>
            </a:endParaRP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r>
              <a:rPr lang="en-US" sz="2800" b="1" kern="1200" dirty="0">
                <a:solidFill>
                  <a:schemeClr val="tx1"/>
                </a:solidFill>
                <a:uFill>
                  <a:solidFill>
                    <a:srgbClr val="000000"/>
                  </a:solidFill>
                </a:uFill>
                <a:sym typeface="Calibri"/>
              </a:rPr>
              <a:t>Child protection concerns related to children in need of care and protection and conflict with law </a:t>
            </a: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endParaRPr lang="en-US" sz="2800" b="1" kern="1200" dirty="0">
              <a:solidFill>
                <a:schemeClr val="tx1"/>
              </a:solidFill>
              <a:uFill>
                <a:solidFill>
                  <a:srgbClr val="000000"/>
                </a:solidFill>
              </a:uFill>
              <a:sym typeface="Calibri"/>
            </a:endParaRP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r>
              <a:rPr lang="en-US" sz="2800" b="1" kern="1200" dirty="0">
                <a:solidFill>
                  <a:schemeClr val="tx1"/>
                </a:solidFill>
                <a:uFill>
                  <a:solidFill>
                    <a:srgbClr val="000000"/>
                  </a:solidFill>
                </a:uFill>
                <a:sym typeface="Calibri"/>
              </a:rPr>
              <a:t>Stress on mental health and well being of children with useful tips especially for CCIs </a:t>
            </a: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endParaRPr lang="en-US" sz="2800" b="1" kern="1200" dirty="0">
              <a:solidFill>
                <a:schemeClr val="tx1"/>
              </a:solidFill>
              <a:uFill>
                <a:solidFill>
                  <a:srgbClr val="000000"/>
                </a:solidFill>
              </a:uFill>
              <a:sym typeface="Calibri"/>
            </a:endParaRPr>
          </a:p>
          <a:p>
            <a:pPr indent="-228600" defTabSz="914400">
              <a:lnSpc>
                <a:spcPct val="90000"/>
              </a:lnSpc>
              <a:spcBef>
                <a:spcPts val="700"/>
              </a:spcBef>
              <a:buSzTx/>
              <a:buFont typeface="Arial" panose="020B0604020202020204" pitchFamily="34" charset="0"/>
              <a:buChar char="•"/>
              <a:defRPr sz="2093">
                <a:uFill>
                  <a:solidFill>
                    <a:srgbClr val="000000"/>
                  </a:solidFill>
                </a:uFill>
                <a:latin typeface="Calibri"/>
                <a:ea typeface="Calibri"/>
                <a:cs typeface="Calibri"/>
                <a:sym typeface="Calibri"/>
              </a:defRPr>
            </a:pPr>
            <a:endParaRPr lang="en-US" sz="2800" kern="1200" dirty="0">
              <a:solidFill>
                <a:schemeClr val="tx1"/>
              </a:solidFill>
              <a:uFill>
                <a:solidFill>
                  <a:srgbClr val="000000"/>
                </a:solidFill>
              </a:uFill>
              <a:latin typeface="+mn-lt"/>
              <a:ea typeface="+mn-ea"/>
              <a:cs typeface="+mn-cs"/>
            </a:endParaRPr>
          </a:p>
        </p:txBody>
      </p:sp>
      <p:pic>
        <p:nvPicPr>
          <p:cNvPr id="4" name="Graphic 3" descr="Court">
            <a:extLst>
              <a:ext uri="{FF2B5EF4-FFF2-40B4-BE49-F238E27FC236}">
                <a16:creationId xmlns:a16="http://schemas.microsoft.com/office/drawing/2014/main" xmlns="" id="{4C87E81C-9C03-4950-ABD8-AC4B7EEA0B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02467" y="456783"/>
            <a:ext cx="1966672" cy="1966672"/>
          </a:xfrm>
          <a:prstGeom prst="rect">
            <a:avLst/>
          </a:prstGeom>
        </p:spPr>
      </p:pic>
      <p:pic>
        <p:nvPicPr>
          <p:cNvPr id="8" name="Graphic 7" descr="Meeting">
            <a:extLst>
              <a:ext uri="{FF2B5EF4-FFF2-40B4-BE49-F238E27FC236}">
                <a16:creationId xmlns:a16="http://schemas.microsoft.com/office/drawing/2014/main" xmlns="" id="{7F3EC418-EA5B-4A5F-A4B5-03F4977B7F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922086" y="2884099"/>
            <a:ext cx="2413023" cy="2413023"/>
          </a:xfrm>
          <a:prstGeom prst="rect">
            <a:avLst/>
          </a:prstGeom>
        </p:spPr>
      </p:pic>
      <p:pic>
        <p:nvPicPr>
          <p:cNvPr id="10" name="Graphic 9" descr="Checklist">
            <a:extLst>
              <a:ext uri="{FF2B5EF4-FFF2-40B4-BE49-F238E27FC236}">
                <a16:creationId xmlns:a16="http://schemas.microsoft.com/office/drawing/2014/main" xmlns="" id="{D5D30929-78B4-482B-8231-202176C441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202467" y="5883215"/>
            <a:ext cx="2245743" cy="2245743"/>
          </a:xfrm>
          <a:prstGeom prst="rect">
            <a:avLst/>
          </a:prstGeom>
        </p:spPr>
      </p:pic>
    </p:spTree>
    <p:extLst>
      <p:ext uri="{BB962C8B-B14F-4D97-AF65-F5344CB8AC3E}">
        <p14:creationId xmlns:p14="http://schemas.microsoft.com/office/powerpoint/2010/main" val="36855871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7433" y="637233"/>
            <a:ext cx="3641995" cy="540623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9" name="Psychosocial and Mental health well-being of children during COVID-19 pandemic"/>
          <p:cNvSpPr txBox="1">
            <a:spLocks noGrp="1"/>
          </p:cNvSpPr>
          <p:nvPr>
            <p:ph type="title"/>
          </p:nvPr>
        </p:nvSpPr>
        <p:spPr>
          <a:xfrm>
            <a:off x="829056" y="1040382"/>
            <a:ext cx="3034870" cy="4604557"/>
          </a:xfrm>
          <a:prstGeom prst="rect">
            <a:avLst/>
          </a:prstGeom>
        </p:spPr>
        <p:txBody>
          <a:bodyPr vert="horz" lIns="91440" tIns="45720" rIns="91440" bIns="45720" rtlCol="0" anchor="ctr">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en-US" sz="4700" kern="1200">
                <a:uFillTx/>
                <a:latin typeface="+mj-lt"/>
                <a:ea typeface="+mj-ea"/>
                <a:cs typeface="+mj-cs"/>
              </a:rPr>
              <a:t>Role of Child Protection Structures </a:t>
            </a:r>
            <a:endParaRPr lang="en-US" sz="4700" kern="1200">
              <a:uFill>
                <a:solidFill>
                  <a:srgbClr val="00B0F0"/>
                </a:solidFill>
              </a:uFill>
              <a:latin typeface="+mj-lt"/>
              <a:ea typeface="+mj-ea"/>
              <a:cs typeface="+mj-cs"/>
            </a:endParaRPr>
          </a:p>
        </p:txBody>
      </p:sp>
      <p:sp>
        <p:nvSpPr>
          <p:cNvPr id="90" name="Rectangle 89">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7432" y="6285122"/>
            <a:ext cx="3641994" cy="2815790"/>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2" name="Rectangle 91">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243" y="637233"/>
            <a:ext cx="8201040" cy="846612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xmlns="" id="{D709BADE-AD5D-44D8-8DC3-C3B834D1BF30}"/>
              </a:ext>
            </a:extLst>
          </p:cNvPr>
          <p:cNvSpPr txBox="1">
            <a:spLocks/>
          </p:cNvSpPr>
          <p:nvPr/>
        </p:nvSpPr>
        <p:spPr>
          <a:xfrm>
            <a:off x="4314241" y="291054"/>
            <a:ext cx="8036318" cy="847913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lvl="0" indent="-228600" defTabSz="914400" hangingPunct="1">
              <a:buFont typeface="Arial" panose="020B0604020202020204" pitchFamily="34" charset="0"/>
              <a:buChar char="•"/>
            </a:pPr>
            <a:endParaRPr lang="en-US" sz="2400" kern="1200" dirty="0">
              <a:solidFill>
                <a:schemeClr val="tx1"/>
              </a:solidFill>
              <a:latin typeface="+mn-lt"/>
              <a:ea typeface="+mn-ea"/>
              <a:cs typeface="+mn-cs"/>
            </a:endParaRPr>
          </a:p>
          <a:p>
            <a:pPr lvl="0" indent="-228600" defTabSz="914400" hangingPunct="1">
              <a:buFont typeface="Arial" panose="020B0604020202020204" pitchFamily="34" charset="0"/>
              <a:buChar char="•"/>
            </a:pPr>
            <a:endParaRPr lang="en-US" sz="2400" kern="1200" dirty="0">
              <a:solidFill>
                <a:schemeClr val="tx1"/>
              </a:solidFill>
              <a:latin typeface="+mn-lt"/>
              <a:ea typeface="+mn-ea"/>
              <a:cs typeface="+mn-cs"/>
            </a:endParaRPr>
          </a:p>
          <a:p>
            <a:pPr lvl="0" indent="-228600" defTabSz="914400" hangingPunct="1">
              <a:buFont typeface="Arial" panose="020B0604020202020204" pitchFamily="34" charset="0"/>
              <a:buChar char="•"/>
            </a:pPr>
            <a:endParaRPr lang="en-US" sz="2400" kern="1200" dirty="0">
              <a:solidFill>
                <a:schemeClr val="tx1"/>
              </a:solidFill>
              <a:latin typeface="+mn-lt"/>
              <a:ea typeface="+mn-ea"/>
              <a:cs typeface="+mn-cs"/>
            </a:endParaRPr>
          </a:p>
          <a:p>
            <a:pPr lvl="0" indent="-228600" defTabSz="914400" hangingPunct="1">
              <a:buFont typeface="Arial" panose="020B0604020202020204" pitchFamily="34" charset="0"/>
              <a:buChar char="•"/>
            </a:pPr>
            <a:endParaRPr lang="en-US" sz="2400" kern="1200" dirty="0">
              <a:solidFill>
                <a:schemeClr val="tx1"/>
              </a:solidFill>
              <a:latin typeface="+mn-lt"/>
              <a:ea typeface="+mn-ea"/>
              <a:cs typeface="+mn-cs"/>
            </a:endParaRPr>
          </a:p>
          <a:p>
            <a:pPr lvl="0" indent="-228600" defTabSz="914400" hangingPunct="1">
              <a:buFont typeface="Arial" panose="020B0604020202020204" pitchFamily="34" charset="0"/>
              <a:buChar char="•"/>
            </a:pPr>
            <a:r>
              <a:rPr lang="en-US" sz="2400" kern="1200" dirty="0">
                <a:solidFill>
                  <a:schemeClr val="tx1"/>
                </a:solidFill>
                <a:latin typeface="+mn-lt"/>
                <a:ea typeface="+mn-ea"/>
                <a:cs typeface="+mn-cs"/>
              </a:rPr>
              <a:t>Referral to basic services</a:t>
            </a:r>
          </a:p>
          <a:p>
            <a:pPr lvl="0" indent="-228600" defTabSz="914400" hangingPunct="1">
              <a:buFont typeface="Arial" panose="020B0604020202020204" pitchFamily="34" charset="0"/>
              <a:buChar char="•"/>
            </a:pPr>
            <a:r>
              <a:rPr lang="en-US" sz="2400" kern="1200" dirty="0">
                <a:solidFill>
                  <a:schemeClr val="tx1"/>
                </a:solidFill>
                <a:latin typeface="+mn-lt"/>
                <a:ea typeface="+mn-ea"/>
                <a:cs typeface="+mn-cs"/>
              </a:rPr>
              <a:t>Family tracing, reunification, prevention of family separation, provision of alternative care when/if required. </a:t>
            </a:r>
          </a:p>
          <a:p>
            <a:pPr indent="-228600" defTabSz="914400" hangingPunct="1">
              <a:buFont typeface="Arial" panose="020B0604020202020204" pitchFamily="34" charset="0"/>
              <a:buChar char="•"/>
            </a:pPr>
            <a:r>
              <a:rPr lang="en-US" sz="2400" kern="1200" dirty="0">
                <a:solidFill>
                  <a:schemeClr val="tx1"/>
                </a:solidFill>
                <a:latin typeface="+mn-lt"/>
                <a:ea typeface="+mn-ea"/>
                <a:cs typeface="+mn-cs"/>
              </a:rPr>
              <a:t>Psychosocial support - Roster of counsellors that can provide telephonic or online services to children </a:t>
            </a:r>
          </a:p>
          <a:p>
            <a:pPr lvl="0" indent="-228600" defTabSz="914400" hangingPunct="1">
              <a:buFont typeface="Arial" panose="020B0604020202020204" pitchFamily="34" charset="0"/>
              <a:buChar char="•"/>
            </a:pPr>
            <a:r>
              <a:rPr lang="en-US" sz="2400" kern="1200" dirty="0">
                <a:solidFill>
                  <a:schemeClr val="tx1"/>
                </a:solidFill>
                <a:latin typeface="+mn-lt"/>
                <a:ea typeface="+mn-ea"/>
                <a:cs typeface="+mn-cs"/>
              </a:rPr>
              <a:t>Prevention and response to violence - Support Childline for emergency response</a:t>
            </a:r>
          </a:p>
          <a:p>
            <a:pPr indent="-228600" defTabSz="914400" hangingPunct="1">
              <a:buFont typeface="Arial" panose="020B0604020202020204" pitchFamily="34" charset="0"/>
              <a:buChar char="•"/>
            </a:pPr>
            <a:r>
              <a:rPr lang="en-US" sz="2400" kern="1200" dirty="0">
                <a:solidFill>
                  <a:schemeClr val="tx1"/>
                </a:solidFill>
                <a:latin typeface="+mn-lt"/>
                <a:ea typeface="+mn-ea"/>
                <a:cs typeface="+mn-cs"/>
              </a:rPr>
              <a:t>Create awareness through social media/local media about reporting mechanisms for children facing violence </a:t>
            </a:r>
          </a:p>
          <a:p>
            <a:pPr indent="-228600" defTabSz="914400" hangingPunct="1">
              <a:buFont typeface="Arial" panose="020B0604020202020204" pitchFamily="34" charset="0"/>
              <a:buChar char="•"/>
            </a:pPr>
            <a:r>
              <a:rPr lang="en-US" sz="2400" kern="1200" dirty="0">
                <a:solidFill>
                  <a:schemeClr val="tx1"/>
                </a:solidFill>
                <a:latin typeface="+mn-lt"/>
                <a:ea typeface="+mn-ea"/>
                <a:cs typeface="+mn-cs"/>
              </a:rPr>
              <a:t>Ensure Special Juvenile Police Units also have these information </a:t>
            </a:r>
          </a:p>
          <a:p>
            <a:pPr indent="-228600" defTabSz="914400" hangingPunct="1">
              <a:buFont typeface="Arial" panose="020B0604020202020204" pitchFamily="34" charset="0"/>
              <a:buChar char="•"/>
            </a:pPr>
            <a:r>
              <a:rPr lang="en-US" sz="2400" kern="1200" dirty="0">
                <a:solidFill>
                  <a:schemeClr val="tx1"/>
                </a:solidFill>
                <a:latin typeface="+mn-lt"/>
                <a:ea typeface="+mn-ea"/>
                <a:cs typeface="+mn-cs"/>
              </a:rPr>
              <a:t>Revisit District Plans for rehabilitation phase </a:t>
            </a:r>
          </a:p>
          <a:p>
            <a:pPr indent="-228600" defTabSz="914400" hangingPunct="1">
              <a:buFont typeface="Arial" panose="020B0604020202020204" pitchFamily="34" charset="0"/>
              <a:buChar char="•"/>
            </a:pPr>
            <a:endParaRPr lang="en-US" sz="2400" kern="1200" dirty="0">
              <a:solidFill>
                <a:schemeClr val="tx1"/>
              </a:solidFill>
              <a:latin typeface="+mn-lt"/>
              <a:ea typeface="+mn-ea"/>
              <a:cs typeface="+mn-cs"/>
            </a:endParaRPr>
          </a:p>
          <a:p>
            <a:pPr indent="-228600" defTabSz="914400" hangingPunct="1">
              <a:buFont typeface="Arial" panose="020B0604020202020204" pitchFamily="34" charset="0"/>
              <a:buChar char="•"/>
            </a:pPr>
            <a:endParaRPr lang="en-US" sz="2400" kern="1200" dirty="0">
              <a:solidFill>
                <a:schemeClr val="tx1"/>
              </a:solidFill>
              <a:latin typeface="+mn-lt"/>
              <a:ea typeface="+mn-ea"/>
              <a:cs typeface="+mn-cs"/>
            </a:endParaRPr>
          </a:p>
          <a:p>
            <a:pPr indent="-228600" defTabSz="914400" hangingPunct="1">
              <a:buFont typeface="Arial" panose="020B0604020202020204" pitchFamily="34" charset="0"/>
              <a:buChar char="•"/>
            </a:pP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12575958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xmlns="" id="{5C137E5B-F3CE-4FE7-A614-B1BF8008B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0" y="4068583"/>
            <a:ext cx="5905979" cy="5905979"/>
          </a:xfrm>
          <a:prstGeom prst="rect">
            <a:avLst/>
          </a:prstGeom>
        </p:spPr>
      </p:pic>
      <p:sp>
        <p:nvSpPr>
          <p:cNvPr id="6" name="TextBox 5">
            <a:extLst>
              <a:ext uri="{FF2B5EF4-FFF2-40B4-BE49-F238E27FC236}">
                <a16:creationId xmlns:a16="http://schemas.microsoft.com/office/drawing/2014/main" xmlns="" id="{4BA4F727-E3BE-4DB1-AFDE-7A924460B178}"/>
              </a:ext>
            </a:extLst>
          </p:cNvPr>
          <p:cNvSpPr txBox="1"/>
          <p:nvPr/>
        </p:nvSpPr>
        <p:spPr>
          <a:xfrm>
            <a:off x="596421" y="1468156"/>
            <a:ext cx="12032651"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t>For credible sources of information, verified by Ministry of Health and Family Welfare, Government of India, the caregivers and parents can call on National Helpline 1075 (toll-free) or 011-23978046. You can also write to: </a:t>
            </a:r>
            <a:r>
              <a:rPr lang="en-US" sz="2800" u="sng" dirty="0">
                <a:solidFill>
                  <a:srgbClr val="0000FF"/>
                </a:solidFill>
                <a:uFill>
                  <a:solidFill>
                    <a:srgbClr val="0000FF"/>
                  </a:solidFill>
                </a:uFill>
                <a:hlinkClick r:id="rId3"/>
              </a:rPr>
              <a:t>ncov2019@gov.in</a:t>
            </a:r>
            <a:r>
              <a:rPr lang="en-US" sz="2800" dirty="0"/>
              <a:t> or </a:t>
            </a:r>
            <a:r>
              <a:rPr lang="en-US" sz="2800" u="sng" dirty="0"/>
              <a:t>ncov2019@gmail.com</a:t>
            </a:r>
          </a:p>
          <a:p>
            <a:pPr marL="0" marR="0" indent="0" algn="ctr" defTabSz="584200" rtl="0" fontAlgn="auto" latinLnBrk="0" hangingPunct="0">
              <a:lnSpc>
                <a:spcPct val="100000"/>
              </a:lnSpc>
              <a:spcBef>
                <a:spcPts val="0"/>
              </a:spcBef>
              <a:spcAft>
                <a:spcPts val="0"/>
              </a:spcAft>
              <a:buClrTx/>
              <a:buSzTx/>
              <a:buFontTx/>
              <a:buNone/>
              <a:tabLst/>
            </a:pPr>
            <a:endPar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4" name="Picture 3" descr="A picture containing drawing&#10;&#10;Description automatically generated">
            <a:extLst>
              <a:ext uri="{FF2B5EF4-FFF2-40B4-BE49-F238E27FC236}">
                <a16:creationId xmlns:a16="http://schemas.microsoft.com/office/drawing/2014/main" xmlns="" id="{E168ABC3-0E54-4E37-BFFE-AB7B237CBAC6}"/>
              </a:ext>
            </a:extLst>
          </p:cNvPr>
          <p:cNvPicPr>
            <a:picLocks noChangeAspect="1"/>
          </p:cNvPicPr>
          <p:nvPr/>
        </p:nvPicPr>
        <p:blipFill rotWithShape="1">
          <a:blip r:embed="rId4">
            <a:extLst>
              <a:ext uri="{28A0092B-C50C-407E-A947-70E740481C1C}">
                <a14:useLocalDpi xmlns:a14="http://schemas.microsoft.com/office/drawing/2010/main" val="0"/>
              </a:ext>
            </a:extLst>
          </a:blip>
          <a:srcRect l="46780"/>
          <a:stretch/>
        </p:blipFill>
        <p:spPr>
          <a:xfrm>
            <a:off x="1341886" y="4665874"/>
            <a:ext cx="4179019" cy="4711398"/>
          </a:xfrm>
          <a:prstGeom prst="rect">
            <a:avLst/>
          </a:prstGeom>
        </p:spPr>
      </p:pic>
    </p:spTree>
    <p:extLst>
      <p:ext uri="{BB962C8B-B14F-4D97-AF65-F5344CB8AC3E}">
        <p14:creationId xmlns:p14="http://schemas.microsoft.com/office/powerpoint/2010/main" val="689374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9" name="Group"/>
          <p:cNvGrpSpPr/>
          <p:nvPr/>
        </p:nvGrpSpPr>
        <p:grpSpPr>
          <a:xfrm>
            <a:off x="11510732" y="8422811"/>
            <a:ext cx="1303039" cy="668304"/>
            <a:chOff x="0" y="2516"/>
            <a:chExt cx="1051483" cy="541067"/>
          </a:xfrm>
        </p:grpSpPr>
        <p:sp>
          <p:nvSpPr>
            <p:cNvPr id="747" name="34"/>
            <p:cNvSpPr txBox="1"/>
            <p:nvPr/>
          </p:nvSpPr>
          <p:spPr>
            <a:xfrm>
              <a:off x="606252" y="37089"/>
              <a:ext cx="445231" cy="4719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numCol="1" anchor="ctr">
              <a:spAutoFit/>
            </a:bodyPr>
            <a:lstStyle>
              <a:lvl1pPr>
                <a:defRPr>
                  <a:solidFill>
                    <a:srgbClr val="FFFFFF"/>
                  </a:solidFill>
                </a:defRPr>
              </a:lvl1pPr>
            </a:lstStyle>
            <a:p>
              <a:r>
                <a:rPr sz="1280"/>
                <a:t>34</a:t>
              </a:r>
            </a:p>
          </p:txBody>
        </p:sp>
        <p:pic>
          <p:nvPicPr>
            <p:cNvPr id="748"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16"/>
              <a:ext cx="554527" cy="541067"/>
            </a:xfrm>
            <a:prstGeom prst="rect">
              <a:avLst/>
            </a:prstGeom>
            <a:ln w="12700" cap="flat">
              <a:noFill/>
              <a:miter lim="400000"/>
            </a:ln>
            <a:effectLst/>
          </p:spPr>
        </p:pic>
      </p:grpSp>
      <p:sp>
        <p:nvSpPr>
          <p:cNvPr id="750" name="Rounded Rectangle"/>
          <p:cNvSpPr/>
          <p:nvPr/>
        </p:nvSpPr>
        <p:spPr>
          <a:xfrm>
            <a:off x="290754" y="1465838"/>
            <a:ext cx="8207214" cy="599603"/>
          </a:xfrm>
          <a:prstGeom prst="roundRect">
            <a:avLst>
              <a:gd name="adj" fmla="val 16945"/>
            </a:avLst>
          </a:prstGeom>
          <a:solidFill>
            <a:schemeClr val="bg1">
              <a:lumMod val="95000"/>
              <a:alpha val="85848"/>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latin typeface="+mn-lt"/>
                <a:ea typeface="+mn-ea"/>
                <a:cs typeface="+mn-cs"/>
                <a:sym typeface="Gill Sans SemiBold"/>
              </a:defRPr>
            </a:pPr>
            <a:r>
              <a:rPr lang="en-US" sz="1707" dirty="0">
                <a:solidFill>
                  <a:schemeClr val="tx1"/>
                </a:solidFill>
              </a:rPr>
              <a:t>FROM MOHFW  ADVISORY TO FLWs</a:t>
            </a:r>
            <a:endParaRPr sz="1707" dirty="0">
              <a:solidFill>
                <a:schemeClr val="tx1"/>
              </a:solidFill>
            </a:endParaRPr>
          </a:p>
        </p:txBody>
      </p:sp>
      <p:sp>
        <p:nvSpPr>
          <p:cNvPr id="751" name="precaution and safety measure for FLW"/>
          <p:cNvSpPr txBox="1"/>
          <p:nvPr/>
        </p:nvSpPr>
        <p:spPr>
          <a:xfrm>
            <a:off x="277122" y="787764"/>
            <a:ext cx="9663115" cy="424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spAutoFit/>
          </a:bodyPr>
          <a:lstStyle>
            <a:lvl1pPr algn="l">
              <a:defRPr sz="4500" cap="all">
                <a:solidFill>
                  <a:srgbClr val="FFFFFF"/>
                </a:solidFill>
              </a:defRPr>
            </a:lvl1pPr>
          </a:lstStyle>
          <a:p>
            <a:pPr>
              <a:defRPr>
                <a:solidFill>
                  <a:srgbClr val="000000"/>
                </a:solidFill>
              </a:defRPr>
            </a:pPr>
            <a:r>
              <a:rPr lang="en-US" sz="2400" b="0" cap="none" dirty="0">
                <a:ln w="0"/>
                <a:solidFill>
                  <a:schemeClr val="accent1">
                    <a:lumMod val="50000"/>
                  </a:schemeClr>
                </a:solidFill>
                <a:effectLst>
                  <a:outerShdw blurRad="38100" dist="19050" dir="2700000" algn="tl" rotWithShape="0">
                    <a:schemeClr val="dk1">
                      <a:alpha val="40000"/>
                    </a:schemeClr>
                  </a:outerShdw>
                </a:effectLst>
              </a:rPr>
              <a:t>PRECAUTION AND SAFETY MEASURE FOR ALL FUNCTIONARIES </a:t>
            </a:r>
          </a:p>
        </p:txBody>
      </p:sp>
      <p:sp>
        <p:nvSpPr>
          <p:cNvPr id="752" name="Rounded Rectangle"/>
          <p:cNvSpPr/>
          <p:nvPr/>
        </p:nvSpPr>
        <p:spPr>
          <a:xfrm>
            <a:off x="277143" y="4121569"/>
            <a:ext cx="6093131" cy="4004514"/>
          </a:xfrm>
          <a:prstGeom prst="roundRect">
            <a:avLst>
              <a:gd name="adj" fmla="val 3571"/>
            </a:avLst>
          </a:prstGeom>
          <a:solidFill>
            <a:schemeClr val="accent1">
              <a:lumMod val="50000"/>
              <a:alpha val="85848"/>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latin typeface="+mn-lt"/>
                <a:ea typeface="+mn-ea"/>
                <a:cs typeface="+mn-cs"/>
                <a:sym typeface="Gill Sans SemiBold"/>
              </a:defRPr>
            </a:pPr>
            <a:endParaRPr sz="1707"/>
          </a:p>
        </p:txBody>
      </p:sp>
      <p:sp>
        <p:nvSpPr>
          <p:cNvPr id="753" name="Rounded Rectangle"/>
          <p:cNvSpPr/>
          <p:nvPr/>
        </p:nvSpPr>
        <p:spPr>
          <a:xfrm>
            <a:off x="6734166" y="4121569"/>
            <a:ext cx="5732599" cy="4004514"/>
          </a:xfrm>
          <a:prstGeom prst="roundRect">
            <a:avLst>
              <a:gd name="adj" fmla="val 3571"/>
            </a:avLst>
          </a:prstGeom>
          <a:solidFill>
            <a:schemeClr val="accent1">
              <a:lumMod val="20000"/>
              <a:lumOff val="80000"/>
              <a:alpha val="85848"/>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latin typeface="+mn-lt"/>
                <a:ea typeface="+mn-ea"/>
                <a:cs typeface="+mn-cs"/>
                <a:sym typeface="Gill Sans SemiBold"/>
              </a:defRPr>
            </a:pPr>
            <a:endParaRPr sz="1800" dirty="0"/>
          </a:p>
        </p:txBody>
      </p:sp>
      <p:sp>
        <p:nvSpPr>
          <p:cNvPr id="754" name="When moving around the  community"/>
          <p:cNvSpPr txBox="1"/>
          <p:nvPr/>
        </p:nvSpPr>
        <p:spPr>
          <a:xfrm>
            <a:off x="688266" y="4338718"/>
            <a:ext cx="5330212" cy="261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anchor="ctr">
            <a:spAutoFit/>
          </a:bodyPr>
          <a:lstStyle>
            <a:lvl1pPr algn="l" defTabSz="914400">
              <a:lnSpc>
                <a:spcPct val="90000"/>
              </a:lnSpc>
              <a:spcBef>
                <a:spcPts val="1200"/>
              </a:spcBef>
              <a:defRPr sz="2500" cap="all"/>
            </a:lvl1pPr>
          </a:lstStyle>
          <a:p>
            <a:r>
              <a:rPr sz="1493" dirty="0">
                <a:solidFill>
                  <a:schemeClr val="bg1"/>
                </a:solidFill>
              </a:rPr>
              <a:t>When moving around the  community</a:t>
            </a:r>
          </a:p>
        </p:txBody>
      </p:sp>
      <p:sp>
        <p:nvSpPr>
          <p:cNvPr id="755" name="Immediately on reaching home"/>
          <p:cNvSpPr txBox="1"/>
          <p:nvPr/>
        </p:nvSpPr>
        <p:spPr>
          <a:xfrm>
            <a:off x="7459419" y="4316960"/>
            <a:ext cx="4291659" cy="261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anchor="ctr">
            <a:spAutoFit/>
          </a:bodyPr>
          <a:lstStyle>
            <a:lvl1pPr algn="l" defTabSz="914400">
              <a:lnSpc>
                <a:spcPct val="90000"/>
              </a:lnSpc>
              <a:spcBef>
                <a:spcPts val="1200"/>
              </a:spcBef>
              <a:defRPr sz="2500" cap="all"/>
            </a:lvl1pPr>
          </a:lstStyle>
          <a:p>
            <a:r>
              <a:rPr sz="1493">
                <a:solidFill>
                  <a:schemeClr val="tx1"/>
                </a:solidFill>
              </a:rPr>
              <a:t>Immediately on reaching home</a:t>
            </a:r>
          </a:p>
        </p:txBody>
      </p:sp>
      <p:sp>
        <p:nvSpPr>
          <p:cNvPr id="756" name="Maintain distance of at least 1 meter from people when you are communicating…"/>
          <p:cNvSpPr txBox="1"/>
          <p:nvPr/>
        </p:nvSpPr>
        <p:spPr>
          <a:xfrm>
            <a:off x="470760" y="4528762"/>
            <a:ext cx="4919500" cy="3119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spAutoFit/>
          </a:bodyPr>
          <a:lstStyle/>
          <a:p>
            <a:pPr marL="243825" indent="-243825" algn="l" defTabSz="487650">
              <a:spcBef>
                <a:spcPts val="640"/>
              </a:spcBef>
              <a:buClr>
                <a:schemeClr val="bg1"/>
              </a:buClr>
              <a:buSzPct val="85000"/>
              <a:buFont typeface="Arial" panose="020B0604020202020204" pitchFamily="34" charset="0"/>
              <a:buChar char="•"/>
              <a:defRPr sz="2500" b="0" cap="all"/>
            </a:pPr>
            <a:r>
              <a:rPr sz="1493" dirty="0">
                <a:solidFill>
                  <a:schemeClr val="bg1"/>
                </a:solidFill>
              </a:rPr>
              <a:t>Maintain distance of at least 1 meter from people when you are communicating </a:t>
            </a:r>
          </a:p>
          <a:p>
            <a:pPr marL="243825" indent="-243825" algn="l" defTabSz="487650">
              <a:spcBef>
                <a:spcPts val="640"/>
              </a:spcBef>
              <a:buClr>
                <a:schemeClr val="bg1"/>
              </a:buClr>
              <a:buSzPct val="85000"/>
              <a:buFont typeface="Arial" panose="020B0604020202020204" pitchFamily="34" charset="0"/>
              <a:buChar char="•"/>
              <a:defRPr sz="2500" b="0" cap="all"/>
            </a:pPr>
            <a:r>
              <a:rPr sz="1493" dirty="0">
                <a:solidFill>
                  <a:schemeClr val="bg1"/>
                </a:solidFill>
              </a:rPr>
              <a:t>Use a three layered mask to cover your face. Make sure it is properly worn.(while contact tracing)</a:t>
            </a:r>
          </a:p>
          <a:p>
            <a:pPr marL="243825" indent="-243825" algn="l" defTabSz="487650">
              <a:spcBef>
                <a:spcPts val="640"/>
              </a:spcBef>
              <a:buClr>
                <a:schemeClr val="bg1"/>
              </a:buClr>
              <a:buSzPct val="85000"/>
              <a:buFont typeface="Arial" panose="020B0604020202020204" pitchFamily="34" charset="0"/>
              <a:buChar char="•"/>
              <a:defRPr sz="2500" b="0" cap="all"/>
            </a:pPr>
            <a:r>
              <a:rPr sz="1493" dirty="0">
                <a:solidFill>
                  <a:schemeClr val="bg1"/>
                </a:solidFill>
              </a:rPr>
              <a:t>Avoid touching your face (eyes, nose, mouth)  at all times</a:t>
            </a:r>
          </a:p>
          <a:p>
            <a:pPr marL="243825" indent="-243825" algn="l" defTabSz="487650">
              <a:spcBef>
                <a:spcPts val="640"/>
              </a:spcBef>
              <a:buClr>
                <a:schemeClr val="bg1"/>
              </a:buClr>
              <a:buSzPct val="85000"/>
              <a:buFont typeface="Arial" panose="020B0604020202020204" pitchFamily="34" charset="0"/>
              <a:buChar char="•"/>
              <a:defRPr sz="2500" b="0" cap="all"/>
            </a:pPr>
            <a:r>
              <a:rPr sz="1493" dirty="0">
                <a:solidFill>
                  <a:schemeClr val="bg1"/>
                </a:solidFill>
              </a:rPr>
              <a:t>Wash your hands with soap and water frequently, or use alcohol based hand-rub</a:t>
            </a:r>
          </a:p>
          <a:p>
            <a:pPr marL="243825" indent="-243825" algn="l" defTabSz="487650">
              <a:spcBef>
                <a:spcPts val="640"/>
              </a:spcBef>
              <a:buClr>
                <a:schemeClr val="bg1"/>
              </a:buClr>
              <a:buSzPct val="85000"/>
              <a:buFont typeface="Arial" panose="020B0604020202020204" pitchFamily="34" charset="0"/>
              <a:buChar char="•"/>
              <a:defRPr sz="2500" b="0" cap="all"/>
            </a:pPr>
            <a:r>
              <a:rPr sz="1493" dirty="0">
                <a:solidFill>
                  <a:schemeClr val="bg1"/>
                </a:solidFill>
              </a:rPr>
              <a:t>Avoid touching or direct physical contact</a:t>
            </a:r>
          </a:p>
        </p:txBody>
      </p:sp>
      <p:sp>
        <p:nvSpPr>
          <p:cNvPr id="757" name="Carefully remove and dispose off your face mask by soaking in bleach solution and then throwing it in a covered dustbin. (See: MASK MANAGEMENT).…"/>
          <p:cNvSpPr txBox="1"/>
          <p:nvPr/>
        </p:nvSpPr>
        <p:spPr>
          <a:xfrm>
            <a:off x="6938114" y="4496498"/>
            <a:ext cx="5380783" cy="2735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093" tIns="27093" rIns="27093" bIns="27093" anchor="ctr">
            <a:spAutoFit/>
          </a:bodyPr>
          <a:lstStyle/>
          <a:p>
            <a:pPr marL="97530" indent="-97530" algn="l" defTabSz="487650">
              <a:spcBef>
                <a:spcPts val="640"/>
              </a:spcBef>
              <a:buClr>
                <a:srgbClr val="9E3611"/>
              </a:buClr>
              <a:buSzPct val="85000"/>
              <a:buFont typeface="Gill Sans"/>
              <a:buChar char="▪"/>
              <a:defRPr sz="2500" b="0" cap="all"/>
            </a:pPr>
            <a:r>
              <a:rPr sz="1493" dirty="0">
                <a:solidFill>
                  <a:schemeClr val="tx1"/>
                </a:solidFill>
              </a:rPr>
              <a:t>Carefully remove and dispose off your face mask by soaking in bleach solution and then throwing it in a covered dustbin. (See: MASK MANAGEMENT).</a:t>
            </a:r>
          </a:p>
          <a:p>
            <a:pPr marL="97530" indent="-97530" algn="l" defTabSz="487650">
              <a:spcBef>
                <a:spcPts val="640"/>
              </a:spcBef>
              <a:buClr>
                <a:srgbClr val="9E3611"/>
              </a:buClr>
              <a:buSzPct val="85000"/>
              <a:buFont typeface="Gill Sans"/>
              <a:buChar char="▪"/>
              <a:defRPr sz="2500" b="0" cap="all"/>
            </a:pPr>
            <a:r>
              <a:rPr sz="1493" dirty="0">
                <a:solidFill>
                  <a:schemeClr val="tx1"/>
                </a:solidFill>
              </a:rPr>
              <a:t>Wash your hands with soap and water or alcohol based hand-sanitizer before you touch anything else.</a:t>
            </a:r>
          </a:p>
          <a:p>
            <a:pPr marL="97530" indent="-97530" algn="l" defTabSz="487650">
              <a:spcBef>
                <a:spcPts val="640"/>
              </a:spcBef>
              <a:buClr>
                <a:srgbClr val="9E3611"/>
              </a:buClr>
              <a:buSzPct val="85000"/>
              <a:buFont typeface="Gill Sans"/>
              <a:buChar char="▪"/>
              <a:defRPr sz="2500" b="0" cap="all"/>
            </a:pPr>
            <a:r>
              <a:rPr sz="1493" dirty="0">
                <a:solidFill>
                  <a:schemeClr val="tx1"/>
                </a:solidFill>
              </a:rPr>
              <a:t>If you get any symptoms like </a:t>
            </a:r>
            <a:r>
              <a:rPr lang="en-US" sz="1493" dirty="0">
                <a:solidFill>
                  <a:schemeClr val="tx1"/>
                </a:solidFill>
                <a:highlight>
                  <a:srgbClr val="FFFF00"/>
                </a:highlight>
              </a:rPr>
              <a:t>fever,</a:t>
            </a:r>
            <a:r>
              <a:rPr sz="1493" dirty="0">
                <a:solidFill>
                  <a:schemeClr val="tx1"/>
                </a:solidFill>
                <a:highlight>
                  <a:srgbClr val="FFFF00"/>
                </a:highlight>
              </a:rPr>
              <a:t>  dry cough</a:t>
            </a:r>
            <a:r>
              <a:rPr lang="en-US" sz="1493" dirty="0">
                <a:solidFill>
                  <a:schemeClr val="tx1"/>
                </a:solidFill>
                <a:highlight>
                  <a:srgbClr val="FFFF00"/>
                </a:highlight>
              </a:rPr>
              <a:t> or Difficulty in breathing</a:t>
            </a:r>
            <a:r>
              <a:rPr lang="en-US" sz="1493" dirty="0">
                <a:solidFill>
                  <a:schemeClr val="tx1"/>
                </a:solidFill>
              </a:rPr>
              <a:t> </a:t>
            </a:r>
            <a:r>
              <a:rPr sz="1493" dirty="0">
                <a:solidFill>
                  <a:schemeClr val="tx1"/>
                </a:solidFill>
              </a:rPr>
              <a:t> </a:t>
            </a:r>
            <a:r>
              <a:rPr lang="en-US" sz="1493" dirty="0">
                <a:solidFill>
                  <a:schemeClr val="tx1"/>
                </a:solidFill>
              </a:rPr>
              <a:t>REPORT TO</a:t>
            </a:r>
            <a:r>
              <a:rPr sz="1493" dirty="0">
                <a:solidFill>
                  <a:schemeClr val="tx1"/>
                </a:solidFill>
              </a:rPr>
              <a:t> the nearest Government Facility or District Surveillance Officer immediately.</a:t>
            </a:r>
          </a:p>
        </p:txBody>
      </p:sp>
      <p:pic>
        <p:nvPicPr>
          <p:cNvPr id="759"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6488" y="2402303"/>
            <a:ext cx="2015366" cy="1366733"/>
          </a:xfrm>
          <a:prstGeom prst="rect">
            <a:avLst/>
          </a:prstGeom>
          <a:ln w="12700">
            <a:miter lim="400000"/>
          </a:ln>
        </p:spPr>
      </p:pic>
      <p:pic>
        <p:nvPicPr>
          <p:cNvPr id="761"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5955" y="2232814"/>
            <a:ext cx="1016699" cy="1509566"/>
          </a:xfrm>
          <a:prstGeom prst="rect">
            <a:avLst/>
          </a:prstGeom>
          <a:ln w="12700">
            <a:miter lim="400000"/>
          </a:ln>
        </p:spPr>
      </p:pic>
      <p:pic>
        <p:nvPicPr>
          <p:cNvPr id="762"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97863" y="2210793"/>
            <a:ext cx="1564622" cy="1543926"/>
          </a:xfrm>
          <a:prstGeom prst="rect">
            <a:avLst/>
          </a:prstGeom>
          <a:ln w="12700">
            <a:miter lim="400000"/>
          </a:ln>
        </p:spPr>
      </p:pic>
      <p:sp>
        <p:nvSpPr>
          <p:cNvPr id="763" name="Line"/>
          <p:cNvSpPr/>
          <p:nvPr/>
        </p:nvSpPr>
        <p:spPr>
          <a:xfrm flipV="1">
            <a:off x="3268532" y="2381743"/>
            <a:ext cx="1" cy="1366733"/>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Gill Sans SemiBold"/>
              </a:defRPr>
            </a:pPr>
            <a:endParaRPr sz="1707"/>
          </a:p>
        </p:txBody>
      </p:sp>
      <p:sp>
        <p:nvSpPr>
          <p:cNvPr id="764" name="Line"/>
          <p:cNvSpPr/>
          <p:nvPr/>
        </p:nvSpPr>
        <p:spPr>
          <a:xfrm flipV="1">
            <a:off x="8990258" y="2232814"/>
            <a:ext cx="1" cy="1366733"/>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Gill Sans SemiBold"/>
              </a:defRPr>
            </a:pPr>
            <a:endParaRPr sz="1707"/>
          </a:p>
        </p:txBody>
      </p:sp>
      <p:pic>
        <p:nvPicPr>
          <p:cNvPr id="20" name="Picture 19">
            <a:extLst>
              <a:ext uri="{FF2B5EF4-FFF2-40B4-BE49-F238E27FC236}">
                <a16:creationId xmlns:a16="http://schemas.microsoft.com/office/drawing/2014/main" xmlns="" id="{E5F4CAAC-B0AC-A846-BB7A-F5B7BABD495B}"/>
              </a:ext>
            </a:extLst>
          </p:cNvPr>
          <p:cNvPicPr>
            <a:picLocks noChangeAspect="1"/>
          </p:cNvPicPr>
          <p:nvPr/>
        </p:nvPicPr>
        <p:blipFill>
          <a:blip r:embed="rId7"/>
          <a:stretch>
            <a:fillRect/>
          </a:stretch>
        </p:blipFill>
        <p:spPr>
          <a:xfrm>
            <a:off x="290754" y="8464132"/>
            <a:ext cx="6783918" cy="790456"/>
          </a:xfrm>
          <a:prstGeom prst="rect">
            <a:avLst/>
          </a:prstGeom>
        </p:spPr>
      </p:pic>
      <p:pic>
        <p:nvPicPr>
          <p:cNvPr id="3" name="Picture 2">
            <a:extLst>
              <a:ext uri="{FF2B5EF4-FFF2-40B4-BE49-F238E27FC236}">
                <a16:creationId xmlns:a16="http://schemas.microsoft.com/office/drawing/2014/main" xmlns="" id="{C041F767-3972-CF4E-8FD7-357D8576C6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5918" y="2356194"/>
            <a:ext cx="2056548" cy="1453261"/>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028" y="307036"/>
            <a:ext cx="11099800" cy="1362974"/>
          </a:xfrm>
        </p:spPr>
        <p:txBody>
          <a:bodyPr>
            <a:normAutofit/>
          </a:bodyPr>
          <a:lstStyle/>
          <a:p>
            <a:r>
              <a:rPr lang="en-US" sz="3600" dirty="0" err="1">
                <a:solidFill>
                  <a:schemeClr val="tx1"/>
                </a:solidFill>
              </a:rPr>
              <a:t>Covid</a:t>
            </a:r>
            <a:r>
              <a:rPr lang="en-US" sz="3600" dirty="0">
                <a:solidFill>
                  <a:schemeClr val="tx1"/>
                </a:solidFill>
              </a:rPr>
              <a:t> 19: PREPARE DON’T PANIC </a:t>
            </a:r>
          </a:p>
        </p:txBody>
      </p:sp>
      <p:pic>
        <p:nvPicPr>
          <p:cNvPr id="4" name="Picture 3"/>
          <p:cNvPicPr>
            <a:picLocks noChangeAspect="1"/>
          </p:cNvPicPr>
          <p:nvPr/>
        </p:nvPicPr>
        <p:blipFill>
          <a:blip r:embed="rId2"/>
          <a:stretch>
            <a:fillRect/>
          </a:stretch>
        </p:blipFill>
        <p:spPr>
          <a:xfrm>
            <a:off x="240475" y="1307699"/>
            <a:ext cx="12144285" cy="8138865"/>
          </a:xfrm>
          <a:prstGeom prst="rect">
            <a:avLst/>
          </a:prstGeom>
        </p:spPr>
      </p:pic>
    </p:spTree>
    <p:extLst>
      <p:ext uri="{BB962C8B-B14F-4D97-AF65-F5344CB8AC3E}">
        <p14:creationId xmlns:p14="http://schemas.microsoft.com/office/powerpoint/2010/main" val="68852067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TotalTime>
  <Words>1041</Words>
  <Application>Microsoft Office PowerPoint</Application>
  <PresentationFormat>Custom</PresentationFormat>
  <Paragraphs>88</Paragraphs>
  <Slides>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Gill Sans</vt:lpstr>
      <vt:lpstr>Gill Sans SemiBold</vt:lpstr>
      <vt:lpstr>Helvetica Light</vt:lpstr>
      <vt:lpstr>Helvetica Neue</vt:lpstr>
      <vt:lpstr>Helvetica Neue Light</vt:lpstr>
      <vt:lpstr>Helvetica Neue Medium</vt:lpstr>
      <vt:lpstr>Helvetica Neue Thin</vt:lpstr>
      <vt:lpstr>White</vt:lpstr>
      <vt:lpstr>PowerPoint Presentation</vt:lpstr>
      <vt:lpstr>Vulnerable children </vt:lpstr>
      <vt:lpstr>Increased risk of violence</vt:lpstr>
      <vt:lpstr>Extended impact on children</vt:lpstr>
      <vt:lpstr>Role of Child Protection Structures</vt:lpstr>
      <vt:lpstr>Role of Child Protection Structures </vt:lpstr>
      <vt:lpstr>PowerPoint Presentation</vt:lpstr>
      <vt:lpstr>PowerPoint Presentation</vt:lpstr>
      <vt:lpstr>Covid 19: PREPARE DON’T PANIC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Tannistha Datta</dc:creator>
  <cp:lastModifiedBy>Bear</cp:lastModifiedBy>
  <cp:revision>5</cp:revision>
  <dcterms:created xsi:type="dcterms:W3CDTF">2020-04-06T11:39:36Z</dcterms:created>
  <dcterms:modified xsi:type="dcterms:W3CDTF">2020-07-14T14:08:00Z</dcterms:modified>
</cp:coreProperties>
</file>