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72" r:id="rId1"/>
  </p:sldMasterIdLst>
  <p:sldIdLst>
    <p:sldId id="256" r:id="rId2"/>
    <p:sldId id="258" r:id="rId3"/>
    <p:sldId id="257"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4682"/>
  </p:normalViewPr>
  <p:slideViewPr>
    <p:cSldViewPr snapToGrid="0" snapToObjects="1">
      <p:cViewPr varScale="1">
        <p:scale>
          <a:sx n="71" d="100"/>
          <a:sy n="71" d="100"/>
        </p:scale>
        <p:origin x="57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89" name="Group 88"/>
          <p:cNvGrpSpPr/>
          <p:nvPr/>
        </p:nvGrpSpPr>
        <p:grpSpPr>
          <a:xfrm>
            <a:off x="-329674" y="-59376"/>
            <a:ext cx="12515851" cy="6923798"/>
            <a:chOff x="-329674" y="-51881"/>
            <a:chExt cx="12515851" cy="6923798"/>
          </a:xfrm>
        </p:grpSpPr>
        <p:sp>
          <p:nvSpPr>
            <p:cNvPr id="90"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3"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0"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1"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2"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3"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4"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5"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6"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7"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8"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1669293" y="1186483"/>
            <a:ext cx="8848345" cy="4477933"/>
            <a:chOff x="1669293" y="1186483"/>
            <a:chExt cx="8848345" cy="4477933"/>
          </a:xfrm>
        </p:grpSpPr>
        <p:sp>
          <p:nvSpPr>
            <p:cNvPr id="39" name="Rectangle 38"/>
            <p:cNvSpPr/>
            <p:nvPr/>
          </p:nvSpPr>
          <p:spPr>
            <a:xfrm>
              <a:off x="1674042" y="1186483"/>
              <a:ext cx="8843596"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1" name="Rectangle 40"/>
            <p:cNvSpPr/>
            <p:nvPr/>
          </p:nvSpPr>
          <p:spPr>
            <a:xfrm>
              <a:off x="1669293" y="1991156"/>
              <a:ext cx="8845667"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ctrTitle"/>
          </p:nvPr>
        </p:nvSpPr>
        <p:spPr>
          <a:xfrm>
            <a:off x="1759236" y="2075504"/>
            <a:ext cx="8679915" cy="1748729"/>
          </a:xfrm>
        </p:spPr>
        <p:txBody>
          <a:bodyPr bIns="0" anchor="b">
            <a:normAutofit/>
          </a:bodyPr>
          <a:lstStyle>
            <a:lvl1pPr algn="ctr">
              <a:lnSpc>
                <a:spcPct val="80000"/>
              </a:lnSpc>
              <a:defRPr sz="5400" spc="-150">
                <a:solidFill>
                  <a:srgbClr val="FFFEFF"/>
                </a:solidFill>
              </a:defRPr>
            </a:lvl1pPr>
          </a:lstStyle>
          <a:p>
            <a:r>
              <a:rPr lang="en-GB"/>
              <a:t>Click to edit Master title style</a:t>
            </a:r>
            <a:endParaRPr lang="en-US" dirty="0"/>
          </a:p>
        </p:txBody>
      </p:sp>
      <p:sp>
        <p:nvSpPr>
          <p:cNvPr id="3" name="Subtitle 2"/>
          <p:cNvSpPr>
            <a:spLocks noGrp="1"/>
          </p:cNvSpPr>
          <p:nvPr>
            <p:ph type="subTitle" idx="1"/>
          </p:nvPr>
        </p:nvSpPr>
        <p:spPr>
          <a:xfrm>
            <a:off x="1759237" y="3906266"/>
            <a:ext cx="8673427" cy="1322587"/>
          </a:xfrm>
        </p:spPr>
        <p:txBody>
          <a:bodyPr tIns="0">
            <a:normAutofit/>
          </a:bodyPr>
          <a:lstStyle>
            <a:lvl1pPr marL="0" indent="0" algn="ctr">
              <a:lnSpc>
                <a:spcPct val="100000"/>
              </a:lnSpc>
              <a:buNone/>
              <a:defRPr sz="1800" b="0">
                <a:solidFill>
                  <a:srgbClr val="FFFEFF"/>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a:xfrm>
            <a:off x="804672" y="320040"/>
            <a:ext cx="3657600" cy="320040"/>
          </a:xfrm>
        </p:spPr>
        <p:txBody>
          <a:bodyPr vert="horz" lIns="91440" tIns="45720" rIns="91440" bIns="45720" rtlCol="0" anchor="ctr"/>
          <a:lstStyle>
            <a:lvl1pPr>
              <a:defRPr lang="en-US"/>
            </a:lvl1pPr>
          </a:lstStyle>
          <a:p>
            <a:fld id="{48A87A34-81AB-432B-8DAE-1953F412C126}" type="datetimeFigureOut">
              <a:rPr lang="en-US" smtClean="0"/>
              <a:pPr/>
              <a:t>10-Jul-20</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055383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75" name="Group 74"/>
          <p:cNvGrpSpPr/>
          <p:nvPr/>
        </p:nvGrpSpPr>
        <p:grpSpPr>
          <a:xfrm>
            <a:off x="-417513"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800144"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1"/>
          </a:xfrm>
        </p:spPr>
        <p:txBody>
          <a:bodyPr/>
          <a:lstStyle>
            <a:lvl1pPr>
              <a:defRPr>
                <a:solidFill>
                  <a:srgbClr val="FFFEFF"/>
                </a:solidFill>
              </a:defRPr>
            </a:lvl1pPr>
          </a:lstStyle>
          <a:p>
            <a:r>
              <a:rPr lang="en-GB"/>
              <a:t>Click to edit Master title style</a:t>
            </a:r>
            <a:endParaRPr lang="en-US" dirty="0"/>
          </a:p>
        </p:txBody>
      </p:sp>
      <p:sp>
        <p:nvSpPr>
          <p:cNvPr id="3" name="Vertical Text Placeholder 2"/>
          <p:cNvSpPr>
            <a:spLocks noGrp="1"/>
          </p:cNvSpPr>
          <p:nvPr>
            <p:ph type="body" orient="vert" idx="1"/>
          </p:nvPr>
        </p:nvSpPr>
        <p:spPr>
          <a:xfrm>
            <a:off x="5109983" y="794719"/>
            <a:ext cx="6275035" cy="5257090"/>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10-Jul-20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7999599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75" name="Group 74"/>
          <p:cNvGrpSpPr/>
          <p:nvPr/>
        </p:nvGrpSpPr>
        <p:grpSpPr>
          <a:xfrm flipH="1">
            <a:off x="0"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7718948"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Vertical Title 1"/>
          <p:cNvSpPr>
            <a:spLocks noGrp="1"/>
          </p:cNvSpPr>
          <p:nvPr>
            <p:ph type="title" orient="vert"/>
          </p:nvPr>
        </p:nvSpPr>
        <p:spPr>
          <a:xfrm>
            <a:off x="7807437" y="2349925"/>
            <a:ext cx="3501195" cy="2456442"/>
          </a:xfrm>
        </p:spPr>
        <p:txBody>
          <a:bodyPr vert="eaVert"/>
          <a:lstStyle>
            <a:lvl1pPr algn="l">
              <a:lnSpc>
                <a:spcPct val="80000"/>
              </a:lnSpc>
              <a:defRPr>
                <a:solidFill>
                  <a:srgbClr val="FFFEFF"/>
                </a:solidFill>
              </a:defRPr>
            </a:lvl1pPr>
          </a:lstStyle>
          <a:p>
            <a:r>
              <a:rPr lang="en-GB"/>
              <a:t>Click to edit Master title style</a:t>
            </a:r>
            <a:endParaRPr lang="en-US" dirty="0"/>
          </a:p>
        </p:txBody>
      </p:sp>
      <p:sp>
        <p:nvSpPr>
          <p:cNvPr id="3" name="Vertical Text Placeholder 2"/>
          <p:cNvSpPr>
            <a:spLocks noGrp="1"/>
          </p:cNvSpPr>
          <p:nvPr>
            <p:ph type="body" orient="vert" idx="1"/>
          </p:nvPr>
        </p:nvSpPr>
        <p:spPr>
          <a:xfrm>
            <a:off x="802747" y="798444"/>
            <a:ext cx="6268622" cy="5257303"/>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a:xfrm>
            <a:off x="804672" y="320040"/>
            <a:ext cx="3657600" cy="320040"/>
          </a:xfrm>
        </p:spPr>
        <p:txBody>
          <a:bodyPr/>
          <a:lstStyle/>
          <a:p>
            <a:fld id="{48A87A34-81AB-432B-8DAE-1953F412C126}" type="datetimeFigureOut">
              <a:rPr lang="en-US" smtClean="0"/>
              <a:t>10-Jul-20</a:t>
            </a:fld>
            <a:endParaRPr lang="en-US" dirty="0"/>
          </a:p>
        </p:txBody>
      </p:sp>
      <p:sp>
        <p:nvSpPr>
          <p:cNvPr id="5" name="Footer Placeholder 4"/>
          <p:cNvSpPr>
            <a:spLocks noGrp="1"/>
          </p:cNvSpPr>
          <p:nvPr>
            <p:ph type="ftr" sz="quarter" idx="11"/>
          </p:nvPr>
        </p:nvSpPr>
        <p:spPr>
          <a:xfrm>
            <a:off x="804672" y="6227064"/>
            <a:ext cx="10588752" cy="320040"/>
          </a:xfrm>
        </p:spPr>
        <p:txBody>
          <a:body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7227246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80" name="Group 79"/>
          <p:cNvGrpSpPr/>
          <p:nvPr/>
        </p:nvGrpSpPr>
        <p:grpSpPr>
          <a:xfrm>
            <a:off x="-417513" y="0"/>
            <a:ext cx="12584114" cy="6853238"/>
            <a:chOff x="-417513" y="0"/>
            <a:chExt cx="12584114" cy="6853238"/>
          </a:xfrm>
        </p:grpSpPr>
        <p:sp>
          <p:nvSpPr>
            <p:cNvPr id="81"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0"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1"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7" name="Group 26"/>
          <p:cNvGrpSpPr/>
          <p:nvPr/>
        </p:nvGrpSpPr>
        <p:grpSpPr>
          <a:xfrm>
            <a:off x="800144" y="1699589"/>
            <a:ext cx="3674476" cy="3470421"/>
            <a:chOff x="697883" y="1816768"/>
            <a:chExt cx="3674476" cy="3470421"/>
          </a:xfrm>
        </p:grpSpPr>
        <p:sp>
          <p:nvSpPr>
            <p:cNvPr id="28" name="Rectangle 27"/>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9"/>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49925"/>
            <a:ext cx="3498979" cy="2456442"/>
          </a:xfrm>
        </p:spPr>
        <p:txBody>
          <a:bodyPr/>
          <a:lstStyle>
            <a:lvl1pPr>
              <a:defRPr>
                <a:solidFill>
                  <a:srgbClr val="FFFEFF"/>
                </a:solidFill>
              </a:defRPr>
            </a:lvl1pPr>
          </a:lstStyle>
          <a:p>
            <a:r>
              <a:rPr lang="en-GB"/>
              <a:t>Click to edit Master title style</a:t>
            </a:r>
            <a:endParaRPr lang="en-US" dirty="0"/>
          </a:p>
        </p:txBody>
      </p:sp>
      <p:sp>
        <p:nvSpPr>
          <p:cNvPr id="3" name="Content Placeholder 2"/>
          <p:cNvSpPr>
            <a:spLocks noGrp="1"/>
          </p:cNvSpPr>
          <p:nvPr>
            <p:ph idx="1"/>
          </p:nvPr>
        </p:nvSpPr>
        <p:spPr>
          <a:xfrm>
            <a:off x="5118447" y="803186"/>
            <a:ext cx="6281873" cy="5248622"/>
          </a:xfrm>
        </p:spPr>
        <p:txBody>
          <a:bodyPr anchor="ct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10-Jul-20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1555796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77" name="Group 76"/>
          <p:cNvGrpSpPr/>
          <p:nvPr/>
        </p:nvGrpSpPr>
        <p:grpSpPr>
          <a:xfrm>
            <a:off x="-329674" y="-59376"/>
            <a:ext cx="12515851" cy="6923798"/>
            <a:chOff x="-329674" y="-51881"/>
            <a:chExt cx="12515851" cy="6923798"/>
          </a:xfrm>
        </p:grpSpPr>
        <p:sp>
          <p:nvSpPr>
            <p:cNvPr id="78"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3259545" y="1186483"/>
            <a:ext cx="5666145" cy="4477933"/>
            <a:chOff x="3259545" y="1186483"/>
            <a:chExt cx="5666145" cy="4477933"/>
          </a:xfrm>
        </p:grpSpPr>
        <p:sp>
          <p:nvSpPr>
            <p:cNvPr id="99" name="Rectangle 98"/>
            <p:cNvSpPr/>
            <p:nvPr/>
          </p:nvSpPr>
          <p:spPr>
            <a:xfrm>
              <a:off x="3259545" y="1186483"/>
              <a:ext cx="5657881"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1" name="Rectangle 100"/>
            <p:cNvSpPr/>
            <p:nvPr/>
          </p:nvSpPr>
          <p:spPr>
            <a:xfrm>
              <a:off x="3259545" y="1991156"/>
              <a:ext cx="5666145"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3344216" y="2074730"/>
            <a:ext cx="5490224" cy="1689390"/>
          </a:xfrm>
        </p:spPr>
        <p:txBody>
          <a:bodyPr bIns="0" anchor="b">
            <a:normAutofit/>
          </a:bodyPr>
          <a:lstStyle>
            <a:lvl1pPr algn="ctr">
              <a:defRPr sz="4400">
                <a:solidFill>
                  <a:srgbClr val="FFFEFF"/>
                </a:solidFill>
              </a:defRPr>
            </a:lvl1pPr>
          </a:lstStyle>
          <a:p>
            <a:r>
              <a:rPr lang="en-GB"/>
              <a:t>Click to edit Master title style</a:t>
            </a:r>
            <a:endParaRPr lang="en-US" dirty="0"/>
          </a:p>
        </p:txBody>
      </p:sp>
      <p:sp>
        <p:nvSpPr>
          <p:cNvPr id="3" name="Text Placeholder 2"/>
          <p:cNvSpPr>
            <a:spLocks noGrp="1"/>
          </p:cNvSpPr>
          <p:nvPr>
            <p:ph type="body" idx="1"/>
          </p:nvPr>
        </p:nvSpPr>
        <p:spPr>
          <a:xfrm>
            <a:off x="3344215" y="3846851"/>
            <a:ext cx="5490223" cy="1383770"/>
          </a:xfrm>
        </p:spPr>
        <p:txBody>
          <a:bodyPr tIns="0">
            <a:normAutofit/>
          </a:bodyPr>
          <a:lstStyle>
            <a:lvl1pPr marL="0" indent="0" algn="ctr">
              <a:buNone/>
              <a:defRPr sz="1800">
                <a:solidFill>
                  <a:srgbClr val="FFFEFF"/>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a:xfrm>
            <a:off x="804672" y="320040"/>
            <a:ext cx="3657600" cy="320040"/>
          </a:xfrm>
        </p:spPr>
        <p:txBody>
          <a:bodyPr/>
          <a:lstStyle/>
          <a:p>
            <a:fld id="{48A87A34-81AB-432B-8DAE-1953F412C126}" type="datetimeFigureOut">
              <a:rPr lang="en-US" smtClean="0"/>
              <a:t>10-Jul-20</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834386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37" name="Group 36"/>
          <p:cNvGrpSpPr/>
          <p:nvPr/>
        </p:nvGrpSpPr>
        <p:grpSpPr>
          <a:xfrm>
            <a:off x="-417513" y="0"/>
            <a:ext cx="12584114" cy="6853238"/>
            <a:chOff x="-417513" y="0"/>
            <a:chExt cx="12584114" cy="6853238"/>
          </a:xfrm>
        </p:grpSpPr>
        <p:sp>
          <p:nvSpPr>
            <p:cNvPr id="3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59" name="Group 58"/>
          <p:cNvGrpSpPr/>
          <p:nvPr/>
        </p:nvGrpSpPr>
        <p:grpSpPr>
          <a:xfrm>
            <a:off x="800144" y="1699589"/>
            <a:ext cx="3674476" cy="3470421"/>
            <a:chOff x="697883" y="1816768"/>
            <a:chExt cx="3674476" cy="3470421"/>
          </a:xfrm>
        </p:grpSpPr>
        <p:sp>
          <p:nvSpPr>
            <p:cNvPr id="60" name="Rectangle 59"/>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 name="Rectangle 61"/>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0" y="2339669"/>
            <a:ext cx="3500828" cy="2470065"/>
          </a:xfrm>
        </p:spPr>
        <p:txBody>
          <a:bodyPr lIns="91440" tIns="91440" rIns="91440" bIns="91440"/>
          <a:lstStyle>
            <a:lvl1pPr>
              <a:defRPr>
                <a:solidFill>
                  <a:srgbClr val="FFFEFF"/>
                </a:solidFill>
              </a:defRPr>
            </a:lvl1pPr>
          </a:lstStyle>
          <a:p>
            <a:r>
              <a:rPr lang="en-GB"/>
              <a:t>Click to edit Master title style</a:t>
            </a:r>
            <a:endParaRPr lang="en-US" dirty="0"/>
          </a:p>
        </p:txBody>
      </p:sp>
      <p:sp>
        <p:nvSpPr>
          <p:cNvPr id="3" name="Content Placeholder 2"/>
          <p:cNvSpPr>
            <a:spLocks noGrp="1"/>
          </p:cNvSpPr>
          <p:nvPr>
            <p:ph sz="half" idx="1"/>
          </p:nvPr>
        </p:nvSpPr>
        <p:spPr>
          <a:xfrm>
            <a:off x="5120878" y="803187"/>
            <a:ext cx="6269591" cy="2382651"/>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5118447" y="3672162"/>
            <a:ext cx="6272022" cy="2383586"/>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a:xfrm>
            <a:off x="804672" y="320040"/>
            <a:ext cx="3657600" cy="320040"/>
          </a:xfrm>
        </p:spPr>
        <p:txBody>
          <a:bodyPr/>
          <a:lstStyle/>
          <a:p>
            <a:fld id="{48A87A34-81AB-432B-8DAE-1953F412C126}" type="datetimeFigureOut">
              <a:rPr lang="en-US" smtClean="0"/>
              <a:t>10-Jul-20</a:t>
            </a:fld>
            <a:endParaRPr lang="en-US" dirty="0"/>
          </a:p>
        </p:txBody>
      </p:sp>
      <p:sp>
        <p:nvSpPr>
          <p:cNvPr id="6" name="Footer Placeholder 5"/>
          <p:cNvSpPr>
            <a:spLocks noGrp="1"/>
          </p:cNvSpPr>
          <p:nvPr>
            <p:ph type="ftr" sz="quarter" idx="11"/>
          </p:nvPr>
        </p:nvSpPr>
        <p:spPr>
          <a:xfrm>
            <a:off x="804672" y="6227064"/>
            <a:ext cx="10588752" cy="320040"/>
          </a:xfrm>
        </p:spPr>
        <p:txBody>
          <a:bodyPr/>
          <a:lstStyle/>
          <a:p>
            <a:endParaRPr lang="en-US" dirty="0"/>
          </a:p>
        </p:txBody>
      </p:sp>
      <p:sp>
        <p:nvSpPr>
          <p:cNvPr id="7" name="Slide Number Placeholder 6"/>
          <p:cNvSpPr>
            <a:spLocks noGrp="1"/>
          </p:cNvSpPr>
          <p:nvPr>
            <p:ph type="sldNum" sz="quarter" idx="12"/>
          </p:nvPr>
        </p:nvSpPr>
        <p:spPr>
          <a:xfrm>
            <a:off x="10469880" y="320040"/>
            <a:ext cx="914400" cy="320040"/>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8524080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39" name="Group 38"/>
          <p:cNvGrpSpPr/>
          <p:nvPr/>
        </p:nvGrpSpPr>
        <p:grpSpPr>
          <a:xfrm>
            <a:off x="-417513" y="0"/>
            <a:ext cx="12584114" cy="6853238"/>
            <a:chOff x="-417513" y="0"/>
            <a:chExt cx="12584114" cy="6853238"/>
          </a:xfrm>
        </p:grpSpPr>
        <p:sp>
          <p:nvSpPr>
            <p:cNvPr id="40"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2"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5"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6"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6"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7"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61" name="Group 60"/>
          <p:cNvGrpSpPr/>
          <p:nvPr/>
        </p:nvGrpSpPr>
        <p:grpSpPr>
          <a:xfrm>
            <a:off x="800144" y="1699589"/>
            <a:ext cx="3674476" cy="3470421"/>
            <a:chOff x="697883" y="1816768"/>
            <a:chExt cx="3674476" cy="3470421"/>
          </a:xfrm>
        </p:grpSpPr>
        <p:sp>
          <p:nvSpPr>
            <p:cNvPr id="62" name="Rectangle 6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 name="Rectangle 63"/>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1" y="2363915"/>
            <a:ext cx="3500828" cy="2460497"/>
          </a:xfrm>
        </p:spPr>
        <p:txBody>
          <a:bodyPr lIns="91440" tIns="91440" rIns="91440" bIns="91440"/>
          <a:lstStyle>
            <a:lvl1pPr>
              <a:defRPr>
                <a:solidFill>
                  <a:srgbClr val="FFFEFF"/>
                </a:solidFill>
              </a:defRPr>
            </a:lvl1pPr>
          </a:lstStyle>
          <a:p>
            <a:r>
              <a:rPr lang="en-GB"/>
              <a:t>Click to edit Master title style</a:t>
            </a:r>
            <a:endParaRPr lang="en-US" dirty="0"/>
          </a:p>
        </p:txBody>
      </p:sp>
      <p:sp>
        <p:nvSpPr>
          <p:cNvPr id="3" name="Text Placeholder 2"/>
          <p:cNvSpPr>
            <a:spLocks noGrp="1"/>
          </p:cNvSpPr>
          <p:nvPr>
            <p:ph type="body" idx="1"/>
          </p:nvPr>
        </p:nvSpPr>
        <p:spPr>
          <a:xfrm>
            <a:off x="5125137" y="803185"/>
            <a:ext cx="6265088"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5125305" y="1488985"/>
            <a:ext cx="6264350" cy="169685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5118653" y="3665887"/>
            <a:ext cx="6264414"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5118447" y="4351687"/>
            <a:ext cx="6265588" cy="170406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a:xfrm>
            <a:off x="804672" y="320040"/>
            <a:ext cx="3657600" cy="320040"/>
          </a:xfrm>
        </p:spPr>
        <p:txBody>
          <a:bodyPr/>
          <a:lstStyle/>
          <a:p>
            <a:fld id="{48A87A34-81AB-432B-8DAE-1953F412C126}" type="datetimeFigureOut">
              <a:rPr lang="en-US" smtClean="0"/>
              <a:t>10-Jul-20</a:t>
            </a:fld>
            <a:endParaRPr lang="en-US" dirty="0"/>
          </a:p>
        </p:txBody>
      </p:sp>
      <p:sp>
        <p:nvSpPr>
          <p:cNvPr id="8" name="Footer Placeholder 7"/>
          <p:cNvSpPr>
            <a:spLocks noGrp="1"/>
          </p:cNvSpPr>
          <p:nvPr>
            <p:ph type="ftr" sz="quarter" idx="11"/>
          </p:nvPr>
        </p:nvSpPr>
        <p:spPr>
          <a:xfrm>
            <a:off x="804672" y="6227064"/>
            <a:ext cx="10588752" cy="320040"/>
          </a:xfrm>
        </p:spPr>
        <p:txBody>
          <a:bodyPr/>
          <a:lstStyle/>
          <a:p>
            <a:endParaRPr lang="en-US" dirty="0"/>
          </a:p>
        </p:txBody>
      </p:sp>
      <p:sp>
        <p:nvSpPr>
          <p:cNvPr id="9" name="Slide Number Placeholder 8"/>
          <p:cNvSpPr>
            <a:spLocks noGrp="1"/>
          </p:cNvSpPr>
          <p:nvPr>
            <p:ph type="sldNum" sz="quarter" idx="12"/>
          </p:nvPr>
        </p:nvSpPr>
        <p:spPr>
          <a:xfrm>
            <a:off x="10469880" y="320040"/>
            <a:ext cx="914400" cy="320040"/>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9854948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77" name="Group 76"/>
          <p:cNvGrpSpPr/>
          <p:nvPr/>
        </p:nvGrpSpPr>
        <p:grpSpPr>
          <a:xfrm>
            <a:off x="-417513" y="0"/>
            <a:ext cx="12584114" cy="6853238"/>
            <a:chOff x="-417513" y="0"/>
            <a:chExt cx="12584114" cy="6853238"/>
          </a:xfrm>
        </p:grpSpPr>
        <p:sp>
          <p:nvSpPr>
            <p:cNvPr id="7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4" name="Group 23"/>
          <p:cNvGrpSpPr/>
          <p:nvPr/>
        </p:nvGrpSpPr>
        <p:grpSpPr>
          <a:xfrm>
            <a:off x="800144" y="1699589"/>
            <a:ext cx="3674476" cy="3470421"/>
            <a:chOff x="697883" y="1816768"/>
            <a:chExt cx="3674476" cy="3470421"/>
          </a:xfrm>
        </p:grpSpPr>
        <p:sp>
          <p:nvSpPr>
            <p:cNvPr id="25" name="Rectangle 24"/>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2"/>
          </a:xfrm>
        </p:spPr>
        <p:txBody>
          <a:bodyPr/>
          <a:lstStyle>
            <a:lvl1pPr>
              <a:defRPr>
                <a:solidFill>
                  <a:srgbClr val="FFFEFF"/>
                </a:solidFill>
              </a:defRPr>
            </a:lvl1p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10-Jul-20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8408674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04672" y="320040"/>
            <a:ext cx="3657600" cy="320040"/>
          </a:xfrm>
        </p:spPr>
        <p:txBody>
          <a:bodyPr/>
          <a:lstStyle/>
          <a:p>
            <a:fld id="{48A87A34-81AB-432B-8DAE-1953F412C126}" type="datetimeFigureOut">
              <a:rPr lang="en-US" smtClean="0"/>
              <a:t>10-Jul-20</a:t>
            </a:fld>
            <a:endParaRPr lang="en-US" dirty="0"/>
          </a:p>
        </p:txBody>
      </p:sp>
      <p:sp>
        <p:nvSpPr>
          <p:cNvPr id="3" name="Footer Placeholder 2"/>
          <p:cNvSpPr>
            <a:spLocks noGrp="1"/>
          </p:cNvSpPr>
          <p:nvPr>
            <p:ph type="ftr" sz="quarter" idx="11"/>
          </p:nvPr>
        </p:nvSpPr>
        <p:spPr>
          <a:xfrm>
            <a:off x="804672" y="6227064"/>
            <a:ext cx="10588752" cy="320040"/>
          </a:xfrm>
        </p:spPr>
        <p:txBody>
          <a:bodyPr/>
          <a:lstStyle/>
          <a:p>
            <a:endParaRPr lang="en-US" dirty="0"/>
          </a:p>
        </p:txBody>
      </p:sp>
      <p:sp>
        <p:nvSpPr>
          <p:cNvPr id="4" name="Slide Number Placeholder 3"/>
          <p:cNvSpPr>
            <a:spLocks noGrp="1"/>
          </p:cNvSpPr>
          <p:nvPr>
            <p:ph type="sldNum" sz="quarter" idx="12"/>
          </p:nvPr>
        </p:nvSpPr>
        <p:spPr>
          <a:xfrm>
            <a:off x="10469880" y="320040"/>
            <a:ext cx="914400" cy="320040"/>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2771380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74" name="Group 73"/>
          <p:cNvGrpSpPr/>
          <p:nvPr/>
        </p:nvGrpSpPr>
        <p:grpSpPr>
          <a:xfrm>
            <a:off x="-417513" y="0"/>
            <a:ext cx="12584114" cy="6853238"/>
            <a:chOff x="-417513" y="0"/>
            <a:chExt cx="12584114" cy="6853238"/>
          </a:xfrm>
        </p:grpSpPr>
        <p:sp>
          <p:nvSpPr>
            <p:cNvPr id="75"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6"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79"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1"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2"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1" name="Group 20"/>
          <p:cNvGrpSpPr/>
          <p:nvPr/>
        </p:nvGrpSpPr>
        <p:grpSpPr>
          <a:xfrm>
            <a:off x="800144" y="1699589"/>
            <a:ext cx="3674476" cy="3470421"/>
            <a:chOff x="697883" y="1816768"/>
            <a:chExt cx="3674476" cy="3470421"/>
          </a:xfrm>
        </p:grpSpPr>
        <p:sp>
          <p:nvSpPr>
            <p:cNvPr id="22" name="Rectangle 2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32"/>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52026"/>
            <a:ext cx="3501197" cy="1223298"/>
          </a:xfrm>
        </p:spPr>
        <p:txBody>
          <a:bodyPr bIns="0" anchor="b">
            <a:noAutofit/>
          </a:bodyPr>
          <a:lstStyle>
            <a:lvl1pPr algn="ctr">
              <a:defRPr sz="3200">
                <a:solidFill>
                  <a:srgbClr val="FFFEFF"/>
                </a:solidFill>
              </a:defRPr>
            </a:lvl1pPr>
          </a:lstStyle>
          <a:p>
            <a:r>
              <a:rPr lang="en-GB"/>
              <a:t>Click to edit Master title style</a:t>
            </a:r>
            <a:endParaRPr lang="en-US" dirty="0"/>
          </a:p>
        </p:txBody>
      </p:sp>
      <p:sp>
        <p:nvSpPr>
          <p:cNvPr id="3" name="Content Placeholder 2"/>
          <p:cNvSpPr>
            <a:spLocks noGrp="1"/>
          </p:cNvSpPr>
          <p:nvPr>
            <p:ph idx="1"/>
          </p:nvPr>
        </p:nvSpPr>
        <p:spPr>
          <a:xfrm>
            <a:off x="5109983" y="802809"/>
            <a:ext cx="6275035" cy="5249940"/>
          </a:xfrm>
        </p:spPr>
        <p:txBody>
          <a:bodyPr anchor="ct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888631" y="3580186"/>
            <a:ext cx="3501197" cy="1221164"/>
          </a:xfrm>
        </p:spPr>
        <p:txBody>
          <a:bodyPr/>
          <a:lstStyle>
            <a:lvl1pPr marL="0" indent="0" algn="ctr">
              <a:buNone/>
              <a:defRPr sz="16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10-Jul-20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2382711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73" name="Group 72"/>
          <p:cNvGrpSpPr/>
          <p:nvPr/>
        </p:nvGrpSpPr>
        <p:grpSpPr>
          <a:xfrm>
            <a:off x="-329674" y="-59376"/>
            <a:ext cx="12515851" cy="6923798"/>
            <a:chOff x="-329674" y="-51881"/>
            <a:chExt cx="12515851" cy="6923798"/>
          </a:xfrm>
        </p:grpSpPr>
        <p:sp>
          <p:nvSpPr>
            <p:cNvPr id="81"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76" name="Group 75"/>
          <p:cNvGrpSpPr/>
          <p:nvPr/>
        </p:nvGrpSpPr>
        <p:grpSpPr>
          <a:xfrm>
            <a:off x="805336" y="1698331"/>
            <a:ext cx="5941540" cy="3470421"/>
            <a:chOff x="805336" y="1698331"/>
            <a:chExt cx="5941540" cy="3470421"/>
          </a:xfrm>
        </p:grpSpPr>
        <p:sp>
          <p:nvSpPr>
            <p:cNvPr id="77" name="Rectangle 76"/>
            <p:cNvSpPr/>
            <p:nvPr/>
          </p:nvSpPr>
          <p:spPr>
            <a:xfrm>
              <a:off x="805336" y="1698331"/>
              <a:ext cx="5941540"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 name="Isosceles Triangle 9"/>
            <p:cNvSpPr/>
            <p:nvPr/>
          </p:nvSpPr>
          <p:spPr>
            <a:xfrm rot="10800000">
              <a:off x="3618113" y="4896349"/>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 name="Rectangle 78"/>
            <p:cNvSpPr/>
            <p:nvPr/>
          </p:nvSpPr>
          <p:spPr>
            <a:xfrm>
              <a:off x="805336" y="2274403"/>
              <a:ext cx="5941540"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 name="Picture Placeholder 2"/>
          <p:cNvSpPr>
            <a:spLocks noGrp="1" noChangeAspect="1"/>
          </p:cNvSpPr>
          <p:nvPr>
            <p:ph type="pic" idx="1"/>
          </p:nvPr>
        </p:nvSpPr>
        <p:spPr>
          <a:xfrm>
            <a:off x="7543510" y="0"/>
            <a:ext cx="4648490" cy="6858000"/>
          </a:xfrm>
          <a:solidFill>
            <a:schemeClr val="bg1">
              <a:lumMod val="65000"/>
              <a:lumOff val="3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2" name="Title 1"/>
          <p:cNvSpPr>
            <a:spLocks noGrp="1"/>
          </p:cNvSpPr>
          <p:nvPr>
            <p:ph type="title"/>
          </p:nvPr>
        </p:nvSpPr>
        <p:spPr>
          <a:xfrm>
            <a:off x="885443" y="2360255"/>
            <a:ext cx="5776646" cy="1178032"/>
          </a:xfrm>
        </p:spPr>
        <p:txBody>
          <a:bodyPr bIns="0" anchor="b">
            <a:normAutofit/>
          </a:bodyPr>
          <a:lstStyle>
            <a:lvl1pPr>
              <a:defRPr sz="3600">
                <a:solidFill>
                  <a:srgbClr val="FFFEFF"/>
                </a:solidFill>
              </a:defRPr>
            </a:lvl1pPr>
          </a:lstStyle>
          <a:p>
            <a:r>
              <a:rPr lang="en-GB"/>
              <a:t>Click to edit Master title style</a:t>
            </a:r>
            <a:endParaRPr lang="en-US" dirty="0"/>
          </a:p>
        </p:txBody>
      </p:sp>
      <p:sp>
        <p:nvSpPr>
          <p:cNvPr id="4" name="Text Placeholder 3"/>
          <p:cNvSpPr>
            <a:spLocks noGrp="1"/>
          </p:cNvSpPr>
          <p:nvPr>
            <p:ph type="body" sz="half" idx="2"/>
          </p:nvPr>
        </p:nvSpPr>
        <p:spPr>
          <a:xfrm>
            <a:off x="885443" y="3545012"/>
            <a:ext cx="5776646" cy="1274198"/>
          </a:xfrm>
        </p:spPr>
        <p:txBody>
          <a:bodyPr>
            <a:normAutofit/>
          </a:bodyPr>
          <a:lstStyle>
            <a:lvl1pPr marL="0" indent="0" algn="ctr">
              <a:buNone/>
              <a:defRPr sz="18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a:xfrm>
            <a:off x="804672" y="320040"/>
            <a:ext cx="3657600" cy="320040"/>
          </a:xfrm>
        </p:spPr>
        <p:txBody>
          <a:bodyPr/>
          <a:lstStyle/>
          <a:p>
            <a:fld id="{48A87A34-81AB-432B-8DAE-1953F412C126}" type="datetimeFigureOut">
              <a:rPr lang="en-US" smtClean="0"/>
              <a:t>10-Jul-20</a:t>
            </a:fld>
            <a:endParaRPr lang="en-US" dirty="0"/>
          </a:p>
        </p:txBody>
      </p:sp>
      <p:sp>
        <p:nvSpPr>
          <p:cNvPr id="6" name="Footer Placeholder 5"/>
          <p:cNvSpPr>
            <a:spLocks noGrp="1"/>
          </p:cNvSpPr>
          <p:nvPr>
            <p:ph type="ftr" sz="quarter" idx="11"/>
          </p:nvPr>
        </p:nvSpPr>
        <p:spPr>
          <a:xfrm>
            <a:off x="804672" y="6227064"/>
            <a:ext cx="5942203" cy="320040"/>
          </a:xfrm>
        </p:spPr>
        <p:txBody>
          <a:bodyPr/>
          <a:lstStyle/>
          <a:p>
            <a:endParaRPr lang="en-US" dirty="0"/>
          </a:p>
        </p:txBody>
      </p:sp>
      <p:sp>
        <p:nvSpPr>
          <p:cNvPr id="7" name="Slide Number Placeholder 6"/>
          <p:cNvSpPr>
            <a:spLocks noGrp="1"/>
          </p:cNvSpPr>
          <p:nvPr>
            <p:ph type="sldNum" sz="quarter" idx="12"/>
          </p:nvPr>
        </p:nvSpPr>
        <p:spPr>
          <a:xfrm>
            <a:off x="5828377" y="320040"/>
            <a:ext cx="914400" cy="320040"/>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4259731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91161" y="2358391"/>
            <a:ext cx="3498667" cy="2456485"/>
          </a:xfrm>
          <a:prstGeom prst="rect">
            <a:avLst/>
          </a:prstGeom>
        </p:spPr>
        <p:txBody>
          <a:bodyPr vert="horz" lIns="228600" tIns="228600" rIns="228600" bIns="22860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5434982" y="794719"/>
            <a:ext cx="5950036" cy="5257090"/>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804672" y="320040"/>
            <a:ext cx="3657600" cy="320040"/>
          </a:xfrm>
          <a:prstGeom prst="rect">
            <a:avLst/>
          </a:prstGeom>
        </p:spPr>
        <p:txBody>
          <a:bodyPr vert="horz" lIns="91440" tIns="45720" rIns="91440" bIns="45720" rtlCol="0" anchor="ctr"/>
          <a:lstStyle>
            <a:lvl1pPr algn="l">
              <a:defRPr sz="1000">
                <a:solidFill>
                  <a:schemeClr val="tx1">
                    <a:tint val="75000"/>
                  </a:schemeClr>
                </a:solidFill>
              </a:defRPr>
            </a:lvl1pPr>
          </a:lstStyle>
          <a:p>
            <a:fld id="{48A87A34-81AB-432B-8DAE-1953F412C126}" type="datetimeFigureOut">
              <a:rPr lang="en-US" smtClean="0"/>
              <a:pPr/>
              <a:t>10-Jul-20</a:t>
            </a:fld>
            <a:endParaRPr lang="en-US" dirty="0"/>
          </a:p>
        </p:txBody>
      </p:sp>
      <p:sp>
        <p:nvSpPr>
          <p:cNvPr id="5" name="Footer Placeholder 4"/>
          <p:cNvSpPr>
            <a:spLocks noGrp="1"/>
          </p:cNvSpPr>
          <p:nvPr>
            <p:ph type="ftr" sz="quarter" idx="3"/>
          </p:nvPr>
        </p:nvSpPr>
        <p:spPr>
          <a:xfrm>
            <a:off x="804672" y="6227064"/>
            <a:ext cx="10588752" cy="320040"/>
          </a:xfrm>
          <a:prstGeom prst="rect">
            <a:avLst/>
          </a:prstGeom>
        </p:spPr>
        <p:txBody>
          <a:bodyPr vert="horz" lIns="91440" tIns="45720" rIns="91440" bIns="45720" rtlCol="0" anchor="ctr"/>
          <a:lstStyle>
            <a:lvl1pPr algn="r">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469880" y="320040"/>
            <a:ext cx="914400" cy="320040"/>
          </a:xfrm>
          <a:prstGeom prst="rect">
            <a:avLst/>
          </a:prstGeom>
        </p:spPr>
        <p:txBody>
          <a:bodyPr vert="horz" lIns="91440" tIns="45720" rIns="91440" bIns="45720" rtlCol="0" anchor="ctr"/>
          <a:lstStyle>
            <a:lvl1pPr algn="r">
              <a:defRPr sz="1000">
                <a:solidFill>
                  <a:schemeClr val="tx1">
                    <a:tint val="75000"/>
                  </a:schemeClr>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56225581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lnSpc>
          <a:spcPct val="85000"/>
        </a:lnSpc>
        <a:spcBef>
          <a:spcPct val="0"/>
        </a:spcBef>
        <a:buNone/>
        <a:defRPr sz="4000" b="0" i="0" kern="1200" cap="none" spc="-15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27EF0DA-E521-AE48-940C-0E673454F296}"/>
              </a:ext>
            </a:extLst>
          </p:cNvPr>
          <p:cNvSpPr>
            <a:spLocks noGrp="1"/>
          </p:cNvSpPr>
          <p:nvPr>
            <p:ph type="ctrTitle"/>
          </p:nvPr>
        </p:nvSpPr>
        <p:spPr/>
        <p:txBody>
          <a:bodyPr/>
          <a:lstStyle/>
          <a:p>
            <a:r>
              <a:rPr lang="en-US" dirty="0"/>
              <a:t>Ethics in telephone counseling (TC) with children </a:t>
            </a:r>
          </a:p>
        </p:txBody>
      </p:sp>
      <p:sp>
        <p:nvSpPr>
          <p:cNvPr id="3" name="Subtitle 2">
            <a:extLst>
              <a:ext uri="{FF2B5EF4-FFF2-40B4-BE49-F238E27FC236}">
                <a16:creationId xmlns:a16="http://schemas.microsoft.com/office/drawing/2014/main" xmlns="" id="{2E718420-FF90-7445-AA69-00E415885F00}"/>
              </a:ext>
            </a:extLst>
          </p:cNvPr>
          <p:cNvSpPr>
            <a:spLocks noGrp="1"/>
          </p:cNvSpPr>
          <p:nvPr>
            <p:ph type="subTitle" idx="1"/>
          </p:nvPr>
        </p:nvSpPr>
        <p:spPr/>
        <p:txBody>
          <a:bodyPr>
            <a:normAutofit fontScale="92500" lnSpcReduction="20000"/>
          </a:bodyPr>
          <a:lstStyle/>
          <a:p>
            <a:r>
              <a:rPr lang="en-US" dirty="0"/>
              <a:t>Dr. Kavita </a:t>
            </a:r>
            <a:r>
              <a:rPr lang="en-US" dirty="0" err="1"/>
              <a:t>Jangam</a:t>
            </a:r>
            <a:r>
              <a:rPr lang="en-US" dirty="0"/>
              <a:t> </a:t>
            </a:r>
          </a:p>
          <a:p>
            <a:r>
              <a:rPr lang="en-US" dirty="0"/>
              <a:t>Associate Professor </a:t>
            </a:r>
          </a:p>
          <a:p>
            <a:r>
              <a:rPr lang="en-US" dirty="0"/>
              <a:t>Department of Psychiatric Social Work</a:t>
            </a:r>
          </a:p>
          <a:p>
            <a:r>
              <a:rPr lang="en-US" dirty="0"/>
              <a:t>NIMHANS, Bangalore. </a:t>
            </a:r>
          </a:p>
        </p:txBody>
      </p:sp>
    </p:spTree>
    <p:extLst>
      <p:ext uri="{BB962C8B-B14F-4D97-AF65-F5344CB8AC3E}">
        <p14:creationId xmlns:p14="http://schemas.microsoft.com/office/powerpoint/2010/main" val="27937030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B60FB99-3E4B-4B4A-94D2-D60705866E25}"/>
              </a:ext>
            </a:extLst>
          </p:cNvPr>
          <p:cNvSpPr>
            <a:spLocks noGrp="1"/>
          </p:cNvSpPr>
          <p:nvPr>
            <p:ph type="title"/>
          </p:nvPr>
        </p:nvSpPr>
        <p:spPr/>
        <p:txBody>
          <a:bodyPr/>
          <a:lstStyle/>
          <a:p>
            <a:r>
              <a:rPr lang="en-US" dirty="0"/>
              <a:t>Documentation </a:t>
            </a:r>
          </a:p>
        </p:txBody>
      </p:sp>
      <p:sp>
        <p:nvSpPr>
          <p:cNvPr id="3" name="Content Placeholder 2">
            <a:extLst>
              <a:ext uri="{FF2B5EF4-FFF2-40B4-BE49-F238E27FC236}">
                <a16:creationId xmlns:a16="http://schemas.microsoft.com/office/drawing/2014/main" xmlns="" id="{8A6C4BBA-5ABA-924A-94FA-09443997D4D9}"/>
              </a:ext>
            </a:extLst>
          </p:cNvPr>
          <p:cNvSpPr>
            <a:spLocks noGrp="1"/>
          </p:cNvSpPr>
          <p:nvPr>
            <p:ph idx="1"/>
          </p:nvPr>
        </p:nvSpPr>
        <p:spPr/>
        <p:txBody>
          <a:bodyPr>
            <a:normAutofit/>
          </a:bodyPr>
          <a:lstStyle/>
          <a:p>
            <a:r>
              <a:rPr lang="en-US" dirty="0"/>
              <a:t>Make a brief report of each call as format provided by Mr. </a:t>
            </a:r>
            <a:r>
              <a:rPr lang="en-US" dirty="0" err="1"/>
              <a:t>Lolichen</a:t>
            </a:r>
            <a:r>
              <a:rPr lang="en-US" dirty="0"/>
              <a:t>, UNICEF MP.</a:t>
            </a:r>
          </a:p>
          <a:p>
            <a:r>
              <a:rPr lang="en-US" dirty="0"/>
              <a:t>If child has any mental health problems, which you are not able to handle such as self harm, suicidal thoughts or severe depression, </a:t>
            </a:r>
            <a:r>
              <a:rPr lang="en-US" dirty="0">
                <a:solidFill>
                  <a:srgbClr val="FF0000"/>
                </a:solidFill>
              </a:rPr>
              <a:t>you can call other four persons that is </a:t>
            </a:r>
          </a:p>
          <a:p>
            <a:pPr lvl="1"/>
            <a:r>
              <a:rPr lang="en-US" dirty="0">
                <a:solidFill>
                  <a:srgbClr val="FF0000"/>
                </a:solidFill>
              </a:rPr>
              <a:t>Mr. Amarjeet – 70008 10345</a:t>
            </a:r>
          </a:p>
          <a:p>
            <a:pPr lvl="1"/>
            <a:r>
              <a:rPr lang="en-US" dirty="0">
                <a:solidFill>
                  <a:srgbClr val="FF0000"/>
                </a:solidFill>
              </a:rPr>
              <a:t>Mr. Ashutosh – 98181 26929</a:t>
            </a:r>
          </a:p>
          <a:p>
            <a:pPr lvl="1"/>
            <a:r>
              <a:rPr lang="en-US" dirty="0">
                <a:solidFill>
                  <a:srgbClr val="FF0000"/>
                </a:solidFill>
              </a:rPr>
              <a:t>Ms. Smita Shendye – 91091 05403</a:t>
            </a:r>
          </a:p>
        </p:txBody>
      </p:sp>
    </p:spTree>
    <p:extLst>
      <p:ext uri="{BB962C8B-B14F-4D97-AF65-F5344CB8AC3E}">
        <p14:creationId xmlns:p14="http://schemas.microsoft.com/office/powerpoint/2010/main" val="8134118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5E92C34-E581-9240-ABFE-FED6170D6469}"/>
              </a:ext>
            </a:extLst>
          </p:cNvPr>
          <p:cNvSpPr>
            <a:spLocks noGrp="1"/>
          </p:cNvSpPr>
          <p:nvPr>
            <p:ph type="title"/>
          </p:nvPr>
        </p:nvSpPr>
        <p:spPr/>
        <p:txBody>
          <a:bodyPr/>
          <a:lstStyle/>
          <a:p>
            <a:r>
              <a:rPr lang="en-US" dirty="0"/>
              <a:t>Telephone counseling with children </a:t>
            </a:r>
          </a:p>
        </p:txBody>
      </p:sp>
      <p:sp>
        <p:nvSpPr>
          <p:cNvPr id="3" name="Content Placeholder 2">
            <a:extLst>
              <a:ext uri="{FF2B5EF4-FFF2-40B4-BE49-F238E27FC236}">
                <a16:creationId xmlns:a16="http://schemas.microsoft.com/office/drawing/2014/main" xmlns="" id="{B69A6159-6BAA-4445-BF55-ABC92C6963F6}"/>
              </a:ext>
            </a:extLst>
          </p:cNvPr>
          <p:cNvSpPr>
            <a:spLocks noGrp="1"/>
          </p:cNvSpPr>
          <p:nvPr>
            <p:ph idx="1"/>
          </p:nvPr>
        </p:nvSpPr>
        <p:spPr/>
        <p:txBody>
          <a:bodyPr/>
          <a:lstStyle/>
          <a:p>
            <a:r>
              <a:rPr lang="en-US" dirty="0"/>
              <a:t>Many children are feeling anxious and fearful without continuous support from their counsellors. </a:t>
            </a:r>
          </a:p>
          <a:p>
            <a:r>
              <a:rPr lang="en-US" dirty="0"/>
              <a:t>Moreover, COVID 19 has created more worries among children as they lack resources and reliable people to talk to. </a:t>
            </a:r>
          </a:p>
          <a:p>
            <a:r>
              <a:rPr lang="en-US" dirty="0"/>
              <a:t>In view of physical / social distancing to prevent the spread of CORONA, telephone counseling is the method that can be used to address the children in CCIs. </a:t>
            </a:r>
          </a:p>
          <a:p>
            <a:r>
              <a:rPr lang="en-US" dirty="0"/>
              <a:t>Even for telephone counselling, it is important follow certain guidelines and follow ethics. </a:t>
            </a:r>
          </a:p>
        </p:txBody>
      </p:sp>
    </p:spTree>
    <p:extLst>
      <p:ext uri="{BB962C8B-B14F-4D97-AF65-F5344CB8AC3E}">
        <p14:creationId xmlns:p14="http://schemas.microsoft.com/office/powerpoint/2010/main" val="34119195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37851E5-1A2B-FB4F-9A03-F58566ADC816}"/>
              </a:ext>
            </a:extLst>
          </p:cNvPr>
          <p:cNvSpPr>
            <a:spLocks noGrp="1"/>
          </p:cNvSpPr>
          <p:nvPr>
            <p:ph type="title"/>
          </p:nvPr>
        </p:nvSpPr>
        <p:spPr/>
        <p:txBody>
          <a:bodyPr/>
          <a:lstStyle/>
          <a:p>
            <a:r>
              <a:rPr lang="en-US" dirty="0"/>
              <a:t>Preparing children </a:t>
            </a:r>
          </a:p>
        </p:txBody>
      </p:sp>
      <p:sp>
        <p:nvSpPr>
          <p:cNvPr id="3" name="Content Placeholder 2">
            <a:extLst>
              <a:ext uri="{FF2B5EF4-FFF2-40B4-BE49-F238E27FC236}">
                <a16:creationId xmlns:a16="http://schemas.microsoft.com/office/drawing/2014/main" xmlns="" id="{E61026A9-469A-B545-B11F-81D3CF5ACAE9}"/>
              </a:ext>
            </a:extLst>
          </p:cNvPr>
          <p:cNvSpPr>
            <a:spLocks noGrp="1"/>
          </p:cNvSpPr>
          <p:nvPr>
            <p:ph idx="1"/>
          </p:nvPr>
        </p:nvSpPr>
        <p:spPr/>
        <p:txBody>
          <a:bodyPr>
            <a:normAutofit fontScale="92500" lnSpcReduction="10000"/>
          </a:bodyPr>
          <a:lstStyle/>
          <a:p>
            <a:endParaRPr lang="en-US" dirty="0"/>
          </a:p>
          <a:p>
            <a:endParaRPr lang="en-US" dirty="0"/>
          </a:p>
          <a:p>
            <a:r>
              <a:rPr lang="en-US" dirty="0"/>
              <a:t>The staff in CCI should prepare the children for telephone counselling. </a:t>
            </a:r>
          </a:p>
          <a:p>
            <a:r>
              <a:rPr lang="en-US" dirty="0"/>
              <a:t>Give children good instructions about how the TC will be done. </a:t>
            </a:r>
          </a:p>
          <a:p>
            <a:r>
              <a:rPr lang="en-US" dirty="0"/>
              <a:t>Best way to prepare children is to carry out one demonstration of TC in front of them in the form of role play. </a:t>
            </a:r>
          </a:p>
          <a:p>
            <a:r>
              <a:rPr lang="en-US" dirty="0"/>
              <a:t>Ask children to write their concerns on the piece of paper so that they don’t waste time thinking about concerns while TC. </a:t>
            </a:r>
          </a:p>
          <a:p>
            <a:r>
              <a:rPr lang="en-US" dirty="0"/>
              <a:t>Children might have any kind of queries, you might find them “not important” but for children it is important query. So encourage children to express their concerns. </a:t>
            </a:r>
          </a:p>
          <a:p>
            <a:endParaRPr lang="en-US" dirty="0"/>
          </a:p>
          <a:p>
            <a:endParaRPr lang="en-US" dirty="0"/>
          </a:p>
          <a:p>
            <a:endParaRPr lang="en-US" dirty="0"/>
          </a:p>
        </p:txBody>
      </p:sp>
    </p:spTree>
    <p:extLst>
      <p:ext uri="{BB962C8B-B14F-4D97-AF65-F5344CB8AC3E}">
        <p14:creationId xmlns:p14="http://schemas.microsoft.com/office/powerpoint/2010/main" val="2995870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BFED709-C243-FF44-A415-F35CC1EDA8C1}"/>
              </a:ext>
            </a:extLst>
          </p:cNvPr>
          <p:cNvSpPr>
            <a:spLocks noGrp="1"/>
          </p:cNvSpPr>
          <p:nvPr>
            <p:ph type="title"/>
          </p:nvPr>
        </p:nvSpPr>
        <p:spPr/>
        <p:txBody>
          <a:bodyPr>
            <a:normAutofit fontScale="90000"/>
          </a:bodyPr>
          <a:lstStyle/>
          <a:p>
            <a:r>
              <a:rPr lang="en-US" dirty="0"/>
              <a:t>Initiating conversation with children on TC  </a:t>
            </a:r>
          </a:p>
        </p:txBody>
      </p:sp>
      <p:sp>
        <p:nvSpPr>
          <p:cNvPr id="3" name="Content Placeholder 2">
            <a:extLst>
              <a:ext uri="{FF2B5EF4-FFF2-40B4-BE49-F238E27FC236}">
                <a16:creationId xmlns:a16="http://schemas.microsoft.com/office/drawing/2014/main" xmlns="" id="{94E6A263-01B5-EA4B-9036-471D023CB7F6}"/>
              </a:ext>
            </a:extLst>
          </p:cNvPr>
          <p:cNvSpPr>
            <a:spLocks noGrp="1"/>
          </p:cNvSpPr>
          <p:nvPr>
            <p:ph idx="1"/>
          </p:nvPr>
        </p:nvSpPr>
        <p:spPr/>
        <p:txBody>
          <a:bodyPr/>
          <a:lstStyle/>
          <a:p>
            <a:r>
              <a:rPr lang="en-US" dirty="0"/>
              <a:t>First of all, greet the child happily. </a:t>
            </a:r>
          </a:p>
          <a:p>
            <a:r>
              <a:rPr lang="en-US" dirty="0"/>
              <a:t>Introduce yourself to a child during TC. That is your name, your designation etc. </a:t>
            </a:r>
          </a:p>
          <a:p>
            <a:r>
              <a:rPr lang="en-US" dirty="0"/>
              <a:t>Inform child about purpose of TC. (</a:t>
            </a:r>
            <a:r>
              <a:rPr lang="en-US" dirty="0" err="1"/>
              <a:t>e.g</a:t>
            </a:r>
            <a:r>
              <a:rPr lang="en-US" dirty="0"/>
              <a:t> “in this COVID situation many children are worried and confused. Due to social distancing I am not able to meet you personally. That is why I am addressing you over telephone to see if you have any concerns and queries. I will try and answer your queries as much as possible” </a:t>
            </a:r>
          </a:p>
          <a:p>
            <a:r>
              <a:rPr lang="en-US" dirty="0"/>
              <a:t>Ask child  some simple queries such as – how he/ she is? Is her health alright? </a:t>
            </a:r>
            <a:r>
              <a:rPr lang="en-US" dirty="0" err="1"/>
              <a:t>Etc</a:t>
            </a:r>
            <a:r>
              <a:rPr lang="en-US" dirty="0"/>
              <a:t> </a:t>
            </a:r>
          </a:p>
          <a:p>
            <a:endParaRPr lang="en-US" dirty="0"/>
          </a:p>
        </p:txBody>
      </p:sp>
    </p:spTree>
    <p:extLst>
      <p:ext uri="{BB962C8B-B14F-4D97-AF65-F5344CB8AC3E}">
        <p14:creationId xmlns:p14="http://schemas.microsoft.com/office/powerpoint/2010/main" val="4302058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4C23F52-9170-034B-A2E5-BE088EF662E6}"/>
              </a:ext>
            </a:extLst>
          </p:cNvPr>
          <p:cNvSpPr>
            <a:spLocks noGrp="1"/>
          </p:cNvSpPr>
          <p:nvPr>
            <p:ph type="title"/>
          </p:nvPr>
        </p:nvSpPr>
        <p:spPr/>
        <p:txBody>
          <a:bodyPr/>
          <a:lstStyle/>
          <a:p>
            <a:r>
              <a:rPr lang="en-US" dirty="0"/>
              <a:t>Addressing concerns of child </a:t>
            </a:r>
          </a:p>
        </p:txBody>
      </p:sp>
      <p:sp>
        <p:nvSpPr>
          <p:cNvPr id="3" name="Content Placeholder 2">
            <a:extLst>
              <a:ext uri="{FF2B5EF4-FFF2-40B4-BE49-F238E27FC236}">
                <a16:creationId xmlns:a16="http://schemas.microsoft.com/office/drawing/2014/main" xmlns="" id="{760D7FDE-0290-DA4A-A9C0-A18CE57F25DE}"/>
              </a:ext>
            </a:extLst>
          </p:cNvPr>
          <p:cNvSpPr>
            <a:spLocks noGrp="1"/>
          </p:cNvSpPr>
          <p:nvPr>
            <p:ph idx="1"/>
          </p:nvPr>
        </p:nvSpPr>
        <p:spPr/>
        <p:txBody>
          <a:bodyPr>
            <a:normAutofit lnSpcReduction="10000"/>
          </a:bodyPr>
          <a:lstStyle/>
          <a:p>
            <a:r>
              <a:rPr lang="en-US" dirty="0"/>
              <a:t>Children may have different kind of queries. </a:t>
            </a:r>
          </a:p>
          <a:p>
            <a:r>
              <a:rPr lang="en-US" dirty="0"/>
              <a:t>Listen to them patiently. </a:t>
            </a:r>
          </a:p>
          <a:p>
            <a:r>
              <a:rPr lang="en-US" dirty="0"/>
              <a:t>Try to answer each query one by one. </a:t>
            </a:r>
          </a:p>
          <a:p>
            <a:r>
              <a:rPr lang="en-US" dirty="0"/>
              <a:t>You might find queries “NOT so IMPORTANT” but for children it is important query. </a:t>
            </a:r>
          </a:p>
          <a:p>
            <a:r>
              <a:rPr lang="en-US" dirty="0"/>
              <a:t>So respect each concern of child and answer them. </a:t>
            </a:r>
          </a:p>
          <a:p>
            <a:r>
              <a:rPr lang="en-US" dirty="0"/>
              <a:t>Provide honest answers. </a:t>
            </a:r>
          </a:p>
          <a:p>
            <a:r>
              <a:rPr lang="en-US" dirty="0"/>
              <a:t>Provide appropriate and valid information. </a:t>
            </a:r>
          </a:p>
          <a:p>
            <a:r>
              <a:rPr lang="en-US" dirty="0"/>
              <a:t>Try and use age appropriate language. We cant use very technical language with young children. </a:t>
            </a:r>
          </a:p>
          <a:p>
            <a:r>
              <a:rPr lang="en-US" dirty="0"/>
              <a:t>If you don’t have answer for any query.. You can say that “you don’t know and you will get back to their queries soon”</a:t>
            </a:r>
          </a:p>
          <a:p>
            <a:endParaRPr lang="en-US" dirty="0"/>
          </a:p>
        </p:txBody>
      </p:sp>
    </p:spTree>
    <p:extLst>
      <p:ext uri="{BB962C8B-B14F-4D97-AF65-F5344CB8AC3E}">
        <p14:creationId xmlns:p14="http://schemas.microsoft.com/office/powerpoint/2010/main" val="28867102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DFC0B60-B9EC-0348-8E71-7B5525DEA2EB}"/>
              </a:ext>
            </a:extLst>
          </p:cNvPr>
          <p:cNvSpPr>
            <a:spLocks noGrp="1"/>
          </p:cNvSpPr>
          <p:nvPr>
            <p:ph type="title"/>
          </p:nvPr>
        </p:nvSpPr>
        <p:spPr/>
        <p:txBody>
          <a:bodyPr/>
          <a:lstStyle/>
          <a:p>
            <a:r>
              <a:rPr lang="en-US" dirty="0"/>
              <a:t>Handling child’s emotions </a:t>
            </a:r>
          </a:p>
        </p:txBody>
      </p:sp>
      <p:sp>
        <p:nvSpPr>
          <p:cNvPr id="3" name="Content Placeholder 2">
            <a:extLst>
              <a:ext uri="{FF2B5EF4-FFF2-40B4-BE49-F238E27FC236}">
                <a16:creationId xmlns:a16="http://schemas.microsoft.com/office/drawing/2014/main" xmlns="" id="{55152072-A2B4-9642-BAEA-93F710CBB638}"/>
              </a:ext>
            </a:extLst>
          </p:cNvPr>
          <p:cNvSpPr>
            <a:spLocks noGrp="1"/>
          </p:cNvSpPr>
          <p:nvPr>
            <p:ph idx="1"/>
          </p:nvPr>
        </p:nvSpPr>
        <p:spPr/>
        <p:txBody>
          <a:bodyPr/>
          <a:lstStyle/>
          <a:p>
            <a:r>
              <a:rPr lang="en-US" dirty="0"/>
              <a:t>Children might become emotional while talking to you. </a:t>
            </a:r>
          </a:p>
          <a:p>
            <a:r>
              <a:rPr lang="en-US" dirty="0"/>
              <a:t>Allow them to express their emotions. </a:t>
            </a:r>
          </a:p>
          <a:p>
            <a:r>
              <a:rPr lang="en-US" dirty="0"/>
              <a:t>If the child is crying.. Let the child cry. Do not interrupt in between. </a:t>
            </a:r>
          </a:p>
          <a:p>
            <a:r>
              <a:rPr lang="en-US" dirty="0"/>
              <a:t>Be prepared to spend more time in this case. Don’t hurry up your conversation especially when child is emotional. Child will get angry with you. </a:t>
            </a:r>
          </a:p>
          <a:p>
            <a:r>
              <a:rPr lang="en-US" dirty="0"/>
              <a:t>Be patient and just listen to the child. </a:t>
            </a:r>
          </a:p>
          <a:p>
            <a:r>
              <a:rPr lang="en-US" dirty="0"/>
              <a:t>Child might ask about parents or caregivers. If possible make arrangement for child to talk to his parents. </a:t>
            </a:r>
          </a:p>
          <a:p>
            <a:r>
              <a:rPr lang="en-US" dirty="0"/>
              <a:t>If you have no information about parents / caregivers – inform child that you do not know about it and you will try and find out about them soon. </a:t>
            </a:r>
          </a:p>
        </p:txBody>
      </p:sp>
    </p:spTree>
    <p:extLst>
      <p:ext uri="{BB962C8B-B14F-4D97-AF65-F5344CB8AC3E}">
        <p14:creationId xmlns:p14="http://schemas.microsoft.com/office/powerpoint/2010/main" val="5814251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8BEE538-0257-AE41-9147-3D3E3E673B25}"/>
              </a:ext>
            </a:extLst>
          </p:cNvPr>
          <p:cNvSpPr>
            <a:spLocks noGrp="1"/>
          </p:cNvSpPr>
          <p:nvPr>
            <p:ph type="title"/>
          </p:nvPr>
        </p:nvSpPr>
        <p:spPr/>
        <p:txBody>
          <a:bodyPr/>
          <a:lstStyle/>
          <a:p>
            <a:r>
              <a:rPr lang="en-US" dirty="0"/>
              <a:t>Common queries children might ask </a:t>
            </a:r>
          </a:p>
        </p:txBody>
      </p:sp>
      <p:sp>
        <p:nvSpPr>
          <p:cNvPr id="3" name="Content Placeholder 2">
            <a:extLst>
              <a:ext uri="{FF2B5EF4-FFF2-40B4-BE49-F238E27FC236}">
                <a16:creationId xmlns:a16="http://schemas.microsoft.com/office/drawing/2014/main" xmlns="" id="{A0D20977-CD55-394D-A40F-D51D4762EF04}"/>
              </a:ext>
            </a:extLst>
          </p:cNvPr>
          <p:cNvSpPr>
            <a:spLocks noGrp="1"/>
          </p:cNvSpPr>
          <p:nvPr>
            <p:ph idx="1"/>
          </p:nvPr>
        </p:nvSpPr>
        <p:spPr/>
        <p:txBody>
          <a:bodyPr>
            <a:normAutofit fontScale="92500" lnSpcReduction="20000"/>
          </a:bodyPr>
          <a:lstStyle/>
          <a:p>
            <a:r>
              <a:rPr lang="en-US" dirty="0"/>
              <a:t>Will I die due to corona virus? </a:t>
            </a:r>
          </a:p>
          <a:p>
            <a:pPr lvl="1"/>
            <a:r>
              <a:rPr lang="en-US" dirty="0"/>
              <a:t>If you take care of yourself (</a:t>
            </a:r>
            <a:r>
              <a:rPr lang="en-US" dirty="0" err="1"/>
              <a:t>i.e</a:t>
            </a:r>
            <a:r>
              <a:rPr lang="en-US" dirty="0"/>
              <a:t> maintaining hygiene, self care, washing hands frequently, maintaining physical distance </a:t>
            </a:r>
            <a:r>
              <a:rPr lang="en-US" dirty="0" err="1"/>
              <a:t>etc</a:t>
            </a:r>
            <a:r>
              <a:rPr lang="en-US" dirty="0"/>
              <a:t>)  as per the instructions of caregivers in CCI, Corona will not affect you. </a:t>
            </a:r>
          </a:p>
          <a:p>
            <a:r>
              <a:rPr lang="en-US" dirty="0"/>
              <a:t>My friend is coughing and has fever, does he have corona? </a:t>
            </a:r>
          </a:p>
          <a:p>
            <a:pPr lvl="1"/>
            <a:r>
              <a:rPr lang="en-US" dirty="0"/>
              <a:t>Every persons with cough and fever may not have corona. But it is better to maintain distance from your friend for few days. Wear your mask and ask your friend to wear mask. The doctors will examine your friend and treat him. So not to worry. </a:t>
            </a:r>
          </a:p>
          <a:p>
            <a:r>
              <a:rPr lang="en-US" dirty="0"/>
              <a:t>Can I go home during this time? </a:t>
            </a:r>
          </a:p>
          <a:p>
            <a:pPr lvl="1"/>
            <a:r>
              <a:rPr lang="en-US" dirty="0"/>
              <a:t>All over India, the government has imposed lockdown meaning restricting people to come out of their house as the chances of spreading corona are higher when people gather in one place. In this situation, transports are closed and we wont be able to send you home till the lockdown is removed. And it is also safe for you to stay here and not to travel at this point of time. </a:t>
            </a:r>
          </a:p>
        </p:txBody>
      </p:sp>
    </p:spTree>
    <p:extLst>
      <p:ext uri="{BB962C8B-B14F-4D97-AF65-F5344CB8AC3E}">
        <p14:creationId xmlns:p14="http://schemas.microsoft.com/office/powerpoint/2010/main" val="13657972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84988EE-3C58-5940-8163-E0E3A99EC52B}"/>
              </a:ext>
            </a:extLst>
          </p:cNvPr>
          <p:cNvSpPr>
            <a:spLocks noGrp="1"/>
          </p:cNvSpPr>
          <p:nvPr>
            <p:ph type="title"/>
          </p:nvPr>
        </p:nvSpPr>
        <p:spPr/>
        <p:txBody>
          <a:bodyPr/>
          <a:lstStyle/>
          <a:p>
            <a:r>
              <a:rPr lang="en-US" dirty="0"/>
              <a:t>Terminating conversation </a:t>
            </a:r>
          </a:p>
        </p:txBody>
      </p:sp>
      <p:sp>
        <p:nvSpPr>
          <p:cNvPr id="3" name="Content Placeholder 2">
            <a:extLst>
              <a:ext uri="{FF2B5EF4-FFF2-40B4-BE49-F238E27FC236}">
                <a16:creationId xmlns:a16="http://schemas.microsoft.com/office/drawing/2014/main" xmlns="" id="{6479E3F0-4480-9E46-ADA7-ED88931E1BB2}"/>
              </a:ext>
            </a:extLst>
          </p:cNvPr>
          <p:cNvSpPr>
            <a:spLocks noGrp="1"/>
          </p:cNvSpPr>
          <p:nvPr>
            <p:ph idx="1"/>
          </p:nvPr>
        </p:nvSpPr>
        <p:spPr/>
        <p:txBody>
          <a:bodyPr/>
          <a:lstStyle/>
          <a:p>
            <a:r>
              <a:rPr lang="en-US" dirty="0"/>
              <a:t>Inform child that you are very happy that the child has spoken to you. </a:t>
            </a:r>
          </a:p>
          <a:p>
            <a:r>
              <a:rPr lang="en-US" dirty="0"/>
              <a:t>Congratulate child for his / her courage to speak over phone. </a:t>
            </a:r>
          </a:p>
          <a:p>
            <a:r>
              <a:rPr lang="en-US" dirty="0"/>
              <a:t>Inform child when you are likely to talk to them again (don’t give false dates or false promises) </a:t>
            </a:r>
          </a:p>
          <a:p>
            <a:r>
              <a:rPr lang="en-US" dirty="0"/>
              <a:t>Ask child to be active and follow routine at CCI. </a:t>
            </a:r>
          </a:p>
          <a:p>
            <a:r>
              <a:rPr lang="en-US" dirty="0"/>
              <a:t>Thank child for talking over phone. </a:t>
            </a:r>
          </a:p>
          <a:p>
            <a:endParaRPr lang="en-US" dirty="0"/>
          </a:p>
        </p:txBody>
      </p:sp>
    </p:spTree>
    <p:extLst>
      <p:ext uri="{BB962C8B-B14F-4D97-AF65-F5344CB8AC3E}">
        <p14:creationId xmlns:p14="http://schemas.microsoft.com/office/powerpoint/2010/main" val="26082695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3D711D0-8487-6B4B-9CC9-29D73708C8DD}"/>
              </a:ext>
            </a:extLst>
          </p:cNvPr>
          <p:cNvSpPr>
            <a:spLocks noGrp="1"/>
          </p:cNvSpPr>
          <p:nvPr>
            <p:ph type="title"/>
          </p:nvPr>
        </p:nvSpPr>
        <p:spPr/>
        <p:txBody>
          <a:bodyPr/>
          <a:lstStyle/>
          <a:p>
            <a:r>
              <a:rPr lang="en-US" dirty="0"/>
              <a:t>Guidelines for counsellors </a:t>
            </a:r>
          </a:p>
        </p:txBody>
      </p:sp>
      <p:sp>
        <p:nvSpPr>
          <p:cNvPr id="3" name="Content Placeholder 2">
            <a:extLst>
              <a:ext uri="{FF2B5EF4-FFF2-40B4-BE49-F238E27FC236}">
                <a16:creationId xmlns:a16="http://schemas.microsoft.com/office/drawing/2014/main" xmlns="" id="{91B4AB15-BAB8-B945-A4C9-789F971DE21D}"/>
              </a:ext>
            </a:extLst>
          </p:cNvPr>
          <p:cNvSpPr>
            <a:spLocks noGrp="1"/>
          </p:cNvSpPr>
          <p:nvPr>
            <p:ph idx="1"/>
          </p:nvPr>
        </p:nvSpPr>
        <p:spPr>
          <a:xfrm>
            <a:off x="5118447" y="803185"/>
            <a:ext cx="6714324" cy="5793557"/>
          </a:xfrm>
        </p:spPr>
        <p:txBody>
          <a:bodyPr>
            <a:normAutofit fontScale="85000" lnSpcReduction="10000"/>
          </a:bodyPr>
          <a:lstStyle/>
          <a:p>
            <a:r>
              <a:rPr lang="en-US" dirty="0"/>
              <a:t>Maintain confidentiality: </a:t>
            </a:r>
          </a:p>
          <a:p>
            <a:pPr lvl="1"/>
            <a:r>
              <a:rPr lang="en-US" dirty="0"/>
              <a:t>But if child reports any form of abuse (physical/emotional/sexual) report it to the concerned authority immediately. </a:t>
            </a:r>
          </a:p>
          <a:p>
            <a:r>
              <a:rPr lang="en-US" dirty="0"/>
              <a:t>Make sure you don’t allow other persons to talk to children in CCI e.g. your relative or friend. Because you are responsible for TC with child in CCI. </a:t>
            </a:r>
          </a:p>
          <a:p>
            <a:r>
              <a:rPr lang="en-US" dirty="0"/>
              <a:t>Maintain professional relationship/ communication  with child. </a:t>
            </a:r>
          </a:p>
          <a:p>
            <a:r>
              <a:rPr lang="en-US" dirty="0"/>
              <a:t>Don’t crack jokes on corona. </a:t>
            </a:r>
          </a:p>
          <a:p>
            <a:r>
              <a:rPr lang="en-US" dirty="0"/>
              <a:t>Don’t demean / devalue the child’s conversation. Child has spoken to you with lot of courage. </a:t>
            </a:r>
          </a:p>
          <a:p>
            <a:r>
              <a:rPr lang="en-US" dirty="0"/>
              <a:t>Don’t make fun of child or other children on TC </a:t>
            </a:r>
          </a:p>
          <a:p>
            <a:r>
              <a:rPr lang="en-US" dirty="0"/>
              <a:t>If child complains about staff in CCI, tell the child that you will inform about it to the concerned authority. </a:t>
            </a:r>
          </a:p>
          <a:p>
            <a:r>
              <a:rPr lang="en-US" dirty="0"/>
              <a:t>Don’t give false promises such as “we will release you soon” or ”we will ask your parents to meet you” or “Corona will not affect you” </a:t>
            </a:r>
          </a:p>
          <a:p>
            <a:r>
              <a:rPr lang="en-US" dirty="0"/>
              <a:t>Don’t cut the call abruptly. </a:t>
            </a:r>
          </a:p>
          <a:p>
            <a:r>
              <a:rPr lang="en-US" dirty="0"/>
              <a:t>Don’t make TC when you are busy with other chores such as cooking, cleaning </a:t>
            </a:r>
            <a:r>
              <a:rPr lang="en-US" dirty="0" err="1"/>
              <a:t>etc</a:t>
            </a:r>
            <a:r>
              <a:rPr lang="en-US" dirty="0"/>
              <a:t> as you need to pay attention to what child is saying. </a:t>
            </a:r>
          </a:p>
          <a:p>
            <a:endParaRPr lang="en-US" dirty="0"/>
          </a:p>
        </p:txBody>
      </p:sp>
    </p:spTree>
    <p:extLst>
      <p:ext uri="{BB962C8B-B14F-4D97-AF65-F5344CB8AC3E}">
        <p14:creationId xmlns:p14="http://schemas.microsoft.com/office/powerpoint/2010/main" val="1753267983"/>
      </p:ext>
    </p:extLst>
  </p:cSld>
  <p:clrMapOvr>
    <a:masterClrMapping/>
  </p:clrMapOvr>
</p:sld>
</file>

<file path=ppt/theme/theme1.xml><?xml version="1.0" encoding="utf-8"?>
<a:theme xmlns:a="http://schemas.openxmlformats.org/drawingml/2006/main" name="Atlas">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Atlas">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tlas">
      <a:fillStyleLst>
        <a:solidFill>
          <a:schemeClr val="phClr"/>
        </a:solidFill>
        <a:gradFill rotWithShape="1">
          <a:gsLst>
            <a:gs pos="0">
              <a:schemeClr val="phClr">
                <a:tint val="62000"/>
                <a:alpha val="60000"/>
                <a:satMod val="109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hade val="90000"/>
            </a:schemeClr>
          </a:solidFill>
          <a:prstDash val="solid"/>
        </a:ln>
        <a:ln w="15875" cap="flat" cmpd="sng" algn="ctr">
          <a:solidFill>
            <a:schemeClr val="phClr">
              <a:shade val="90000"/>
            </a:schemeClr>
          </a:solidFill>
          <a:prstDash val="solid"/>
        </a:ln>
        <a:ln w="25400" cap="flat" cmpd="sng" algn="ctr">
          <a:solidFill>
            <a:schemeClr val="phClr"/>
          </a:solidFill>
          <a:prstDash val="solid"/>
        </a:ln>
      </a:lnStyleLst>
      <a:effectStyleLst>
        <a:effectStyle>
          <a:effectLst/>
        </a:effectStyle>
        <a:effectStyle>
          <a:effectLst/>
        </a:effectStyle>
        <a:effectStyle>
          <a:effectLst>
            <a:outerShdw blurRad="38100" dist="25400" dir="5400000" rotWithShape="0">
              <a:srgbClr val="000000">
                <a:alpha val="75000"/>
              </a:srgbClr>
            </a:outerShdw>
          </a:effectLst>
          <a:scene3d>
            <a:camera prst="orthographicFront">
              <a:rot lat="0" lon="0" rev="0"/>
            </a:camera>
            <a:lightRig rig="threePt" dir="tl"/>
          </a:scene3d>
          <a:sp3d>
            <a:bevelT w="0" h="0"/>
          </a:sp3d>
        </a:effectStyle>
      </a:effectStyleLst>
      <a:bgFillStyleLst>
        <a:solidFill>
          <a:schemeClr val="phClr"/>
        </a:solidFill>
        <a:solidFill>
          <a:schemeClr val="phClr"/>
        </a:solidFill>
        <a:gradFill rotWithShape="1">
          <a:gsLst>
            <a:gs pos="10000">
              <a:schemeClr val="phClr">
                <a:tint val="94000"/>
                <a:lumMod val="116000"/>
              </a:schemeClr>
            </a:gs>
            <a:gs pos="100000">
              <a:schemeClr val="phClr">
                <a:tint val="98000"/>
                <a:shade val="86000"/>
                <a:satMod val="90000"/>
                <a:lumMod val="88000"/>
              </a:schemeClr>
            </a:gs>
          </a:gsLst>
          <a:path path="circle">
            <a:fillToRect l="50000" t="15000" r="50000" b="169000"/>
          </a:path>
        </a:gradFill>
      </a:bgFillStyleLst>
    </a:fmtScheme>
  </a:themeElements>
  <a:objectDefaults/>
  <a:extraClrSchemeLst/>
  <a:extLst>
    <a:ext uri="{05A4C25C-085E-4340-85A3-A5531E510DB2}">
      <thm15:themeFamily xmlns:thm15="http://schemas.microsoft.com/office/thememl/2012/main" name="Atlas" id="{5156B0E4-0EB1-49FE-A26B-15F6F698AEC6}" vid="{C0EF0781-FB17-4F1F-B3B1-699933968CEA}"/>
    </a:ext>
  </a:extLst>
</a:theme>
</file>

<file path=docProps/app.xml><?xml version="1.0" encoding="utf-8"?>
<Properties xmlns="http://schemas.openxmlformats.org/officeDocument/2006/extended-properties" xmlns:vt="http://schemas.openxmlformats.org/officeDocument/2006/docPropsVTypes">
  <Template>{4F6FF1EE-7151-5042-888F-2C4105534537}tf16401369</Template>
  <TotalTime>77</TotalTime>
  <Words>1083</Words>
  <Application>Microsoft Office PowerPoint</Application>
  <PresentationFormat>Widescreen</PresentationFormat>
  <Paragraphs>73</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Calibri Light</vt:lpstr>
      <vt:lpstr>Rockwell</vt:lpstr>
      <vt:lpstr>Wingdings</vt:lpstr>
      <vt:lpstr>Atlas</vt:lpstr>
      <vt:lpstr>Ethics in telephone counseling (TC) with children </vt:lpstr>
      <vt:lpstr>Telephone counseling with children </vt:lpstr>
      <vt:lpstr>Preparing children </vt:lpstr>
      <vt:lpstr>Initiating conversation with children on TC  </vt:lpstr>
      <vt:lpstr>Addressing concerns of child </vt:lpstr>
      <vt:lpstr>Handling child’s emotions </vt:lpstr>
      <vt:lpstr>Common queries children might ask </vt:lpstr>
      <vt:lpstr>Terminating conversation </vt:lpstr>
      <vt:lpstr>Guidelines for counsellors </vt:lpstr>
      <vt:lpstr>Documentation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Ethics in telephone counseling (TC) with children</dc:title>
  <dc:creator>Aravind Raj</dc:creator>
  <cp:lastModifiedBy>Bear</cp:lastModifiedBy>
  <cp:revision>8</cp:revision>
  <dcterms:created xsi:type="dcterms:W3CDTF">2020-04-08T06:15:11Z</dcterms:created>
  <dcterms:modified xsi:type="dcterms:W3CDTF">2020-07-10T11:28:16Z</dcterms:modified>
</cp:coreProperties>
</file>