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64" r:id="rId2"/>
    <p:sldId id="256" r:id="rId3"/>
    <p:sldId id="839" r:id="rId4"/>
    <p:sldId id="840" r:id="rId5"/>
    <p:sldId id="841" r:id="rId6"/>
    <p:sldId id="851" r:id="rId7"/>
    <p:sldId id="855" r:id="rId8"/>
    <p:sldId id="852" r:id="rId9"/>
    <p:sldId id="853" r:id="rId10"/>
    <p:sldId id="849" r:id="rId11"/>
    <p:sldId id="846" r:id="rId12"/>
    <p:sldId id="850" r:id="rId13"/>
    <p:sldId id="845" r:id="rId14"/>
    <p:sldId id="856" r:id="rId15"/>
    <p:sldId id="258" r:id="rId16"/>
    <p:sldId id="257" r:id="rId17"/>
    <p:sldId id="848" r:id="rId18"/>
    <p:sldId id="983" r:id="rId19"/>
    <p:sldId id="842" r:id="rId20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66"/>
    <a:srgbClr val="B7D9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24" autoAdjust="0"/>
  </p:normalViewPr>
  <p:slideViewPr>
    <p:cSldViewPr snapToGrid="0">
      <p:cViewPr varScale="1">
        <p:scale>
          <a:sx n="67" d="100"/>
          <a:sy n="67" d="100"/>
        </p:scale>
        <p:origin x="1392" y="60"/>
      </p:cViewPr>
      <p:guideLst>
        <p:guide orient="horz" pos="2160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Bhaskar\Desktop\Harleen%20Maam\Nostalgic\PAB%20Analysis%20sheet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Bhaskar\Desktop\Harleen%20Maam\Nostalgic\PAB%20Analysis%20sheet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Bhaskar\Desktop\Harleen%20Maam\Nostalgic\PAB%20Analysis%20sheet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CER\AppData\Local\Temp\CS_data_from20%20to%2031%20March%202020%20update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CER\AppData\Local\Temp\CS_data_from20%20to%2031%20March%202020%20update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0537261448359392"/>
          <c:w val="1"/>
          <c:h val="0.67524311727618469"/>
        </c:manualLayout>
      </c:layout>
      <c:lineChart>
        <c:grouping val="standard"/>
        <c:varyColors val="0"/>
        <c:ser>
          <c:idx val="0"/>
          <c:order val="0"/>
          <c:tx>
            <c:strRef>
              <c:f>पत्रक1!$D$2</c:f>
              <c:strCache>
                <c:ptCount val="1"/>
                <c:pt idx="0">
                  <c:v>DCL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पत्रक1!$C$3:$C$26</c:f>
              <c:strCache>
                <c:ptCount val="24"/>
                <c:pt idx="0">
                  <c:v>1996-97</c:v>
                </c:pt>
                <c:pt idx="1">
                  <c:v>1997-98</c:v>
                </c:pt>
                <c:pt idx="2">
                  <c:v>1998-99</c:v>
                </c:pt>
                <c:pt idx="3">
                  <c:v>1999-2000</c:v>
                </c:pt>
                <c:pt idx="4">
                  <c:v>2000-01</c:v>
                </c:pt>
                <c:pt idx="5">
                  <c:v>2001-02</c:v>
                </c:pt>
                <c:pt idx="6">
                  <c:v>2002-03</c:v>
                </c:pt>
                <c:pt idx="7">
                  <c:v>2003-04</c:v>
                </c:pt>
                <c:pt idx="8">
                  <c:v>2004-05</c:v>
                </c:pt>
                <c:pt idx="9">
                  <c:v>2005-06</c:v>
                </c:pt>
                <c:pt idx="10">
                  <c:v>2006-07</c:v>
                </c:pt>
                <c:pt idx="11">
                  <c:v>2007-08</c:v>
                </c:pt>
                <c:pt idx="12">
                  <c:v>2008-09</c:v>
                </c:pt>
                <c:pt idx="13">
                  <c:v>2009-10</c:v>
                </c:pt>
                <c:pt idx="14">
                  <c:v>2010-11</c:v>
                </c:pt>
                <c:pt idx="15">
                  <c:v>2011-12</c:v>
                </c:pt>
                <c:pt idx="16">
                  <c:v>2012-13</c:v>
                </c:pt>
                <c:pt idx="17">
                  <c:v>2013-14</c:v>
                </c:pt>
                <c:pt idx="18">
                  <c:v>2014-15</c:v>
                </c:pt>
                <c:pt idx="19">
                  <c:v>2015-16</c:v>
                </c:pt>
                <c:pt idx="20">
                  <c:v>2016-17</c:v>
                </c:pt>
                <c:pt idx="21">
                  <c:v>2017-18</c:v>
                </c:pt>
                <c:pt idx="22">
                  <c:v>2018-19</c:v>
                </c:pt>
                <c:pt idx="23">
                  <c:v>2019-20</c:v>
                </c:pt>
              </c:strCache>
            </c:strRef>
          </c:cat>
          <c:val>
            <c:numRef>
              <c:f>पत्रक1!$D$3:$D$26</c:f>
              <c:numCache>
                <c:formatCode>General</c:formatCode>
                <c:ptCount val="24"/>
                <c:pt idx="0">
                  <c:v>1</c:v>
                </c:pt>
                <c:pt idx="1">
                  <c:v>4</c:v>
                </c:pt>
                <c:pt idx="2">
                  <c:v>8</c:v>
                </c:pt>
                <c:pt idx="3">
                  <c:v>14</c:v>
                </c:pt>
                <c:pt idx="4">
                  <c:v>27</c:v>
                </c:pt>
                <c:pt idx="5">
                  <c:v>34</c:v>
                </c:pt>
                <c:pt idx="6">
                  <c:v>43</c:v>
                </c:pt>
                <c:pt idx="7">
                  <c:v>53</c:v>
                </c:pt>
                <c:pt idx="8">
                  <c:v>59</c:v>
                </c:pt>
                <c:pt idx="9">
                  <c:v>69</c:v>
                </c:pt>
                <c:pt idx="10">
                  <c:v>76</c:v>
                </c:pt>
                <c:pt idx="11">
                  <c:v>81</c:v>
                </c:pt>
                <c:pt idx="12">
                  <c:v>87</c:v>
                </c:pt>
                <c:pt idx="13">
                  <c:v>91</c:v>
                </c:pt>
                <c:pt idx="14">
                  <c:v>125</c:v>
                </c:pt>
                <c:pt idx="15">
                  <c:v>204</c:v>
                </c:pt>
                <c:pt idx="16">
                  <c:v>269</c:v>
                </c:pt>
                <c:pt idx="17">
                  <c:v>280</c:v>
                </c:pt>
                <c:pt idx="18">
                  <c:v>316</c:v>
                </c:pt>
                <c:pt idx="19">
                  <c:v>395</c:v>
                </c:pt>
                <c:pt idx="20">
                  <c:v>412</c:v>
                </c:pt>
                <c:pt idx="21">
                  <c:v>420</c:v>
                </c:pt>
                <c:pt idx="22">
                  <c:v>500</c:v>
                </c:pt>
                <c:pt idx="23">
                  <c:v>570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CFC-4E25-AF29-D57807C53AC5}"/>
            </c:ext>
          </c:extLst>
        </c:ser>
        <c:ser>
          <c:idx val="1"/>
          <c:order val="1"/>
          <c:tx>
            <c:strRef>
              <c:f>पत्रक1!$E$2</c:f>
              <c:strCache>
                <c:ptCount val="1"/>
                <c:pt idx="0">
                  <c:v>RCL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पत्रक1!$C$3:$C$26</c:f>
              <c:strCache>
                <c:ptCount val="24"/>
                <c:pt idx="0">
                  <c:v>1996-97</c:v>
                </c:pt>
                <c:pt idx="1">
                  <c:v>1997-98</c:v>
                </c:pt>
                <c:pt idx="2">
                  <c:v>1998-99</c:v>
                </c:pt>
                <c:pt idx="3">
                  <c:v>1999-2000</c:v>
                </c:pt>
                <c:pt idx="4">
                  <c:v>2000-01</c:v>
                </c:pt>
                <c:pt idx="5">
                  <c:v>2001-02</c:v>
                </c:pt>
                <c:pt idx="6">
                  <c:v>2002-03</c:v>
                </c:pt>
                <c:pt idx="7">
                  <c:v>2003-04</c:v>
                </c:pt>
                <c:pt idx="8">
                  <c:v>2004-05</c:v>
                </c:pt>
                <c:pt idx="9">
                  <c:v>2005-06</c:v>
                </c:pt>
                <c:pt idx="10">
                  <c:v>2006-07</c:v>
                </c:pt>
                <c:pt idx="11">
                  <c:v>2007-08</c:v>
                </c:pt>
                <c:pt idx="12">
                  <c:v>2008-09</c:v>
                </c:pt>
                <c:pt idx="13">
                  <c:v>2009-10</c:v>
                </c:pt>
                <c:pt idx="14">
                  <c:v>2010-11</c:v>
                </c:pt>
                <c:pt idx="15">
                  <c:v>2011-12</c:v>
                </c:pt>
                <c:pt idx="16">
                  <c:v>2012-13</c:v>
                </c:pt>
                <c:pt idx="17">
                  <c:v>2013-14</c:v>
                </c:pt>
                <c:pt idx="18">
                  <c:v>2014-15</c:v>
                </c:pt>
                <c:pt idx="19">
                  <c:v>2015-16</c:v>
                </c:pt>
                <c:pt idx="20">
                  <c:v>2016-17</c:v>
                </c:pt>
                <c:pt idx="21">
                  <c:v>2017-18</c:v>
                </c:pt>
                <c:pt idx="22">
                  <c:v>2018-19</c:v>
                </c:pt>
                <c:pt idx="23">
                  <c:v>2019-20</c:v>
                </c:pt>
              </c:strCache>
            </c:strRef>
          </c:cat>
          <c:val>
            <c:numRef>
              <c:f>पत्रक1!$E$3:$E$26</c:f>
              <c:numCache>
                <c:formatCode>General</c:formatCode>
                <c:ptCount val="24"/>
                <c:pt idx="18">
                  <c:v>0</c:v>
                </c:pt>
                <c:pt idx="19">
                  <c:v>20</c:v>
                </c:pt>
                <c:pt idx="20">
                  <c:v>33</c:v>
                </c:pt>
                <c:pt idx="21">
                  <c:v>64</c:v>
                </c:pt>
                <c:pt idx="22">
                  <c:v>95</c:v>
                </c:pt>
                <c:pt idx="23">
                  <c:v>128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CFC-4E25-AF29-D57807C53AC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45428360"/>
        <c:axId val="545428752"/>
      </c:lineChart>
      <c:catAx>
        <c:axId val="545428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428752"/>
        <c:crosses val="autoZero"/>
        <c:auto val="1"/>
        <c:lblAlgn val="ctr"/>
        <c:lblOffset val="100"/>
        <c:noMultiLvlLbl val="0"/>
      </c:catAx>
      <c:valAx>
        <c:axId val="5454287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45428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972443318468843"/>
          <c:y val="8.9992659867587227E-2"/>
          <c:w val="0.87402867547247409"/>
          <c:h val="0.8760238943477507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पत्रक1!$E$57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पत्रक1!$D$58:$D$61</c:f>
              <c:strCache>
                <c:ptCount val="4"/>
                <c:pt idx="0">
                  <c:v>South</c:v>
                </c:pt>
                <c:pt idx="1">
                  <c:v>West</c:v>
                </c:pt>
                <c:pt idx="2">
                  <c:v>East</c:v>
                </c:pt>
                <c:pt idx="3">
                  <c:v>North</c:v>
                </c:pt>
              </c:strCache>
            </c:strRef>
          </c:cat>
          <c:val>
            <c:numRef>
              <c:f>पत्रक1!$E$58:$E$61</c:f>
              <c:numCache>
                <c:formatCode>General</c:formatCode>
                <c:ptCount val="4"/>
                <c:pt idx="0">
                  <c:v>132</c:v>
                </c:pt>
                <c:pt idx="1">
                  <c:v>126</c:v>
                </c:pt>
                <c:pt idx="2">
                  <c:v>266</c:v>
                </c:pt>
                <c:pt idx="3">
                  <c:v>211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62-476E-8E07-391C59FC9EC7}"/>
            </c:ext>
          </c:extLst>
        </c:ser>
        <c:ser>
          <c:idx val="1"/>
          <c:order val="1"/>
          <c:tx>
            <c:strRef>
              <c:f>पत्रक1!$F$57</c:f>
              <c:strCache>
                <c:ptCount val="1"/>
                <c:pt idx="0">
                  <c:v>Functional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पत्रक1!$D$58:$D$61</c:f>
              <c:strCache>
                <c:ptCount val="4"/>
                <c:pt idx="0">
                  <c:v>South</c:v>
                </c:pt>
                <c:pt idx="1">
                  <c:v>West</c:v>
                </c:pt>
                <c:pt idx="2">
                  <c:v>East</c:v>
                </c:pt>
                <c:pt idx="3">
                  <c:v>North</c:v>
                </c:pt>
              </c:strCache>
            </c:strRef>
          </c:cat>
          <c:val>
            <c:numRef>
              <c:f>पत्रक1!$F$58:$F$61</c:f>
              <c:numCache>
                <c:formatCode>General</c:formatCode>
                <c:ptCount val="4"/>
                <c:pt idx="0">
                  <c:v>119</c:v>
                </c:pt>
                <c:pt idx="1">
                  <c:v>121</c:v>
                </c:pt>
                <c:pt idx="2">
                  <c:v>167</c:v>
                </c:pt>
                <c:pt idx="3">
                  <c:v>163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B62-476E-8E07-391C59FC9EC7}"/>
            </c:ext>
          </c:extLst>
        </c:ser>
        <c:ser>
          <c:idx val="2"/>
          <c:order val="2"/>
          <c:tx>
            <c:strRef>
              <c:f>पत्रक1!$G$57</c:f>
              <c:strCache>
                <c:ptCount val="1"/>
                <c:pt idx="0">
                  <c:v>Yet to be approved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पत्रक1!$D$58:$D$61</c:f>
              <c:strCache>
                <c:ptCount val="4"/>
                <c:pt idx="0">
                  <c:v>South</c:v>
                </c:pt>
                <c:pt idx="1">
                  <c:v>West</c:v>
                </c:pt>
                <c:pt idx="2">
                  <c:v>East</c:v>
                </c:pt>
                <c:pt idx="3">
                  <c:v>North</c:v>
                </c:pt>
              </c:strCache>
            </c:strRef>
          </c:cat>
          <c:val>
            <c:numRef>
              <c:f>पत्रक1!$G$58:$G$61</c:f>
              <c:numCache>
                <c:formatCode>General</c:formatCode>
                <c:ptCount val="4"/>
                <c:pt idx="0">
                  <c:v>13</c:v>
                </c:pt>
                <c:pt idx="1">
                  <c:v>5</c:v>
                </c:pt>
                <c:pt idx="2">
                  <c:v>99</c:v>
                </c:pt>
                <c:pt idx="3">
                  <c:v>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B62-476E-8E07-391C59FC9EC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45429144"/>
        <c:axId val="545426792"/>
      </c:barChart>
      <c:catAx>
        <c:axId val="5454291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426792"/>
        <c:crosses val="autoZero"/>
        <c:auto val="1"/>
        <c:lblAlgn val="ctr"/>
        <c:lblOffset val="100"/>
        <c:noMultiLvlLbl val="0"/>
      </c:catAx>
      <c:valAx>
        <c:axId val="54542679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545429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566702583229725"/>
          <c:y val="0.93600830919128364"/>
          <c:w val="0.67603425887553525"/>
          <c:h val="6.39916908087163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206964229704856"/>
          <c:y val="8.5500513421399773E-3"/>
          <c:w val="0.83204301251358737"/>
          <c:h val="0.8977172628767676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पत्रक1!$E$43</c:f>
              <c:strCache>
                <c:ptCount val="1"/>
                <c:pt idx="0">
                  <c:v>Approved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पत्रक1!$D$44:$D$47</c:f>
              <c:strCache>
                <c:ptCount val="4"/>
                <c:pt idx="0">
                  <c:v>North</c:v>
                </c:pt>
                <c:pt idx="1">
                  <c:v>East</c:v>
                </c:pt>
                <c:pt idx="2">
                  <c:v>West </c:v>
                </c:pt>
                <c:pt idx="3">
                  <c:v>South</c:v>
                </c:pt>
              </c:strCache>
            </c:strRef>
          </c:cat>
          <c:val>
            <c:numRef>
              <c:f>पत्रक1!$E$44:$E$47</c:f>
              <c:numCache>
                <c:formatCode>General</c:formatCode>
                <c:ptCount val="4"/>
                <c:pt idx="0">
                  <c:v>84</c:v>
                </c:pt>
                <c:pt idx="1">
                  <c:v>50</c:v>
                </c:pt>
                <c:pt idx="2">
                  <c:v>64</c:v>
                </c:pt>
                <c:pt idx="3">
                  <c:v>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680-48C7-9A0A-D3CCE1A18106}"/>
            </c:ext>
          </c:extLst>
        </c:ser>
        <c:ser>
          <c:idx val="1"/>
          <c:order val="1"/>
          <c:tx>
            <c:strRef>
              <c:f>पत्रक1!$F$43</c:f>
              <c:strCache>
                <c:ptCount val="1"/>
                <c:pt idx="0">
                  <c:v>Ongoing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पत्रक1!$D$44:$D$47</c:f>
              <c:strCache>
                <c:ptCount val="4"/>
                <c:pt idx="0">
                  <c:v>North</c:v>
                </c:pt>
                <c:pt idx="1">
                  <c:v>East</c:v>
                </c:pt>
                <c:pt idx="2">
                  <c:v>West </c:v>
                </c:pt>
                <c:pt idx="3">
                  <c:v>South</c:v>
                </c:pt>
              </c:strCache>
            </c:strRef>
          </c:cat>
          <c:val>
            <c:numRef>
              <c:f>पत्रक1!$F$44:$F$47</c:f>
              <c:numCache>
                <c:formatCode>General</c:formatCode>
                <c:ptCount val="4"/>
                <c:pt idx="0">
                  <c:v>40</c:v>
                </c:pt>
                <c:pt idx="1">
                  <c:v>26</c:v>
                </c:pt>
                <c:pt idx="2">
                  <c:v>28</c:v>
                </c:pt>
                <c:pt idx="3">
                  <c:v>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680-48C7-9A0A-D3CCE1A1810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46606096"/>
        <c:axId val="546605704"/>
      </c:barChart>
      <c:catAx>
        <c:axId val="546606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605704"/>
        <c:crosses val="autoZero"/>
        <c:auto val="1"/>
        <c:lblAlgn val="ctr"/>
        <c:lblOffset val="100"/>
        <c:noMultiLvlLbl val="0"/>
      </c:catAx>
      <c:valAx>
        <c:axId val="5466057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46606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784342424261036"/>
          <c:y val="0.90073330040522503"/>
          <c:w val="0.46409278027631012"/>
          <c:h val="8.26646581537266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National : Top 5 States calling for assistance related to COVID-19</a:t>
            </a:r>
          </a:p>
        </c:rich>
      </c:tx>
      <c:overlay val="0"/>
      <c:spPr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6311004602685531E-2"/>
          <c:y val="9.3976333766360012E-2"/>
          <c:w val="0.94368899539731443"/>
          <c:h val="0.73405569253338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'Corona case &amp; calls'!$B$6</c:f>
              <c:strCache>
                <c:ptCount val="1"/>
                <c:pt idx="0">
                  <c:v>Corona 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'Corona case &amp; calls'!$A$7:$A$11</c:f>
              <c:strCache>
                <c:ptCount val="5"/>
                <c:pt idx="0">
                  <c:v>Madhya Pradesh</c:v>
                </c:pt>
                <c:pt idx="1">
                  <c:v>Haryana</c:v>
                </c:pt>
                <c:pt idx="2">
                  <c:v>Maharashtra</c:v>
                </c:pt>
                <c:pt idx="3">
                  <c:v>Rajasthan</c:v>
                </c:pt>
                <c:pt idx="4">
                  <c:v>Punjab</c:v>
                </c:pt>
              </c:strCache>
            </c:strRef>
          </c:cat>
          <c:val>
            <c:numRef>
              <c:f>'Corona case &amp; calls'!$B$7:$B$11</c:f>
              <c:numCache>
                <c:formatCode>General</c:formatCode>
                <c:ptCount val="5"/>
                <c:pt idx="0">
                  <c:v>63</c:v>
                </c:pt>
                <c:pt idx="1">
                  <c:v>35</c:v>
                </c:pt>
                <c:pt idx="2">
                  <c:v>21</c:v>
                </c:pt>
                <c:pt idx="3">
                  <c:v>20</c:v>
                </c:pt>
                <c:pt idx="4">
                  <c:v>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0A0-41EA-B231-875E6E61D0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6604920"/>
        <c:axId val="542821600"/>
      </c:barChart>
      <c:catAx>
        <c:axId val="546604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821600"/>
        <c:crosses val="autoZero"/>
        <c:auto val="1"/>
        <c:lblAlgn val="ctr"/>
        <c:lblOffset val="100"/>
        <c:noMultiLvlLbl val="0"/>
      </c:catAx>
      <c:valAx>
        <c:axId val="542821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604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National : Top 5 States seeking Information related to corona</a:t>
            </a:r>
          </a:p>
        </c:rich>
      </c:tx>
      <c:overlay val="0"/>
      <c:spPr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'Corona case &amp; calls'!$E$6</c:f>
              <c:strCache>
                <c:ptCount val="1"/>
                <c:pt idx="0">
                  <c:v>Information related corona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'Corona case &amp; calls'!$D$7:$D$11</c:f>
              <c:strCache>
                <c:ptCount val="5"/>
                <c:pt idx="0">
                  <c:v>Uttar Pradesh</c:v>
                </c:pt>
                <c:pt idx="1">
                  <c:v>Bihar</c:v>
                </c:pt>
                <c:pt idx="2">
                  <c:v>Rajasthan</c:v>
                </c:pt>
                <c:pt idx="3">
                  <c:v>Maharashtra</c:v>
                </c:pt>
                <c:pt idx="4">
                  <c:v>West Bengal</c:v>
                </c:pt>
              </c:strCache>
            </c:strRef>
          </c:cat>
          <c:val>
            <c:numRef>
              <c:f>'Corona case &amp; calls'!$E$7:$E$11</c:f>
              <c:numCache>
                <c:formatCode>General</c:formatCode>
                <c:ptCount val="5"/>
                <c:pt idx="0">
                  <c:v>389</c:v>
                </c:pt>
                <c:pt idx="1">
                  <c:v>217</c:v>
                </c:pt>
                <c:pt idx="2">
                  <c:v>189</c:v>
                </c:pt>
                <c:pt idx="3">
                  <c:v>132</c:v>
                </c:pt>
                <c:pt idx="4">
                  <c:v>117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23D-4A93-A81B-1B45359140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2819248"/>
        <c:axId val="542816896"/>
      </c:barChart>
      <c:catAx>
        <c:axId val="542819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816896"/>
        <c:crosses val="autoZero"/>
        <c:auto val="1"/>
        <c:lblAlgn val="ctr"/>
        <c:lblOffset val="100"/>
        <c:noMultiLvlLbl val="0"/>
      </c:catAx>
      <c:valAx>
        <c:axId val="542816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819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0.70574</cdr:x>
      <cdr:y>0.77578</cdr:y>
    </cdr:from>
    <cdr:to>
      <cdr:x>0.80679</cdr:x>
      <cdr:y>0.94222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86052" y="426228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IN" sz="1100" dirty="0"/>
        </a:p>
      </cdr:txBody>
    </cdr:sp>
  </cdr:relSizeAnchor>
  <cdr:relSizeAnchor xmlns:cdr="http://schemas.openxmlformats.org/drawingml/2006/chartDrawing">
    <cdr:from>
      <cdr:x>0.44947</cdr:x>
      <cdr:y>0.41678</cdr:y>
    </cdr:from>
    <cdr:to>
      <cdr:x>0.55053</cdr:x>
      <cdr:y>0.58322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67175" y="2289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IN" sz="1100" dirty="0"/>
        </a:p>
      </cdr:txBody>
    </cdr:sp>
  </cdr:relSizeAnchor>
  <cdr:relSizeAnchor xmlns:cdr="http://schemas.openxmlformats.org/drawingml/2006/chartDrawing">
    <cdr:from>
      <cdr:x>0.47919</cdr:x>
      <cdr:y>0.09395</cdr:y>
    </cdr:from>
    <cdr:to>
      <cdr:x>0.48424</cdr:x>
      <cdr:y>0.10227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336026" y="516194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IN" sz="1100" dirty="0"/>
        </a:p>
      </cdr:txBody>
    </cdr:sp>
  </cdr:relSizeAnchor>
  <cdr:relSizeAnchor xmlns:cdr="http://schemas.openxmlformats.org/drawingml/2006/chartDrawing">
    <cdr:from>
      <cdr:x>0.5183</cdr:x>
      <cdr:y>0.69525</cdr:y>
    </cdr:from>
    <cdr:to>
      <cdr:x>0.94696</cdr:x>
      <cdr:y>0.76236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689987" y="3819833"/>
          <a:ext cx="3878826" cy="3687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IN" sz="1800" b="1" dirty="0"/>
            <a:t>In north east  - 60 locations yet to ring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2" tIns="45721" rIns="91442" bIns="4572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2" tIns="45721" rIns="91442" bIns="4572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6AF9752-5E8C-44E9-A4AD-CFFE82E4D552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2" tIns="45721" rIns="91442" bIns="45721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10012"/>
          </a:xfrm>
          <a:prstGeom prst="rect">
            <a:avLst/>
          </a:prstGeom>
        </p:spPr>
        <p:txBody>
          <a:bodyPr vert="horz" lIns="91442" tIns="45721" rIns="91442" bIns="45721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2" tIns="45721" rIns="91442" bIns="4572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2" tIns="45721" rIns="91442" bIns="4572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315466A7-CD84-4AA8-8B80-550F4EC6114E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3672805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499C2-B5D1-425C-9135-9FE353F2C777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D3CD6-9EA1-4BDE-B313-0521C5639F18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232508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C2170-0551-46DA-9B2B-EEA6F2BFD9DE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696D-68AC-4E4C-A833-B640300FA49B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2531096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6743-3163-4F09-B67F-96A3DB9E890D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5DF4C-0D52-4388-90C8-90DB3D34BA1A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3277063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B2415-F053-483D-BCB3-CD850B8DBC6A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A5068-E697-4A20-98F7-DFE1AB24E779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230339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1633D-E8C9-4441-814F-52229A1E5787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D2A19-0E84-498B-9A81-45210C764185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52448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2C424-472C-4339-9FE6-EEACD591B561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FA5AD-603D-4911-8DBA-E836FA6856E0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189454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D023B-3FE8-4B13-9745-DF7573D7B7B5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0B2955-816A-4958-B643-F093633CD358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1548378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8E6B1-E7F9-4FBA-908B-4D171F18B814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DCBE1-10FF-44D4-9D96-9615ABFB52CD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92565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73A6C-8550-4A5A-816E-0FD9FAA283D4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DE1EEA-0513-4959-8A4B-343DA6F67D2A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421411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2B98C-20B7-47B0-86A6-7DA12BBC58A4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4F6AF-D4A7-4C66-AEF0-2614B12C9B59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1337368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38049-2052-430E-837E-B98B2DBEB213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621FE-BB07-4E9E-888B-5C3757B0AA9F}" type="slidenum">
              <a:rPr lang="en-IN" altLang="en-US"/>
              <a:pPr/>
              <a:t>‹#›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52649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D9AC1-5B87-4F7A-A17A-36818887F48D}" type="datetimeFigureOut">
              <a:rPr lang="en-IN"/>
              <a:pPr>
                <a:defRPr/>
              </a:pPr>
              <a:t>14-07-2020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B844EDB-09DB-4342-BFB7-00F90E83BB8A}" type="slidenum">
              <a:rPr lang="en-IN" altLang="en-US"/>
              <a:pPr/>
              <a:t>‹#›</a:t>
            </a:fld>
            <a:endParaRPr lang="en-I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ildlineindia.org/a/covid19" TargetMode="External"/><Relationship Id="rId2" Type="http://schemas.openxmlformats.org/officeDocument/2006/relationships/hyperlink" Target="https://www.childlineindia.org/a/report/cas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hildlineindia.org/a/report/case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hyperlink" Target="http://www.youtube.com/user/CHILDLINEIndia" TargetMode="External"/><Relationship Id="rId3" Type="http://schemas.openxmlformats.org/officeDocument/2006/relationships/hyperlink" Target="http://www.childlineindia.org.in/" TargetMode="External"/><Relationship Id="rId7" Type="http://schemas.openxmlformats.org/officeDocument/2006/relationships/hyperlink" Target="http://twitter.com/CHILDLINE1098" TargetMode="External"/><Relationship Id="rId12" Type="http://schemas.openxmlformats.org/officeDocument/2006/relationships/image" Target="../media/image1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hyperlink" Target="https://www.linkedin.com/company/childline-india-foundation" TargetMode="External"/><Relationship Id="rId5" Type="http://schemas.openxmlformats.org/officeDocument/2006/relationships/hyperlink" Target="https://www.facebook.com/ChildlineIndiaFoundation/" TargetMode="External"/><Relationship Id="rId10" Type="http://schemas.openxmlformats.org/officeDocument/2006/relationships/image" Target="../media/image10.png"/><Relationship Id="rId4" Type="http://schemas.openxmlformats.org/officeDocument/2006/relationships/hyperlink" Target="mailto:dial1098@childlineindia.org.in" TargetMode="External"/><Relationship Id="rId9" Type="http://schemas.openxmlformats.org/officeDocument/2006/relationships/hyperlink" Target="https://www.instagram.com/childlineindia1098/" TargetMode="External"/><Relationship Id="rId1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0"/>
            <a:ext cx="1604962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itle 3"/>
          <p:cNvSpPr>
            <a:spLocks noGrp="1"/>
          </p:cNvSpPr>
          <p:nvPr>
            <p:ph type="ctrTitle"/>
          </p:nvPr>
        </p:nvSpPr>
        <p:spPr>
          <a:xfrm>
            <a:off x="1274763" y="1327150"/>
            <a:ext cx="7067550" cy="2949575"/>
          </a:xfrm>
        </p:spPr>
        <p:txBody>
          <a:bodyPr/>
          <a:lstStyle/>
          <a:p>
            <a:pPr eaLnBrk="1" hangingPunct="1">
              <a:defRPr/>
            </a:pPr>
            <a:r>
              <a:rPr lang="en-IN" altLang="en-US" sz="3600" b="1" dirty="0">
                <a:solidFill>
                  <a:srgbClr val="FF0000"/>
                </a:solidFill>
                <a:latin typeface="+mn-lt"/>
              </a:rPr>
              <a:t>CHILDLINE 1098, India’s safety net for children</a:t>
            </a:r>
            <a:br>
              <a:rPr lang="en-IN" altLang="en-US" sz="3600" b="1" dirty="0">
                <a:solidFill>
                  <a:srgbClr val="FF0000"/>
                </a:solidFill>
                <a:latin typeface="+mn-lt"/>
              </a:rPr>
            </a:br>
            <a:r>
              <a:rPr lang="en-IN" altLang="en-US" sz="3600" b="1" dirty="0">
                <a:solidFill>
                  <a:srgbClr val="FF0000"/>
                </a:solidFill>
                <a:latin typeface="+mn-lt"/>
              </a:rPr>
              <a:t>VS</a:t>
            </a:r>
            <a:br>
              <a:rPr lang="en-IN" altLang="en-US" sz="3600" b="1" dirty="0">
                <a:solidFill>
                  <a:srgbClr val="FF0000"/>
                </a:solidFill>
                <a:latin typeface="+mn-lt"/>
              </a:rPr>
            </a:br>
            <a:r>
              <a:rPr lang="en-IN" altLang="en-US" sz="3600" b="1" dirty="0">
                <a:solidFill>
                  <a:srgbClr val="FF0000"/>
                </a:solidFill>
                <a:latin typeface="+mn-lt"/>
              </a:rPr>
              <a:t>COVID 19  </a:t>
            </a:r>
            <a:r>
              <a:rPr lang="en-IN" altLang="en-US" sz="3600" b="1" dirty="0">
                <a:solidFill>
                  <a:srgbClr val="FF0000"/>
                </a:solidFill>
              </a:rPr>
              <a:t/>
            </a:r>
            <a:br>
              <a:rPr lang="en-IN" altLang="en-US" sz="3600" b="1" dirty="0">
                <a:solidFill>
                  <a:srgbClr val="FF0000"/>
                </a:solidFill>
              </a:rPr>
            </a:br>
            <a:r>
              <a:rPr lang="en-IN" altLang="en-US" sz="3600" b="1" dirty="0">
                <a:latin typeface="+mn-lt"/>
              </a:rPr>
              <a:t>  </a:t>
            </a:r>
            <a:endParaRPr lang="en-IN" altLang="en-US" sz="3200" b="1" dirty="0"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 bwMode="auto">
          <a:xfrm>
            <a:off x="1681163" y="5861050"/>
            <a:ext cx="642778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IN" altLang="en-US" sz="3600" b="1" dirty="0">
                <a:latin typeface="+mn-lt"/>
                <a:ea typeface="+mj-ea"/>
                <a:cs typeface="+mj-cs"/>
              </a:rPr>
              <a:t>CHILDLINE India Foundation </a:t>
            </a:r>
            <a:endParaRPr lang="en-IN" altLang="en-US" sz="3200" b="1" dirty="0"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8750"/>
            <a:ext cx="7772400" cy="811213"/>
          </a:xfrm>
        </p:spPr>
        <p:txBody>
          <a:bodyPr/>
          <a:lstStyle/>
          <a:p>
            <a:pPr>
              <a:defRPr/>
            </a:pPr>
            <a:r>
              <a:rPr lang="en-IN" sz="3600" b="1" dirty="0">
                <a:solidFill>
                  <a:srgbClr val="FF0000"/>
                </a:solidFill>
                <a:latin typeface="+mn-lt"/>
              </a:rPr>
              <a:t>Impact of COVID 19 on 1098 services</a:t>
            </a:r>
          </a:p>
        </p:txBody>
      </p:sp>
      <p:pic>
        <p:nvPicPr>
          <p:cNvPr id="12291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3" y="82550"/>
            <a:ext cx="992187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396163" cy="801688"/>
          </a:xfrm>
        </p:spPr>
        <p:txBody>
          <a:bodyPr/>
          <a:lstStyle/>
          <a:p>
            <a:pPr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n-lt"/>
              </a:rPr>
              <a:t>1098 Emergency Services &amp; COVID</a:t>
            </a:r>
            <a:endParaRPr lang="en-IN" altLang="en-US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3" y="1090613"/>
            <a:ext cx="8966200" cy="54546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2200" dirty="0"/>
              <a:t>  </a:t>
            </a:r>
            <a:r>
              <a:rPr lang="en-US" dirty="0"/>
              <a:t>Post lockdown - for CHILDLINE 1098 -responding, reaching out &amp; preventing abuse continues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dirty="0"/>
              <a:t>  Call volumes to 1098 have gone up by 50%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dirty="0"/>
              <a:t>  300-500 Calls on a daily basis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dirty="0"/>
              <a:t>  largest category of calls received for </a:t>
            </a:r>
            <a:r>
              <a:rPr lang="en-US" dirty="0">
                <a:solidFill>
                  <a:srgbClr val="FF0000"/>
                </a:solidFill>
              </a:rPr>
              <a:t>Protection against Abuse &amp; Violence at 30%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dirty="0"/>
              <a:t>Physical Health at 11%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dirty="0"/>
              <a:t>Child Labor 8%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dirty="0"/>
              <a:t>Missing &amp; Run Away 8%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dirty="0"/>
              <a:t>Homeless 5%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  </a:t>
            </a:r>
            <a:r>
              <a:rPr lang="en-US" dirty="0"/>
              <a:t>5% to 10% callers asking help for Shelter and Food</a:t>
            </a: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sz="2400" dirty="0"/>
              <a:t>           </a:t>
            </a:r>
            <a:r>
              <a:rPr lang="en-US" b="1" i="1" dirty="0"/>
              <a:t>We anticipate </a:t>
            </a:r>
            <a:r>
              <a:rPr lang="en-US" b="1" i="1" dirty="0" err="1"/>
              <a:t>Covid</a:t>
            </a:r>
            <a:r>
              <a:rPr lang="en-US" b="1" i="1" dirty="0"/>
              <a:t> related Call rise  </a:t>
            </a:r>
            <a:endParaRPr lang="en-IN" b="1" i="1" dirty="0"/>
          </a:p>
          <a:p>
            <a:pPr>
              <a:defRPr/>
            </a:pPr>
            <a:endParaRPr lang="en-IN" dirty="0"/>
          </a:p>
        </p:txBody>
      </p:sp>
      <p:pic>
        <p:nvPicPr>
          <p:cNvPr id="13316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3" y="82550"/>
            <a:ext cx="992187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396163" cy="801688"/>
          </a:xfrm>
        </p:spPr>
        <p:txBody>
          <a:bodyPr/>
          <a:lstStyle/>
          <a:p>
            <a:pPr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n-lt"/>
              </a:rPr>
              <a:t>1098 Emergency Services &amp; COVID</a:t>
            </a:r>
            <a:endParaRPr lang="en-IN" altLang="en-US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3" y="801688"/>
            <a:ext cx="8966200" cy="57435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 Standard Script updated to pass relevant information's on Social Distancing, Hygiene Practices, helpline numbers</a:t>
            </a:r>
            <a:endParaRPr lang="en-US" sz="20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 Mobility, transport, food, personal safety, fears &amp; discrimination issues being addressed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 Remote technical support from technology partner slower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 Advisories issued for all CHILDLINE teams within CIF &amp; across networks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Difficulties in dealing with certain cases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sz="2400" dirty="0"/>
          </a:p>
          <a:p>
            <a:pPr marL="0" indent="0" algn="ctr">
              <a:buFont typeface="Arial" panose="020B0604020202020204" pitchFamily="34" charset="0"/>
              <a:buNone/>
              <a:defRPr/>
            </a:pPr>
            <a:endParaRPr lang="en-IN" b="1" dirty="0"/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IN" b="1" dirty="0"/>
              <a:t>Working with reduced human &amp; other resources at CHILDLINE Contact Centre &amp; Partners</a:t>
            </a:r>
          </a:p>
        </p:txBody>
      </p:sp>
      <p:pic>
        <p:nvPicPr>
          <p:cNvPr id="1434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3" y="82550"/>
            <a:ext cx="992187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>
              <a:defRPr/>
            </a:pPr>
            <a:r>
              <a:rPr lang="en-US" altLang="en-US" b="1" dirty="0">
                <a:solidFill>
                  <a:srgbClr val="FF0000"/>
                </a:solidFill>
                <a:latin typeface="+mn-lt"/>
              </a:rPr>
              <a:t>Key Resource</a:t>
            </a:r>
            <a:endParaRPr lang="en-IN" alt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31788" y="738188"/>
            <a:ext cx="8480425" cy="69215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altLang="en-US" sz="2400" b="1" dirty="0"/>
              <a:t>Over 10,000 personnel in the CHILDLINE network are on stand-by, to rush to the aid of children in distress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2400" cap="all" dirty="0"/>
              <a:t> </a:t>
            </a:r>
            <a:r>
              <a:rPr lang="en-US" altLang="en-US" sz="2200" cap="all" dirty="0" err="1"/>
              <a:t>childline</a:t>
            </a:r>
            <a:r>
              <a:rPr lang="en-US" altLang="en-US" sz="2200" cap="all" dirty="0"/>
              <a:t> </a:t>
            </a:r>
            <a:r>
              <a:rPr lang="en-US" altLang="en-US" sz="2200" dirty="0"/>
              <a:t>flooded with calls for food – police, civil society networks helped for transport, material –Gujarat (Gandhinagar provided a vehicle), Madhya Pradesh, Kerala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2200" dirty="0"/>
              <a:t> Working with State Governments &amp; districts to help provide personal protection material &amp; food –West Bengal declares it an essential service, Odisha outreach to tribal, most marginalized, </a:t>
            </a:r>
            <a:r>
              <a:rPr lang="en-US" altLang="en-US" sz="2200" dirty="0" err="1"/>
              <a:t>Malda</a:t>
            </a:r>
            <a:r>
              <a:rPr lang="en-US" altLang="en-US" sz="2200" dirty="0"/>
              <a:t> railway CHILDLINE, Cuttack Railway CHILDLINE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2200" dirty="0"/>
              <a:t>Raising awareness, disseminating information focusing on vulnerable populations – Gujarat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2200" dirty="0"/>
              <a:t> Doing online learning activities with children in CCIs – Kerala, Telangana outreach to identify vulnerable families &amp; educate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2200" dirty="0"/>
              <a:t>Personal safety - Thermal screening of </a:t>
            </a:r>
            <a:r>
              <a:rPr lang="en-US" altLang="en-US" sz="2200" cap="all" dirty="0" err="1"/>
              <a:t>childline</a:t>
            </a:r>
            <a:r>
              <a:rPr lang="en-US" altLang="en-US" sz="2200" cap="all" dirty="0"/>
              <a:t> </a:t>
            </a:r>
            <a:r>
              <a:rPr lang="en-US" altLang="en-US" sz="2200" dirty="0"/>
              <a:t>volunteers – Uttar Pradesh, Rajasthan – multi stakeholder approach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2200" dirty="0"/>
              <a:t> Case management, restoration, mapping of vulnerable populations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I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396163" cy="801688"/>
          </a:xfrm>
        </p:spPr>
        <p:txBody>
          <a:bodyPr/>
          <a:lstStyle/>
          <a:p>
            <a:pPr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n-lt"/>
              </a:rPr>
              <a:t>1098 Emergency Services &amp; COVID</a:t>
            </a:r>
            <a:endParaRPr lang="en-IN" altLang="en-US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3" y="801688"/>
            <a:ext cx="8966200" cy="574357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en-IN" sz="24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IN" sz="2400" dirty="0"/>
              <a:t> Provision to register a case on website created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IN" sz="2400" dirty="0">
                <a:hlinkClick r:id="rId2"/>
              </a:rPr>
              <a:t>https://www.childlineindia.org/a/report/case</a:t>
            </a:r>
            <a:endParaRPr lang="en-IN" sz="2400" b="1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IN" sz="11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IN" sz="2400" dirty="0"/>
              <a:t>Website resource corner for material on COVID 19 &amp; dealing with children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IN" sz="2400" dirty="0">
                <a:hlinkClick r:id="rId3"/>
              </a:rPr>
              <a:t>https://www.childlineindia.org/a/covid19</a:t>
            </a:r>
            <a:endParaRPr lang="en-IN" sz="2400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IN" sz="24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IN" sz="2400" dirty="0"/>
              <a:t> E - letter on work on the ground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IN" sz="2400" dirty="0"/>
              <a:t> Campaigns launched to cheer teams on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IN" sz="2400" dirty="0"/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IN" sz="2600" b="1" dirty="0"/>
              <a:t>Reaching out to all stakeholders for support &amp; collaboration at National, State &amp; district level – Govt./Corporate/Institutions</a:t>
            </a:r>
          </a:p>
        </p:txBody>
      </p:sp>
      <p:pic>
        <p:nvPicPr>
          <p:cNvPr id="16388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3" y="82550"/>
            <a:ext cx="992187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0113" y="263525"/>
            <a:ext cx="7762875" cy="10779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IN" sz="3200" b="1" dirty="0">
                <a:latin typeface="+mj-lt"/>
              </a:rPr>
              <a:t>Report a case online</a:t>
            </a:r>
          </a:p>
          <a:p>
            <a:pPr>
              <a:defRPr/>
            </a:pPr>
            <a:r>
              <a:rPr lang="en-IN" sz="3200" dirty="0">
                <a:hlinkClick r:id="rId2"/>
              </a:rPr>
              <a:t>https://www.childlineindia.org/a/report/case</a:t>
            </a:r>
            <a:endParaRPr lang="en-IN" sz="3200" b="1" dirty="0">
              <a:latin typeface="+mj-lt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725" y="1773238"/>
            <a:ext cx="8751888" cy="4438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46113"/>
            <a:ext cx="8820150" cy="602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850" y="0"/>
            <a:ext cx="32194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IN" sz="3600" b="1" dirty="0">
                <a:solidFill>
                  <a:srgbClr val="FF0000"/>
                </a:solidFill>
                <a:latin typeface="+mn-lt"/>
              </a:rPr>
              <a:t>CHILDLINE 1098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400"/>
            <a:ext cx="7889875" cy="600075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+mn-lt"/>
              </a:rPr>
              <a:t>Support required</a:t>
            </a:r>
            <a:endParaRPr lang="en-IN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3" name="Freeform 13"/>
          <p:cNvSpPr>
            <a:spLocks/>
          </p:cNvSpPr>
          <p:nvPr/>
        </p:nvSpPr>
        <p:spPr bwMode="auto">
          <a:xfrm>
            <a:off x="3372005" y="1518022"/>
            <a:ext cx="5772267" cy="1749235"/>
          </a:xfrm>
          <a:custGeom>
            <a:avLst/>
            <a:gdLst>
              <a:gd name="T0" fmla="*/ 39 w 1680"/>
              <a:gd name="T1" fmla="*/ 5 h 561"/>
              <a:gd name="T2" fmla="*/ 0 w 1680"/>
              <a:gd name="T3" fmla="*/ 36 h 561"/>
              <a:gd name="T4" fmla="*/ 0 w 1680"/>
              <a:gd name="T5" fmla="*/ 252 h 561"/>
              <a:gd name="T6" fmla="*/ 39 w 1680"/>
              <a:gd name="T7" fmla="*/ 299 h 561"/>
              <a:gd name="T8" fmla="*/ 134 w 1680"/>
              <a:gd name="T9" fmla="*/ 314 h 561"/>
              <a:gd name="T10" fmla="*/ 174 w 1680"/>
              <a:gd name="T11" fmla="*/ 321 h 561"/>
              <a:gd name="T12" fmla="*/ 213 w 1680"/>
              <a:gd name="T13" fmla="*/ 328 h 561"/>
              <a:gd name="T14" fmla="*/ 1680 w 1680"/>
              <a:gd name="T15" fmla="*/ 561 h 561"/>
              <a:gd name="T16" fmla="*/ 1680 w 1680"/>
              <a:gd name="T17" fmla="*/ 517 h 561"/>
              <a:gd name="T18" fmla="*/ 1680 w 1680"/>
              <a:gd name="T19" fmla="*/ 358 h 561"/>
              <a:gd name="T20" fmla="*/ 39 w 1680"/>
              <a:gd name="T21" fmla="*/ 5 h 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80" h="561">
                <a:moveTo>
                  <a:pt x="39" y="5"/>
                </a:moveTo>
                <a:cubicBezTo>
                  <a:pt x="17" y="0"/>
                  <a:pt x="0" y="14"/>
                  <a:pt x="0" y="36"/>
                </a:cubicBezTo>
                <a:cubicBezTo>
                  <a:pt x="0" y="252"/>
                  <a:pt x="0" y="252"/>
                  <a:pt x="0" y="252"/>
                </a:cubicBezTo>
                <a:cubicBezTo>
                  <a:pt x="0" y="274"/>
                  <a:pt x="18" y="295"/>
                  <a:pt x="39" y="299"/>
                </a:cubicBezTo>
                <a:cubicBezTo>
                  <a:pt x="134" y="314"/>
                  <a:pt x="134" y="314"/>
                  <a:pt x="134" y="314"/>
                </a:cubicBezTo>
                <a:cubicBezTo>
                  <a:pt x="145" y="316"/>
                  <a:pt x="159" y="319"/>
                  <a:pt x="174" y="321"/>
                </a:cubicBezTo>
                <a:cubicBezTo>
                  <a:pt x="188" y="323"/>
                  <a:pt x="202" y="326"/>
                  <a:pt x="213" y="328"/>
                </a:cubicBezTo>
                <a:cubicBezTo>
                  <a:pt x="1680" y="561"/>
                  <a:pt x="1680" y="561"/>
                  <a:pt x="1680" y="561"/>
                </a:cubicBezTo>
                <a:cubicBezTo>
                  <a:pt x="1680" y="517"/>
                  <a:pt x="1680" y="517"/>
                  <a:pt x="1680" y="517"/>
                </a:cubicBezTo>
                <a:cubicBezTo>
                  <a:pt x="1680" y="358"/>
                  <a:pt x="1680" y="358"/>
                  <a:pt x="1680" y="358"/>
                </a:cubicBezTo>
                <a:lnTo>
                  <a:pt x="39" y="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txBody>
          <a:bodyPr lIns="68598" tIns="34299" rIns="68598" bIns="34299"/>
          <a:lstStyle/>
          <a:p>
            <a:pPr>
              <a:defRPr/>
            </a:pPr>
            <a:endParaRPr lang="en-IN"/>
          </a:p>
        </p:txBody>
      </p:sp>
      <p:sp>
        <p:nvSpPr>
          <p:cNvPr id="14" name="Freeform 14"/>
          <p:cNvSpPr>
            <a:spLocks/>
          </p:cNvSpPr>
          <p:nvPr/>
        </p:nvSpPr>
        <p:spPr bwMode="auto">
          <a:xfrm>
            <a:off x="3721767" y="2510408"/>
            <a:ext cx="5429743" cy="1375270"/>
          </a:xfrm>
          <a:custGeom>
            <a:avLst/>
            <a:gdLst>
              <a:gd name="T0" fmla="*/ 39 w 1506"/>
              <a:gd name="T1" fmla="*/ 7 h 451"/>
              <a:gd name="T2" fmla="*/ 0 w 1506"/>
              <a:gd name="T3" fmla="*/ 0 h 451"/>
              <a:gd name="T4" fmla="*/ 0 w 1506"/>
              <a:gd name="T5" fmla="*/ 262 h 451"/>
              <a:gd name="T6" fmla="*/ 39 w 1506"/>
              <a:gd name="T7" fmla="*/ 306 h 451"/>
              <a:gd name="T8" fmla="*/ 121 w 1506"/>
              <a:gd name="T9" fmla="*/ 314 h 451"/>
              <a:gd name="T10" fmla="*/ 160 w 1506"/>
              <a:gd name="T11" fmla="*/ 319 h 451"/>
              <a:gd name="T12" fmla="*/ 200 w 1506"/>
              <a:gd name="T13" fmla="*/ 323 h 451"/>
              <a:gd name="T14" fmla="*/ 1506 w 1506"/>
              <a:gd name="T15" fmla="*/ 451 h 451"/>
              <a:gd name="T16" fmla="*/ 1506 w 1506"/>
              <a:gd name="T17" fmla="*/ 401 h 451"/>
              <a:gd name="T18" fmla="*/ 1506 w 1506"/>
              <a:gd name="T19" fmla="*/ 240 h 451"/>
              <a:gd name="T20" fmla="*/ 39 w 1506"/>
              <a:gd name="T21" fmla="*/ 7 h 4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506" h="451">
                <a:moveTo>
                  <a:pt x="39" y="7"/>
                </a:moveTo>
                <a:cubicBezTo>
                  <a:pt x="28" y="5"/>
                  <a:pt x="14" y="2"/>
                  <a:pt x="0" y="0"/>
                </a:cubicBezTo>
                <a:cubicBezTo>
                  <a:pt x="0" y="262"/>
                  <a:pt x="0" y="262"/>
                  <a:pt x="0" y="262"/>
                </a:cubicBezTo>
                <a:cubicBezTo>
                  <a:pt x="0" y="284"/>
                  <a:pt x="17" y="304"/>
                  <a:pt x="39" y="306"/>
                </a:cubicBezTo>
                <a:cubicBezTo>
                  <a:pt x="121" y="314"/>
                  <a:pt x="121" y="314"/>
                  <a:pt x="121" y="314"/>
                </a:cubicBezTo>
                <a:cubicBezTo>
                  <a:pt x="132" y="316"/>
                  <a:pt x="146" y="317"/>
                  <a:pt x="160" y="319"/>
                </a:cubicBezTo>
                <a:cubicBezTo>
                  <a:pt x="175" y="320"/>
                  <a:pt x="189" y="321"/>
                  <a:pt x="200" y="323"/>
                </a:cubicBezTo>
                <a:cubicBezTo>
                  <a:pt x="1506" y="451"/>
                  <a:pt x="1506" y="451"/>
                  <a:pt x="1506" y="451"/>
                </a:cubicBezTo>
                <a:cubicBezTo>
                  <a:pt x="1506" y="401"/>
                  <a:pt x="1506" y="401"/>
                  <a:pt x="1506" y="401"/>
                </a:cubicBezTo>
                <a:cubicBezTo>
                  <a:pt x="1506" y="240"/>
                  <a:pt x="1506" y="240"/>
                  <a:pt x="1506" y="240"/>
                </a:cubicBezTo>
                <a:lnTo>
                  <a:pt x="39" y="7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txBody>
          <a:bodyPr lIns="68598" tIns="34299" rIns="68598" bIns="34299"/>
          <a:lstStyle/>
          <a:p>
            <a:pPr>
              <a:defRPr/>
            </a:pPr>
            <a:endParaRPr lang="en-IN"/>
          </a:p>
        </p:txBody>
      </p:sp>
      <p:sp>
        <p:nvSpPr>
          <p:cNvPr id="15" name="Freeform 15"/>
          <p:cNvSpPr>
            <a:spLocks/>
          </p:cNvSpPr>
          <p:nvPr/>
        </p:nvSpPr>
        <p:spPr bwMode="auto">
          <a:xfrm>
            <a:off x="5037221" y="5240747"/>
            <a:ext cx="4106779" cy="946969"/>
          </a:xfrm>
          <a:custGeom>
            <a:avLst/>
            <a:gdLst>
              <a:gd name="T0" fmla="*/ 0 w 1065"/>
              <a:gd name="T1" fmla="*/ 0 h 263"/>
              <a:gd name="T2" fmla="*/ 0 w 1065"/>
              <a:gd name="T3" fmla="*/ 225 h 263"/>
              <a:gd name="T4" fmla="*/ 40 w 1065"/>
              <a:gd name="T5" fmla="*/ 261 h 263"/>
              <a:gd name="T6" fmla="*/ 1065 w 1065"/>
              <a:gd name="T7" fmla="*/ 181 h 263"/>
              <a:gd name="T8" fmla="*/ 1065 w 1065"/>
              <a:gd name="T9" fmla="*/ 7 h 263"/>
              <a:gd name="T10" fmla="*/ 40 w 1065"/>
              <a:gd name="T11" fmla="*/ 0 h 263"/>
              <a:gd name="T12" fmla="*/ 0 w 1065"/>
              <a:gd name="T13" fmla="*/ 0 h 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65" h="263">
                <a:moveTo>
                  <a:pt x="0" y="0"/>
                </a:moveTo>
                <a:cubicBezTo>
                  <a:pt x="0" y="225"/>
                  <a:pt x="0" y="225"/>
                  <a:pt x="0" y="225"/>
                </a:cubicBezTo>
                <a:cubicBezTo>
                  <a:pt x="0" y="247"/>
                  <a:pt x="18" y="263"/>
                  <a:pt x="40" y="261"/>
                </a:cubicBezTo>
                <a:cubicBezTo>
                  <a:pt x="1065" y="181"/>
                  <a:pt x="1065" y="181"/>
                  <a:pt x="1065" y="181"/>
                </a:cubicBezTo>
                <a:cubicBezTo>
                  <a:pt x="1065" y="7"/>
                  <a:pt x="1065" y="7"/>
                  <a:pt x="1065" y="7"/>
                </a:cubicBezTo>
                <a:cubicBezTo>
                  <a:pt x="40" y="0"/>
                  <a:pt x="40" y="0"/>
                  <a:pt x="40" y="0"/>
                </a:cubicBezTo>
                <a:cubicBezTo>
                  <a:pt x="29" y="0"/>
                  <a:pt x="15" y="0"/>
                  <a:pt x="0" y="0"/>
                </a:cubicBez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5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txBody>
          <a:bodyPr lIns="68598" tIns="34299" rIns="68598" bIns="34299"/>
          <a:lstStyle/>
          <a:p>
            <a:pPr>
              <a:defRPr/>
            </a:pPr>
            <a:endParaRPr lang="en-IN"/>
          </a:p>
        </p:txBody>
      </p:sp>
      <p:sp>
        <p:nvSpPr>
          <p:cNvPr id="16" name="Freeform 16"/>
          <p:cNvSpPr>
            <a:spLocks/>
          </p:cNvSpPr>
          <p:nvPr/>
        </p:nvSpPr>
        <p:spPr bwMode="auto">
          <a:xfrm>
            <a:off x="3994484" y="3426034"/>
            <a:ext cx="5149517" cy="1082379"/>
          </a:xfrm>
          <a:custGeom>
            <a:avLst/>
            <a:gdLst>
              <a:gd name="T0" fmla="*/ 40 w 1346"/>
              <a:gd name="T1" fmla="*/ 4 h 331"/>
              <a:gd name="T2" fmla="*/ 0 w 1346"/>
              <a:gd name="T3" fmla="*/ 0 h 331"/>
              <a:gd name="T4" fmla="*/ 0 w 1346"/>
              <a:gd name="T5" fmla="*/ 245 h 331"/>
              <a:gd name="T6" fmla="*/ 40 w 1346"/>
              <a:gd name="T7" fmla="*/ 287 h 331"/>
              <a:gd name="T8" fmla="*/ 105 w 1346"/>
              <a:gd name="T9" fmla="*/ 289 h 331"/>
              <a:gd name="T10" fmla="*/ 145 w 1346"/>
              <a:gd name="T11" fmla="*/ 290 h 331"/>
              <a:gd name="T12" fmla="*/ 185 w 1346"/>
              <a:gd name="T13" fmla="*/ 291 h 331"/>
              <a:gd name="T14" fmla="*/ 1346 w 1346"/>
              <a:gd name="T15" fmla="*/ 331 h 331"/>
              <a:gd name="T16" fmla="*/ 1346 w 1346"/>
              <a:gd name="T17" fmla="*/ 285 h 331"/>
              <a:gd name="T18" fmla="*/ 1346 w 1346"/>
              <a:gd name="T19" fmla="*/ 132 h 331"/>
              <a:gd name="T20" fmla="*/ 40 w 1346"/>
              <a:gd name="T21" fmla="*/ 4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46" h="331">
                <a:moveTo>
                  <a:pt x="40" y="4"/>
                </a:moveTo>
                <a:cubicBezTo>
                  <a:pt x="29" y="2"/>
                  <a:pt x="15" y="1"/>
                  <a:pt x="0" y="0"/>
                </a:cubicBezTo>
                <a:cubicBezTo>
                  <a:pt x="0" y="245"/>
                  <a:pt x="0" y="245"/>
                  <a:pt x="0" y="245"/>
                </a:cubicBezTo>
                <a:cubicBezTo>
                  <a:pt x="0" y="267"/>
                  <a:pt x="18" y="286"/>
                  <a:pt x="40" y="287"/>
                </a:cubicBezTo>
                <a:cubicBezTo>
                  <a:pt x="105" y="289"/>
                  <a:pt x="105" y="289"/>
                  <a:pt x="105" y="289"/>
                </a:cubicBezTo>
                <a:cubicBezTo>
                  <a:pt x="116" y="289"/>
                  <a:pt x="130" y="289"/>
                  <a:pt x="145" y="290"/>
                </a:cubicBezTo>
                <a:cubicBezTo>
                  <a:pt x="159" y="290"/>
                  <a:pt x="174" y="291"/>
                  <a:pt x="185" y="291"/>
                </a:cubicBezTo>
                <a:cubicBezTo>
                  <a:pt x="1346" y="331"/>
                  <a:pt x="1346" y="331"/>
                  <a:pt x="1346" y="331"/>
                </a:cubicBezTo>
                <a:cubicBezTo>
                  <a:pt x="1346" y="285"/>
                  <a:pt x="1346" y="285"/>
                  <a:pt x="1346" y="285"/>
                </a:cubicBezTo>
                <a:cubicBezTo>
                  <a:pt x="1346" y="132"/>
                  <a:pt x="1346" y="132"/>
                  <a:pt x="1346" y="132"/>
                </a:cubicBezTo>
                <a:lnTo>
                  <a:pt x="40" y="4"/>
                </a:lnTo>
                <a:close/>
              </a:path>
            </a:pathLst>
          </a:custGeom>
          <a:gradFill>
            <a:gsLst>
              <a:gs pos="0">
                <a:schemeClr val="accent4"/>
              </a:gs>
              <a:gs pos="100000">
                <a:schemeClr val="accent4">
                  <a:lumMod val="5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txBody>
          <a:bodyPr lIns="68598" tIns="34299" rIns="68598" bIns="34299"/>
          <a:lstStyle/>
          <a:p>
            <a:pPr>
              <a:defRPr/>
            </a:pPr>
            <a:endParaRPr lang="en-IN"/>
          </a:p>
        </p:txBody>
      </p:sp>
      <p:sp>
        <p:nvSpPr>
          <p:cNvPr id="17" name="Freeform 17"/>
          <p:cNvSpPr>
            <a:spLocks/>
          </p:cNvSpPr>
          <p:nvPr/>
        </p:nvSpPr>
        <p:spPr bwMode="auto">
          <a:xfrm>
            <a:off x="4604083" y="4317230"/>
            <a:ext cx="4539917" cy="1037155"/>
          </a:xfrm>
          <a:custGeom>
            <a:avLst/>
            <a:gdLst>
              <a:gd name="T0" fmla="*/ 40 w 1201"/>
              <a:gd name="T1" fmla="*/ 1 h 283"/>
              <a:gd name="T2" fmla="*/ 0 w 1201"/>
              <a:gd name="T3" fmla="*/ 0 h 283"/>
              <a:gd name="T4" fmla="*/ 0 w 1201"/>
              <a:gd name="T5" fmla="*/ 236 h 283"/>
              <a:gd name="T6" fmla="*/ 40 w 1201"/>
              <a:gd name="T7" fmla="*/ 276 h 283"/>
              <a:gd name="T8" fmla="*/ 96 w 1201"/>
              <a:gd name="T9" fmla="*/ 276 h 283"/>
              <a:gd name="T10" fmla="*/ 136 w 1201"/>
              <a:gd name="T11" fmla="*/ 276 h 283"/>
              <a:gd name="T12" fmla="*/ 176 w 1201"/>
              <a:gd name="T13" fmla="*/ 276 h 283"/>
              <a:gd name="T14" fmla="*/ 1201 w 1201"/>
              <a:gd name="T15" fmla="*/ 283 h 283"/>
              <a:gd name="T16" fmla="*/ 1201 w 1201"/>
              <a:gd name="T17" fmla="*/ 238 h 283"/>
              <a:gd name="T18" fmla="*/ 1201 w 1201"/>
              <a:gd name="T19" fmla="*/ 41 h 283"/>
              <a:gd name="T20" fmla="*/ 40 w 1201"/>
              <a:gd name="T21" fmla="*/ 1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01" h="283">
                <a:moveTo>
                  <a:pt x="40" y="1"/>
                </a:moveTo>
                <a:cubicBezTo>
                  <a:pt x="29" y="1"/>
                  <a:pt x="14" y="0"/>
                  <a:pt x="0" y="0"/>
                </a:cubicBezTo>
                <a:cubicBezTo>
                  <a:pt x="0" y="236"/>
                  <a:pt x="0" y="236"/>
                  <a:pt x="0" y="236"/>
                </a:cubicBezTo>
                <a:cubicBezTo>
                  <a:pt x="0" y="258"/>
                  <a:pt x="18" y="276"/>
                  <a:pt x="40" y="276"/>
                </a:cubicBezTo>
                <a:cubicBezTo>
                  <a:pt x="96" y="276"/>
                  <a:pt x="96" y="276"/>
                  <a:pt x="96" y="276"/>
                </a:cubicBezTo>
                <a:cubicBezTo>
                  <a:pt x="107" y="276"/>
                  <a:pt x="122" y="276"/>
                  <a:pt x="136" y="276"/>
                </a:cubicBezTo>
                <a:cubicBezTo>
                  <a:pt x="151" y="276"/>
                  <a:pt x="165" y="276"/>
                  <a:pt x="176" y="276"/>
                </a:cubicBezTo>
                <a:cubicBezTo>
                  <a:pt x="1201" y="283"/>
                  <a:pt x="1201" y="283"/>
                  <a:pt x="1201" y="283"/>
                </a:cubicBezTo>
                <a:cubicBezTo>
                  <a:pt x="1201" y="238"/>
                  <a:pt x="1201" y="238"/>
                  <a:pt x="1201" y="238"/>
                </a:cubicBezTo>
                <a:cubicBezTo>
                  <a:pt x="1201" y="41"/>
                  <a:pt x="1201" y="41"/>
                  <a:pt x="1201" y="41"/>
                </a:cubicBezTo>
                <a:lnTo>
                  <a:pt x="40" y="1"/>
                </a:lnTo>
                <a:close/>
              </a:path>
            </a:pathLst>
          </a:custGeom>
          <a:gradFill>
            <a:gsLst>
              <a:gs pos="0">
                <a:schemeClr val="accent5"/>
              </a:gs>
              <a:gs pos="100000">
                <a:schemeClr val="accent5">
                  <a:lumMod val="5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txBody>
          <a:bodyPr lIns="68598" tIns="34299" rIns="68598" bIns="34299"/>
          <a:lstStyle/>
          <a:p>
            <a:pPr>
              <a:defRPr/>
            </a:pPr>
            <a:endParaRPr lang="en-IN"/>
          </a:p>
        </p:txBody>
      </p:sp>
      <p:sp>
        <p:nvSpPr>
          <p:cNvPr id="19474" name="TextBox 18"/>
          <p:cNvSpPr txBox="1">
            <a:spLocks noChangeArrowheads="1"/>
          </p:cNvSpPr>
          <p:nvPr/>
        </p:nvSpPr>
        <p:spPr bwMode="auto">
          <a:xfrm>
            <a:off x="3552825" y="1922463"/>
            <a:ext cx="4413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Open Sans"/>
              </a:rPr>
              <a:t>1</a:t>
            </a:r>
            <a:endParaRPr lang="en-IN" altLang="en-US" sz="3600" b="1">
              <a:solidFill>
                <a:schemeClr val="bg1"/>
              </a:solidFill>
              <a:latin typeface="Open Sans"/>
            </a:endParaRPr>
          </a:p>
        </p:txBody>
      </p:sp>
      <p:sp>
        <p:nvSpPr>
          <p:cNvPr id="19475" name="TextBox 19"/>
          <p:cNvSpPr txBox="1">
            <a:spLocks noChangeArrowheads="1"/>
          </p:cNvSpPr>
          <p:nvPr/>
        </p:nvSpPr>
        <p:spPr bwMode="auto">
          <a:xfrm>
            <a:off x="3884613" y="2711450"/>
            <a:ext cx="441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Open Sans"/>
              </a:rPr>
              <a:t>2</a:t>
            </a:r>
            <a:endParaRPr lang="en-IN" altLang="en-US" sz="3600" b="1">
              <a:solidFill>
                <a:schemeClr val="bg1"/>
              </a:solidFill>
              <a:latin typeface="Open Sans"/>
            </a:endParaRPr>
          </a:p>
        </p:txBody>
      </p:sp>
      <p:sp>
        <p:nvSpPr>
          <p:cNvPr id="19476" name="TextBox 20"/>
          <p:cNvSpPr txBox="1">
            <a:spLocks noChangeArrowheads="1"/>
          </p:cNvSpPr>
          <p:nvPr/>
        </p:nvSpPr>
        <p:spPr bwMode="auto">
          <a:xfrm>
            <a:off x="4083050" y="3594100"/>
            <a:ext cx="4397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Open Sans"/>
              </a:rPr>
              <a:t>3</a:t>
            </a:r>
            <a:endParaRPr lang="en-IN" altLang="en-US" sz="3600" b="1">
              <a:solidFill>
                <a:schemeClr val="bg1"/>
              </a:solidFill>
              <a:latin typeface="Open Sans"/>
            </a:endParaRPr>
          </a:p>
        </p:txBody>
      </p:sp>
      <p:sp>
        <p:nvSpPr>
          <p:cNvPr id="19477" name="TextBox 21"/>
          <p:cNvSpPr txBox="1">
            <a:spLocks noChangeArrowheads="1"/>
          </p:cNvSpPr>
          <p:nvPr/>
        </p:nvSpPr>
        <p:spPr bwMode="auto">
          <a:xfrm>
            <a:off x="4716463" y="4486275"/>
            <a:ext cx="441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Open Sans"/>
              </a:rPr>
              <a:t>4</a:t>
            </a:r>
            <a:endParaRPr lang="en-IN" altLang="en-US" sz="3600" b="1">
              <a:solidFill>
                <a:schemeClr val="bg1"/>
              </a:solidFill>
              <a:latin typeface="Open Sans"/>
            </a:endParaRPr>
          </a:p>
        </p:txBody>
      </p:sp>
      <p:sp>
        <p:nvSpPr>
          <p:cNvPr id="19478" name="TextBox 22"/>
          <p:cNvSpPr txBox="1">
            <a:spLocks noChangeArrowheads="1"/>
          </p:cNvSpPr>
          <p:nvPr/>
        </p:nvSpPr>
        <p:spPr bwMode="auto">
          <a:xfrm>
            <a:off x="5073650" y="5414963"/>
            <a:ext cx="4413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Open Sans"/>
              </a:rPr>
              <a:t>5</a:t>
            </a:r>
            <a:endParaRPr lang="en-IN" altLang="en-US" sz="3600" b="1">
              <a:solidFill>
                <a:schemeClr val="bg1"/>
              </a:solidFill>
              <a:latin typeface="Open Sans"/>
            </a:endParaRPr>
          </a:p>
        </p:txBody>
      </p:sp>
      <p:sp>
        <p:nvSpPr>
          <p:cNvPr id="12311" name="Rectangle 27"/>
          <p:cNvSpPr>
            <a:spLocks noChangeArrowheads="1"/>
          </p:cNvSpPr>
          <p:nvPr/>
        </p:nvSpPr>
        <p:spPr bwMode="auto">
          <a:xfrm>
            <a:off x="122238" y="1304925"/>
            <a:ext cx="3092450" cy="50165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altLang="en-US" sz="2000" b="1" dirty="0">
                <a:latin typeface="+mn-lt"/>
              </a:rPr>
              <a:t>Mobility intra and inter -district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altLang="en-US" sz="2000" b="1" dirty="0">
                <a:latin typeface="+mn-lt"/>
              </a:rPr>
              <a:t>Equipping Personnel with Appropriate Personal Protection Equipment &amp; and Oher resources such as sanitizers, masks, gloves, hazmat suits (when rescuing or restoring </a:t>
            </a:r>
            <a:r>
              <a:rPr lang="en-US" altLang="en-US" sz="2000" b="1" dirty="0" err="1">
                <a:latin typeface="+mn-lt"/>
              </a:rPr>
              <a:t>covid</a:t>
            </a:r>
            <a:r>
              <a:rPr lang="en-US" altLang="en-US" sz="2000" b="1" dirty="0">
                <a:latin typeface="+mn-lt"/>
              </a:rPr>
              <a:t> infected children)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altLang="en-US" sz="2000" b="1" dirty="0">
                <a:latin typeface="+mn-lt"/>
              </a:rPr>
              <a:t>Build capacities of CHILDLINE to handle crisis – e-learning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altLang="en-US" sz="2000" b="1" dirty="0">
                <a:latin typeface="+mn-lt"/>
              </a:rPr>
              <a:t>Self care of caregivers</a:t>
            </a:r>
          </a:p>
        </p:txBody>
      </p:sp>
      <p:sp>
        <p:nvSpPr>
          <p:cNvPr id="12312" name="Rectangle 33"/>
          <p:cNvSpPr>
            <a:spLocks noChangeArrowheads="1"/>
          </p:cNvSpPr>
          <p:nvPr/>
        </p:nvSpPr>
        <p:spPr bwMode="auto">
          <a:xfrm>
            <a:off x="5216525" y="4478338"/>
            <a:ext cx="3763963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+mn-lt"/>
              </a:rPr>
              <a:t>Provision of Appropriate Personal Protection Equipment</a:t>
            </a:r>
          </a:p>
        </p:txBody>
      </p:sp>
      <p:sp>
        <p:nvSpPr>
          <p:cNvPr id="12313" name="Rectangle 34"/>
          <p:cNvSpPr>
            <a:spLocks noChangeArrowheads="1"/>
          </p:cNvSpPr>
          <p:nvPr/>
        </p:nvSpPr>
        <p:spPr bwMode="auto">
          <a:xfrm rot="400980">
            <a:off x="4587875" y="2951163"/>
            <a:ext cx="4271963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+mn-lt"/>
              </a:rPr>
              <a:t>Transportation, Food &amp; Other Logistic Support</a:t>
            </a:r>
          </a:p>
        </p:txBody>
      </p:sp>
      <p:sp>
        <p:nvSpPr>
          <p:cNvPr id="12314" name="Rectangle 35"/>
          <p:cNvSpPr>
            <a:spLocks noChangeArrowheads="1"/>
          </p:cNvSpPr>
          <p:nvPr/>
        </p:nvSpPr>
        <p:spPr bwMode="auto">
          <a:xfrm rot="214882">
            <a:off x="4778375" y="3708400"/>
            <a:ext cx="4584700" cy="7064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+mn-lt"/>
              </a:rPr>
              <a:t>Inadequate resources – human &amp; financial  </a:t>
            </a:r>
          </a:p>
        </p:txBody>
      </p:sp>
      <p:sp>
        <p:nvSpPr>
          <p:cNvPr id="12315" name="Rectangle 36"/>
          <p:cNvSpPr>
            <a:spLocks noChangeArrowheads="1"/>
          </p:cNvSpPr>
          <p:nvPr/>
        </p:nvSpPr>
        <p:spPr bwMode="auto">
          <a:xfrm rot="468355">
            <a:off x="4316413" y="2373313"/>
            <a:ext cx="4549775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+mn-lt"/>
              </a:rPr>
              <a:t>Insurance Cover Protection for 3 years  </a:t>
            </a:r>
            <a:endParaRPr lang="en-IN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316" name="Rectangle 37"/>
          <p:cNvSpPr>
            <a:spLocks noChangeArrowheads="1"/>
          </p:cNvSpPr>
          <p:nvPr/>
        </p:nvSpPr>
        <p:spPr bwMode="auto">
          <a:xfrm>
            <a:off x="5514975" y="5218113"/>
            <a:ext cx="360045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+mn-lt"/>
              </a:rPr>
              <a:t>Immediate Emergency Relief Packets for Children &amp; Families</a:t>
            </a:r>
            <a:r>
              <a:rPr lang="en-US" altLang="en-US" sz="14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0913" y="663575"/>
            <a:ext cx="3600450" cy="708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IN" sz="2000" b="1" dirty="0">
                <a:latin typeface="+mn-lt"/>
              </a:rPr>
              <a:t>1098 should be declared an essential service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563563"/>
          </a:xfrm>
        </p:spPr>
        <p:txBody>
          <a:bodyPr/>
          <a:lstStyle/>
          <a:p>
            <a:pPr eaLnBrk="1" hangingPunct="1"/>
            <a:r>
              <a:rPr lang="en-IN" altLang="en-US" sz="3600" b="1" smtClean="0">
                <a:solidFill>
                  <a:srgbClr val="FF0000"/>
                </a:solidFill>
                <a:latin typeface="Calibri" panose="020F0502020204030204" pitchFamily="34" charset="0"/>
                <a:ea typeface="Adobe Gothic Std B"/>
                <a:cs typeface="Adobe Gothic Std B"/>
              </a:rPr>
              <a:t>Thank</a:t>
            </a:r>
            <a:r>
              <a:rPr lang="en-IN" altLang="en-US" sz="3600" b="1" smtClean="0">
                <a:solidFill>
                  <a:srgbClr val="FF0000"/>
                </a:solidFill>
                <a:latin typeface="Calibri" panose="020F0502020204030204" pitchFamily="34" charset="0"/>
              </a:rPr>
              <a:t> You…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363" y="785813"/>
            <a:ext cx="3248025" cy="241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64088" y="3906838"/>
            <a:ext cx="3751262" cy="1754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IN" dirty="0">
                <a:latin typeface="+mn-lt"/>
                <a:hlinkClick r:id="rId3"/>
              </a:rPr>
              <a:t>Contact Us:</a:t>
            </a:r>
          </a:p>
          <a:p>
            <a:pPr>
              <a:defRPr/>
            </a:pPr>
            <a:endParaRPr lang="en-IN" dirty="0">
              <a:latin typeface="+mn-lt"/>
              <a:hlinkClick r:id="rId3"/>
            </a:endParaRPr>
          </a:p>
          <a:p>
            <a:pPr>
              <a:defRPr/>
            </a:pPr>
            <a:r>
              <a:rPr lang="en-IN" dirty="0">
                <a:latin typeface="+mn-lt"/>
                <a:hlinkClick r:id="rId3"/>
              </a:rPr>
              <a:t>www.childlineindia.org.in</a:t>
            </a:r>
            <a:endParaRPr lang="en-IN" dirty="0">
              <a:latin typeface="+mn-lt"/>
            </a:endParaRPr>
          </a:p>
          <a:p>
            <a:pPr>
              <a:defRPr/>
            </a:pPr>
            <a:endParaRPr lang="en-IN" dirty="0">
              <a:latin typeface="+mn-lt"/>
            </a:endParaRPr>
          </a:p>
          <a:p>
            <a:pPr>
              <a:defRPr/>
            </a:pPr>
            <a:r>
              <a:rPr lang="en-IN" dirty="0">
                <a:latin typeface="+mn-lt"/>
                <a:hlinkClick r:id="rId4"/>
              </a:rPr>
              <a:t>dial1098@childlineindia.org.in</a:t>
            </a:r>
            <a:r>
              <a:rPr lang="en-IN" dirty="0">
                <a:latin typeface="+mn-lt"/>
              </a:rPr>
              <a:t> </a:t>
            </a:r>
          </a:p>
          <a:p>
            <a:pPr>
              <a:defRPr/>
            </a:pPr>
            <a:endParaRPr lang="en-IN" dirty="0"/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0" y="-5124450"/>
            <a:ext cx="6665913" cy="1024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endParaRPr lang="en-US" altLang="en-US" sz="900" b="1">
              <a:solidFill>
                <a:srgbClr val="000000"/>
              </a:solidFill>
            </a:endParaRPr>
          </a:p>
          <a:p>
            <a:r>
              <a:rPr lang="en-US" altLang="en-US" sz="900" b="1">
                <a:solidFill>
                  <a:srgbClr val="000000"/>
                </a:solidFill>
              </a:rPr>
              <a:t>Like us on </a:t>
            </a:r>
            <a:r>
              <a:rPr lang="en-US" altLang="en-US" sz="900">
                <a:solidFill>
                  <a:srgbClr val="000000"/>
                </a:solidFill>
              </a:rPr>
              <a:t>  </a:t>
            </a:r>
            <a:r>
              <a:rPr lang="en-US" altLang="en-US" sz="1500">
                <a:solidFill>
                  <a:srgbClr val="000000"/>
                </a:solidFill>
              </a:rPr>
              <a:t>     </a:t>
            </a:r>
            <a:r>
              <a:rPr lang="en-US" altLang="en-US" sz="900">
                <a:solidFill>
                  <a:srgbClr val="000000"/>
                </a:solidFill>
              </a:rPr>
              <a:t> </a:t>
            </a:r>
            <a:r>
              <a:rPr lang="en-US" altLang="en-US" sz="900" b="1">
                <a:solidFill>
                  <a:srgbClr val="000000"/>
                </a:solidFill>
              </a:rPr>
              <a:t>│Follow us on </a:t>
            </a:r>
            <a:r>
              <a:rPr lang="en-US" altLang="en-US" sz="900">
                <a:solidFill>
                  <a:srgbClr val="000000"/>
                </a:solidFill>
              </a:rPr>
              <a:t>  </a:t>
            </a:r>
            <a:r>
              <a:rPr lang="en-US" altLang="en-US" sz="1500">
                <a:solidFill>
                  <a:srgbClr val="000000"/>
                </a:solidFill>
              </a:rPr>
              <a:t>     </a:t>
            </a:r>
            <a:r>
              <a:rPr lang="en-US" altLang="en-US" sz="900" b="1">
                <a:solidFill>
                  <a:srgbClr val="000000"/>
                </a:solidFill>
              </a:rPr>
              <a:t> </a:t>
            </a:r>
            <a:r>
              <a:rPr lang="en-US" altLang="en-US" sz="900">
                <a:solidFill>
                  <a:srgbClr val="000000"/>
                </a:solidFill>
              </a:rPr>
              <a:t>  </a:t>
            </a:r>
            <a:r>
              <a:rPr lang="en-US" altLang="en-US" sz="1500">
                <a:solidFill>
                  <a:srgbClr val="000000"/>
                </a:solidFill>
              </a:rPr>
              <a:t>     </a:t>
            </a:r>
            <a:r>
              <a:rPr lang="en-US" altLang="en-US" sz="900">
                <a:solidFill>
                  <a:srgbClr val="000000"/>
                </a:solidFill>
              </a:rPr>
              <a:t>   </a:t>
            </a:r>
            <a:r>
              <a:rPr lang="en-US" altLang="en-US" sz="1400">
                <a:solidFill>
                  <a:srgbClr val="000000"/>
                </a:solidFill>
              </a:rPr>
              <a:t>     </a:t>
            </a:r>
            <a:r>
              <a:rPr lang="en-US" altLang="en-US" sz="900" b="1">
                <a:solidFill>
                  <a:srgbClr val="000000"/>
                </a:solidFill>
              </a:rPr>
              <a:t>│Subscribe on </a:t>
            </a:r>
            <a:r>
              <a:rPr lang="en-US" altLang="en-US" sz="900">
                <a:solidFill>
                  <a:srgbClr val="000000"/>
                </a:solidFill>
              </a:rPr>
              <a:t>  </a:t>
            </a:r>
            <a:r>
              <a:rPr lang="en-US" altLang="en-US" sz="1500">
                <a:solidFill>
                  <a:srgbClr val="000000"/>
                </a:solidFill>
              </a:rPr>
              <a:t>     </a:t>
            </a:r>
            <a:r>
              <a:rPr lang="en-US" altLang="en-US" sz="900">
                <a:solidFill>
                  <a:srgbClr val="000000"/>
                </a:solidFill>
              </a:rPr>
              <a:t/>
            </a:r>
            <a:br>
              <a:rPr lang="en-US" altLang="en-US" sz="900">
                <a:solidFill>
                  <a:srgbClr val="000000"/>
                </a:solidFill>
              </a:rPr>
            </a:br>
            <a:endParaRPr lang="en-US" altLang="en-US" sz="900"/>
          </a:p>
          <a:p>
            <a:r>
              <a:rPr lang="en-US" altLang="en-US" sz="900" b="1">
                <a:solidFill>
                  <a:srgbClr val="000000"/>
                </a:solidFill>
              </a:rPr>
              <a:t>Call </a:t>
            </a:r>
            <a:r>
              <a:rPr lang="en-US" altLang="en-US" sz="900" b="1">
                <a:solidFill>
                  <a:srgbClr val="FF0000"/>
                </a:solidFill>
              </a:rPr>
              <a:t>1098</a:t>
            </a:r>
            <a:r>
              <a:rPr lang="en-US" altLang="en-US" sz="900" b="1">
                <a:solidFill>
                  <a:srgbClr val="000000"/>
                </a:solidFill>
              </a:rPr>
              <a:t> if you see any Child in Distress or in Crisis.</a:t>
            </a:r>
            <a:endParaRPr lang="en-US" altLang="en-US" sz="800"/>
          </a:p>
        </p:txBody>
      </p:sp>
      <p:sp>
        <p:nvSpPr>
          <p:cNvPr id="20486" name="AutoShape 10"/>
          <p:cNvSpPr>
            <a:spLocks noChangeAspect="1" noChangeArrowheads="1"/>
          </p:cNvSpPr>
          <p:nvPr/>
        </p:nvSpPr>
        <p:spPr bwMode="auto">
          <a:xfrm>
            <a:off x="63500" y="-53975"/>
            <a:ext cx="40005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IN" altLang="en-US"/>
          </a:p>
        </p:txBody>
      </p:sp>
      <p:sp>
        <p:nvSpPr>
          <p:cNvPr id="20487" name="Rectangle 11"/>
          <p:cNvSpPr>
            <a:spLocks noChangeArrowheads="1"/>
          </p:cNvSpPr>
          <p:nvPr/>
        </p:nvSpPr>
        <p:spPr bwMode="auto">
          <a:xfrm>
            <a:off x="0" y="3756025"/>
            <a:ext cx="3751263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700"/>
              <a:t/>
            </a:r>
            <a:br>
              <a:rPr lang="en-US" altLang="en-US" sz="700"/>
            </a:br>
            <a:endParaRPr lang="en-US" altLang="en-US" sz="800"/>
          </a:p>
          <a:p>
            <a:r>
              <a:rPr lang="en-US" altLang="en-US" sz="900"/>
              <a:t>  </a:t>
            </a:r>
            <a:r>
              <a:rPr lang="en-US" altLang="en-US" sz="4100"/>
              <a:t>                       </a:t>
            </a:r>
            <a:r>
              <a:rPr lang="en-US" altLang="en-US" sz="900"/>
              <a:t/>
            </a:r>
            <a:br>
              <a:rPr lang="en-US" altLang="en-US" sz="900"/>
            </a:br>
            <a:endParaRPr lang="en-US" altLang="en-US" sz="800"/>
          </a:p>
          <a:p>
            <a:r>
              <a:rPr lang="en-US" altLang="en-US" sz="600"/>
              <a:t> </a:t>
            </a:r>
            <a:endParaRPr lang="en-US" altLang="en-US"/>
          </a:p>
        </p:txBody>
      </p:sp>
      <p:pic>
        <p:nvPicPr>
          <p:cNvPr id="20488" name="Picture 12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3" y="4327525"/>
            <a:ext cx="2286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13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63" y="4327525"/>
            <a:ext cx="2286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14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63" y="4324350"/>
            <a:ext cx="2286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15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3" y="4344988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2" name="AutoShape 17"/>
          <p:cNvSpPr>
            <a:spLocks noChangeAspect="1" noChangeArrowheads="1"/>
          </p:cNvSpPr>
          <p:nvPr/>
        </p:nvSpPr>
        <p:spPr bwMode="auto">
          <a:xfrm>
            <a:off x="215900" y="98425"/>
            <a:ext cx="40005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IN" altLang="en-US"/>
          </a:p>
        </p:txBody>
      </p:sp>
      <p:pic>
        <p:nvPicPr>
          <p:cNvPr id="20493" name="Picture 16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6663" y="4324350"/>
            <a:ext cx="2286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886700" cy="1325563"/>
          </a:xfrm>
        </p:spPr>
        <p:txBody>
          <a:bodyPr/>
          <a:lstStyle/>
          <a:p>
            <a:pPr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n-lt"/>
              </a:rPr>
              <a:t>COVID-19 </a:t>
            </a:r>
            <a:endParaRPr lang="en-IN" altLang="en-US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47638" y="1071563"/>
            <a:ext cx="8839200" cy="5449887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2400" dirty="0"/>
              <a:t>Declared as Pandemic by WHO on March 11, 2020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2400" dirty="0"/>
              <a:t>Claimed Over 73,608 Lives and Infected over 13,23,641 worldwide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2400" dirty="0"/>
              <a:t>Government of India Declared Health emergency &amp; Lockdown for 21 days – 24</a:t>
            </a:r>
            <a:r>
              <a:rPr lang="en-US" altLang="en-US" sz="2400" baseline="30000" dirty="0"/>
              <a:t>th</a:t>
            </a:r>
            <a:r>
              <a:rPr lang="en-US" altLang="en-US" sz="2400" dirty="0"/>
              <a:t> March midnight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2400" dirty="0"/>
              <a:t>India Confirmed 4780 infected cases and 130 deaths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2400" dirty="0"/>
              <a:t>Maharashtra, Tamil Nadu, Delhi, Telangana, Kerala, UP, AP – 70% cases from these states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2400" dirty="0"/>
              <a:t>Mumbai, Delhi, Indore, Hyderabad, Pune – 30% cases reported nationwide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2400" dirty="0"/>
              <a:t>Chennai, </a:t>
            </a:r>
            <a:r>
              <a:rPr lang="en-US" altLang="en-US" sz="2400" dirty="0" err="1"/>
              <a:t>Kasargod</a:t>
            </a:r>
            <a:r>
              <a:rPr lang="en-US" altLang="en-US" sz="2400" dirty="0"/>
              <a:t>, Jaipur, Thane &amp; Ahmedabad next 5 – 10 cities account for 41% cases</a:t>
            </a:r>
          </a:p>
          <a:p>
            <a:pPr>
              <a:defRPr/>
            </a:pPr>
            <a:endParaRPr lang="en-US" altLang="en-US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I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59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5250" y="0"/>
            <a:ext cx="7439025" cy="685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600" b="1" dirty="0">
                <a:solidFill>
                  <a:srgbClr val="FF0000"/>
                </a:solidFill>
                <a:latin typeface="+mn-lt"/>
              </a:rPr>
              <a:t>CHILDLINE locations in the Country </a:t>
            </a:r>
          </a:p>
        </p:txBody>
      </p:sp>
      <p:pic>
        <p:nvPicPr>
          <p:cNvPr id="512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3" y="82550"/>
            <a:ext cx="992187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4794250" y="1544638"/>
            <a:ext cx="3067050" cy="61753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b="1" dirty="0"/>
              <a:t>Locations as of now - 570</a:t>
            </a:r>
          </a:p>
          <a:p>
            <a:pPr>
              <a:defRPr/>
            </a:pPr>
            <a:r>
              <a:rPr lang="en-US" b="1" dirty="0"/>
              <a:t>RCLS - 128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7963" y="4135438"/>
            <a:ext cx="4586287" cy="369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IN" b="1" dirty="0">
                <a:latin typeface="+mn-lt"/>
              </a:rPr>
              <a:t>102 NCRB &amp; 100 Aspirational Districts covered</a:t>
            </a:r>
          </a:p>
        </p:txBody>
      </p:sp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95251" y="1076632"/>
          <a:ext cx="8953500" cy="5622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3" y="82550"/>
            <a:ext cx="992187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0" y="82550"/>
            <a:ext cx="7772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Zone wise District CHILDLINE coverage</a:t>
            </a:r>
            <a:endParaRPr lang="en-IN" altLang="en-US" sz="1800"/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0" y="1002890"/>
          <a:ext cx="9048750" cy="5494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2088" y="114300"/>
            <a:ext cx="8837612" cy="5429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IN" sz="3600" b="1">
                <a:solidFill>
                  <a:srgbClr val="FF0000"/>
                </a:solidFill>
              </a:rPr>
              <a:t>Zone wise Railway CHILDLINE coverage</a:t>
            </a:r>
            <a:endParaRPr lang="en-IN" sz="36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7263" y="5395913"/>
            <a:ext cx="2270125" cy="9239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IN" b="1" dirty="0">
                <a:latin typeface="+mn-lt"/>
              </a:rPr>
              <a:t>List of 263 Railway CHILDLINEs</a:t>
            </a:r>
            <a:r>
              <a:rPr lang="en-IN" dirty="0">
                <a:latin typeface="+mn-lt"/>
              </a:rPr>
              <a:t> </a:t>
            </a:r>
            <a:r>
              <a:rPr lang="en-IN" b="1" dirty="0">
                <a:latin typeface="+mn-lt"/>
              </a:rPr>
              <a:t>finalised</a:t>
            </a:r>
          </a:p>
          <a:p>
            <a:pPr algn="ctr">
              <a:defRPr/>
            </a:pPr>
            <a:r>
              <a:rPr lang="en-IN" b="1" dirty="0">
                <a:latin typeface="+mn-lt"/>
              </a:rPr>
              <a:t>Ongoing  -  128</a:t>
            </a:r>
          </a:p>
        </p:txBody>
      </p:sp>
      <p:sp>
        <p:nvSpPr>
          <p:cNvPr id="7172" name="TextBox 1"/>
          <p:cNvSpPr txBox="1">
            <a:spLocks noChangeArrowheads="1"/>
          </p:cNvSpPr>
          <p:nvPr/>
        </p:nvSpPr>
        <p:spPr bwMode="auto">
          <a:xfrm>
            <a:off x="2227263" y="6024563"/>
            <a:ext cx="1090612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IN" altLang="en-US" sz="1100"/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236538" y="806115"/>
          <a:ext cx="8793162" cy="4589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17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3" y="82550"/>
            <a:ext cx="992187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8838" y="2219325"/>
            <a:ext cx="7886700" cy="565150"/>
          </a:xfrm>
        </p:spPr>
        <p:txBody>
          <a:bodyPr/>
          <a:lstStyle/>
          <a:p>
            <a:pPr algn="ctr">
              <a:defRPr/>
            </a:pPr>
            <a:r>
              <a:rPr lang="en-IN" sz="3600" b="1" dirty="0">
                <a:solidFill>
                  <a:srgbClr val="FF0000"/>
                </a:solidFill>
                <a:latin typeface="+mn-lt"/>
              </a:rPr>
              <a:t>Calls to 1098 – 20</a:t>
            </a:r>
            <a:r>
              <a:rPr lang="en-IN" sz="3600" b="1" baseline="30000" dirty="0">
                <a:solidFill>
                  <a:srgbClr val="FF0000"/>
                </a:solidFill>
                <a:latin typeface="+mn-lt"/>
              </a:rPr>
              <a:t>th</a:t>
            </a:r>
            <a:r>
              <a:rPr lang="en-IN" sz="3600" b="1" dirty="0">
                <a:solidFill>
                  <a:srgbClr val="FF0000"/>
                </a:solidFill>
                <a:latin typeface="+mn-lt"/>
              </a:rPr>
              <a:t> – 31</a:t>
            </a:r>
            <a:r>
              <a:rPr lang="en-IN" sz="3600" b="1" baseline="30000" dirty="0">
                <a:solidFill>
                  <a:srgbClr val="FF0000"/>
                </a:solidFill>
                <a:latin typeface="+mn-lt"/>
              </a:rPr>
              <a:t>st</a:t>
            </a:r>
            <a:r>
              <a:rPr lang="en-IN" sz="3600" b="1" dirty="0">
                <a:solidFill>
                  <a:srgbClr val="FF0000"/>
                </a:solidFill>
                <a:latin typeface="+mn-lt"/>
              </a:rPr>
              <a:t> March 2020</a:t>
            </a:r>
          </a:p>
        </p:txBody>
      </p:sp>
      <p:pic>
        <p:nvPicPr>
          <p:cNvPr id="819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3" y="82550"/>
            <a:ext cx="992187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838" y="0"/>
            <a:ext cx="7772400" cy="693738"/>
          </a:xfrm>
        </p:spPr>
        <p:txBody>
          <a:bodyPr/>
          <a:lstStyle/>
          <a:p>
            <a:pPr algn="l">
              <a:defRPr/>
            </a:pPr>
            <a:r>
              <a:rPr lang="en-IN" sz="3600" b="1" dirty="0">
                <a:solidFill>
                  <a:srgbClr val="FF0000"/>
                </a:solidFill>
                <a:latin typeface="+mn-lt"/>
              </a:rPr>
              <a:t>Calls to 1098 – 20</a:t>
            </a:r>
            <a:r>
              <a:rPr lang="en-IN" sz="3600" b="1" baseline="30000" dirty="0">
                <a:solidFill>
                  <a:srgbClr val="FF0000"/>
                </a:solidFill>
                <a:latin typeface="+mn-lt"/>
              </a:rPr>
              <a:t>th</a:t>
            </a:r>
            <a:r>
              <a:rPr lang="en-IN" sz="3600" b="1" dirty="0">
                <a:solidFill>
                  <a:srgbClr val="FF0000"/>
                </a:solidFill>
                <a:latin typeface="+mn-lt"/>
              </a:rPr>
              <a:t> – 31</a:t>
            </a:r>
            <a:r>
              <a:rPr lang="en-IN" sz="3600" b="1" baseline="30000" dirty="0">
                <a:solidFill>
                  <a:srgbClr val="FF0000"/>
                </a:solidFill>
                <a:latin typeface="+mn-lt"/>
              </a:rPr>
              <a:t>st</a:t>
            </a:r>
            <a:r>
              <a:rPr lang="en-IN" sz="3600" b="1" dirty="0">
                <a:solidFill>
                  <a:srgbClr val="FF0000"/>
                </a:solidFill>
                <a:latin typeface="+mn-lt"/>
              </a:rPr>
              <a:t> March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7325" y="876300"/>
          <a:ext cx="8843963" cy="5048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61838"/>
                <a:gridCol w="1882125"/>
              </a:tblGrid>
              <a:tr h="346806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u="none" strike="noStrike" dirty="0">
                          <a:effectLst/>
                        </a:rPr>
                        <a:t> Details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u="none" strike="noStrike" dirty="0">
                          <a:effectLst/>
                        </a:rPr>
                        <a:t>Total Number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b"/>
                </a:tc>
              </a:tr>
              <a:tr h="602584"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1" u="none" strike="noStrike">
                          <a:effectLst/>
                        </a:rPr>
                        <a:t>Number of calls Offered*</a:t>
                      </a:r>
                      <a:endParaRPr lang="en-IN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b="1" u="none" strike="noStrike" dirty="0">
                          <a:effectLst/>
                        </a:rPr>
                        <a:t>4,37,519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b"/>
                </a:tc>
              </a:tr>
              <a:tr h="677202"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1" u="none" strike="noStrike" dirty="0">
                          <a:effectLst/>
                        </a:rPr>
                        <a:t>Average Offered calls per day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u="none" strike="noStrike">
                          <a:effectLst/>
                        </a:rPr>
                        <a:t>36,460</a:t>
                      </a:r>
                      <a:endParaRPr lang="en-IN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/>
                </a:tc>
              </a:tr>
              <a:tr h="677201"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1" u="none" strike="noStrike">
                          <a:effectLst/>
                        </a:rPr>
                        <a:t>Number of calls Answered </a:t>
                      </a:r>
                      <a:endParaRPr lang="en-IN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b="1" u="none" strike="noStrike" dirty="0">
                          <a:effectLst/>
                        </a:rPr>
                        <a:t>3,07,018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b"/>
                </a:tc>
              </a:tr>
              <a:tr h="760119">
                <a:tc>
                  <a:txBody>
                    <a:bodyPr/>
                    <a:lstStyle/>
                    <a:p>
                      <a:pPr algn="l" fontAlgn="ctr"/>
                      <a:r>
                        <a:rPr lang="en-IN" sz="2000" b="1" u="none" strike="noStrike" dirty="0">
                          <a:effectLst/>
                        </a:rPr>
                        <a:t>Average Answered calls per day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2000" b="1" u="none" strike="noStrike" dirty="0">
                          <a:effectLst/>
                        </a:rPr>
                        <a:t>25,585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ctr"/>
                </a:tc>
              </a:tr>
              <a:tr h="789451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u="none" strike="noStrike" dirty="0">
                          <a:effectLst/>
                        </a:rPr>
                        <a:t>Number of intervention calls transferred to Intervention Unit, including Outreach cases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b="1" u="none" strike="noStrike" dirty="0">
                          <a:effectLst/>
                        </a:rPr>
                        <a:t>4,857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b"/>
                </a:tc>
              </a:tr>
              <a:tr h="634053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u="none" strike="noStrike" dirty="0">
                          <a:effectLst/>
                        </a:rPr>
                        <a:t>Total Corona case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b="1" u="none" strike="noStrike" dirty="0">
                          <a:effectLst/>
                        </a:rPr>
                        <a:t>237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b"/>
                </a:tc>
              </a:tr>
              <a:tr h="560835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u="none" strike="noStrike" dirty="0">
                          <a:effectLst/>
                        </a:rPr>
                        <a:t>Total Information related Corona calls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b="1" u="none" strike="noStrike" dirty="0">
                          <a:effectLst/>
                        </a:rPr>
                        <a:t>1677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5" marB="0" anchor="b"/>
                </a:tc>
              </a:tr>
            </a:tbl>
          </a:graphicData>
        </a:graphic>
      </p:graphicFrame>
      <p:pic>
        <p:nvPicPr>
          <p:cNvPr id="924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3" y="82550"/>
            <a:ext cx="992187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446088"/>
          </a:xfrm>
        </p:spPr>
        <p:txBody>
          <a:bodyPr/>
          <a:lstStyle/>
          <a:p>
            <a:pPr>
              <a:defRPr/>
            </a:pPr>
            <a:r>
              <a:rPr lang="en-IN" sz="3600" b="1" dirty="0">
                <a:solidFill>
                  <a:srgbClr val="FF0000"/>
                </a:solidFill>
                <a:latin typeface="+mn-lt"/>
              </a:rPr>
              <a:t>States calling 1098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87287" y="1066800"/>
          <a:ext cx="8681291" cy="56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63" y="185738"/>
            <a:ext cx="7772400" cy="519112"/>
          </a:xfrm>
        </p:spPr>
        <p:txBody>
          <a:bodyPr/>
          <a:lstStyle/>
          <a:p>
            <a:pPr>
              <a:defRPr/>
            </a:pPr>
            <a:r>
              <a:rPr lang="en-IN" sz="3600" b="1" dirty="0">
                <a:solidFill>
                  <a:srgbClr val="FF0000"/>
                </a:solidFill>
                <a:latin typeface="+mn-lt"/>
              </a:rPr>
              <a:t>Information seeking on Corona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43219" y="705081"/>
          <a:ext cx="8780443" cy="5486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5297</TotalTime>
  <Words>760</Words>
  <Application>Microsoft Office PowerPoint</Application>
  <PresentationFormat>On-screen Show (4:3)</PresentationFormat>
  <Paragraphs>182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 Light</vt:lpstr>
      <vt:lpstr>Calibri</vt:lpstr>
      <vt:lpstr>Wingdings</vt:lpstr>
      <vt:lpstr>Open Sans</vt:lpstr>
      <vt:lpstr>Adobe Gothic Std B</vt:lpstr>
      <vt:lpstr>Office Theme</vt:lpstr>
      <vt:lpstr>CHILDLINE 1098, India’s safety net for children VS COVID 19     </vt:lpstr>
      <vt:lpstr>PowerPoint Presentation</vt:lpstr>
      <vt:lpstr>PowerPoint Presentation</vt:lpstr>
      <vt:lpstr>PowerPoint Presentation</vt:lpstr>
      <vt:lpstr>PowerPoint Presentation</vt:lpstr>
      <vt:lpstr>Calls to 1098 – 20th – 31st March 2020</vt:lpstr>
      <vt:lpstr>Calls to 1098 – 20th – 31st March </vt:lpstr>
      <vt:lpstr>States calling 1098</vt:lpstr>
      <vt:lpstr>Information seeking on Corona</vt:lpstr>
      <vt:lpstr>Impact of COVID 19 on 1098 services</vt:lpstr>
      <vt:lpstr>1098 Emergency Services &amp; COVID</vt:lpstr>
      <vt:lpstr>1098 Emergency Services &amp; COVID</vt:lpstr>
      <vt:lpstr>Key Resource</vt:lpstr>
      <vt:lpstr>1098 Emergency Services &amp; COVID</vt:lpstr>
      <vt:lpstr>PowerPoint Presentation</vt:lpstr>
      <vt:lpstr>PowerPoint Presentation</vt:lpstr>
      <vt:lpstr>Support required</vt:lpstr>
      <vt:lpstr>Thank You…</vt:lpstr>
      <vt:lpstr>COVID-19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Harleen</dc:creator>
  <cp:lastModifiedBy>Bear</cp:lastModifiedBy>
  <cp:revision>678</cp:revision>
  <cp:lastPrinted>2018-10-08T09:51:53Z</cp:lastPrinted>
  <dcterms:created xsi:type="dcterms:W3CDTF">2017-05-29T05:59:21Z</dcterms:created>
  <dcterms:modified xsi:type="dcterms:W3CDTF">2020-07-14T14:04:20Z</dcterms:modified>
</cp:coreProperties>
</file>