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Lst>
  <p:handoutMasterIdLst>
    <p:handoutMasterId r:id="rId34"/>
  </p:handoutMasterIdLst>
  <p:sldIdLst>
    <p:sldId id="256" r:id="rId5"/>
    <p:sldId id="258" r:id="rId6"/>
    <p:sldId id="289" r:id="rId7"/>
    <p:sldId id="296" r:id="rId8"/>
    <p:sldId id="287" r:id="rId9"/>
    <p:sldId id="297" r:id="rId10"/>
    <p:sldId id="298" r:id="rId11"/>
    <p:sldId id="279" r:id="rId12"/>
    <p:sldId id="288" r:id="rId13"/>
    <p:sldId id="299" r:id="rId14"/>
    <p:sldId id="300" r:id="rId15"/>
    <p:sldId id="301" r:id="rId16"/>
    <p:sldId id="302" r:id="rId17"/>
    <p:sldId id="303" r:id="rId18"/>
    <p:sldId id="304" r:id="rId19"/>
    <p:sldId id="311" r:id="rId20"/>
    <p:sldId id="310" r:id="rId21"/>
    <p:sldId id="286" r:id="rId22"/>
    <p:sldId id="280" r:id="rId23"/>
    <p:sldId id="290" r:id="rId24"/>
    <p:sldId id="291" r:id="rId25"/>
    <p:sldId id="292" r:id="rId26"/>
    <p:sldId id="306" r:id="rId27"/>
    <p:sldId id="293" r:id="rId28"/>
    <p:sldId id="308" r:id="rId29"/>
    <p:sldId id="294" r:id="rId30"/>
    <p:sldId id="307" r:id="rId31"/>
    <p:sldId id="309"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DHA" initials="S" lastIdx="7" clrIdx="0">
    <p:extLst>
      <p:ext uri="{19B8F6BF-5375-455C-9EA6-DF929625EA0E}">
        <p15:presenceInfo xmlns:p15="http://schemas.microsoft.com/office/powerpoint/2012/main" userId="SUDHA" providerId="None"/>
      </p:ext>
    </p:extLst>
  </p:cmAuthor>
  <p:cmAuthor id="2" name="Admin" initials="A" lastIdx="9" clrIdx="1">
    <p:extLst>
      <p:ext uri="{19B8F6BF-5375-455C-9EA6-DF929625EA0E}">
        <p15:presenceInfo xmlns:p15="http://schemas.microsoft.com/office/powerpoint/2012/main" userId="Admin" providerId="None"/>
      </p:ext>
    </p:extLst>
  </p:cmAuthor>
  <p:cmAuthor id="3" name="Tannistha Datta" initials="TD" lastIdx="4" clrIdx="2">
    <p:extLst>
      <p:ext uri="{19B8F6BF-5375-455C-9EA6-DF929625EA0E}">
        <p15:presenceInfo xmlns:p15="http://schemas.microsoft.com/office/powerpoint/2012/main" userId="S::tdatta@unicef.org::48157453-5122-4ecd-ad5d-b74006102849" providerId="AD"/>
      </p:ext>
    </p:extLst>
  </p:cmAuthor>
  <p:cmAuthor id="4" name="Vandhana Kandhari" initials="VK" lastIdx="2" clrIdx="3">
    <p:extLst>
      <p:ext uri="{19B8F6BF-5375-455C-9EA6-DF929625EA0E}">
        <p15:presenceInfo xmlns:p15="http://schemas.microsoft.com/office/powerpoint/2012/main" userId="S::vkandhari@unicef.org::ad6fd847-a7e3-4f0f-ad90-3553b23bf8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26A21"/>
    <a:srgbClr val="80BD41"/>
    <a:srgbClr val="D8D1CA"/>
    <a:srgbClr val="1B8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2" d="100"/>
          <a:sy n="62" d="100"/>
        </p:scale>
        <p:origin x="978" y="84"/>
      </p:cViewPr>
      <p:guideLst/>
    </p:cSldViewPr>
  </p:slideViewPr>
  <p:notesTextViewPr>
    <p:cViewPr>
      <p:scale>
        <a:sx n="1" d="1"/>
        <a:sy n="1" d="1"/>
      </p:scale>
      <p:origin x="0" y="0"/>
    </p:cViewPr>
  </p:notesTextViewPr>
  <p:notesViewPr>
    <p:cSldViewPr snapToGrid="0">
      <p:cViewPr varScale="1">
        <p:scale>
          <a:sx n="57" d="100"/>
          <a:sy n="57" d="100"/>
        </p:scale>
        <p:origin x="281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DCB65D-EB16-4216-BC2D-BD19E2ADA9CD}" type="doc">
      <dgm:prSet loTypeId="urn:microsoft.com/office/officeart/2005/8/layout/hList2" loCatId="list" qsTypeId="urn:microsoft.com/office/officeart/2005/8/quickstyle/simple1" qsCatId="simple" csTypeId="urn:microsoft.com/office/officeart/2005/8/colors/accent5_2" csCatId="accent5" phldr="1"/>
      <dgm:spPr/>
      <dgm:t>
        <a:bodyPr/>
        <a:lstStyle/>
        <a:p>
          <a:endParaRPr lang="en-US"/>
        </a:p>
      </dgm:t>
    </dgm:pt>
    <dgm:pt modelId="{74D850AA-3E64-41E0-AA7D-9605C7645CE9}">
      <dgm:prSet phldrT="[Text]" custT="1"/>
      <dgm:spPr>
        <a:xfrm rot="16200000">
          <a:off x="-559974" y="873400"/>
          <a:ext cx="1322451" cy="160472"/>
        </a:xfrm>
      </dgm:spPr>
      <dgm:t>
        <a:bodyPr/>
        <a:lstStyle/>
        <a:p>
          <a:pPr>
            <a:buNone/>
          </a:pPr>
          <a:r>
            <a:rPr lang="en-US" sz="2000" b="1" dirty="0">
              <a:latin typeface="Candara" panose="020E0502030303020204" pitchFamily="34" charset="0"/>
              <a:ea typeface="+mn-ea"/>
              <a:cs typeface="+mn-cs"/>
            </a:rPr>
            <a:t>FRONTLINE WORKERS AND IMPLEMENTING PARTNERS </a:t>
          </a:r>
        </a:p>
      </dgm:t>
    </dgm:pt>
    <dgm:pt modelId="{1F28A937-0C5F-4457-ADB7-DF1C02410751}" type="parTrans" cxnId="{990654D4-8615-41A1-A204-DF8467F721FA}">
      <dgm:prSet/>
      <dgm:spPr/>
      <dgm:t>
        <a:bodyPr/>
        <a:lstStyle/>
        <a:p>
          <a:endParaRPr lang="en-US" sz="2000">
            <a:latin typeface="Candara" panose="020E0502030303020204" pitchFamily="34" charset="0"/>
          </a:endParaRPr>
        </a:p>
      </dgm:t>
    </dgm:pt>
    <dgm:pt modelId="{4F1E683E-A037-422F-8031-2E2F84C45851}" type="sibTrans" cxnId="{990654D4-8615-41A1-A204-DF8467F721FA}">
      <dgm:prSet/>
      <dgm:spPr/>
      <dgm:t>
        <a:bodyPr/>
        <a:lstStyle/>
        <a:p>
          <a:endParaRPr lang="en-US" sz="2000">
            <a:latin typeface="Candara" panose="020E0502030303020204" pitchFamily="34" charset="0"/>
          </a:endParaRPr>
        </a:p>
      </dgm:t>
    </dgm:pt>
    <dgm:pt modelId="{F0F301BA-38D6-4EAC-AB63-A8D729F38624}">
      <dgm:prSet phldrT="[Text]" custT="1"/>
      <dgm:spPr>
        <a:xfrm>
          <a:off x="181487" y="292411"/>
          <a:ext cx="799322" cy="1322451"/>
        </a:xfrm>
        <a:solidFill>
          <a:schemeClr val="bg1"/>
        </a:solidFill>
      </dgm:spPr>
      <dgm:t>
        <a:bodyPr/>
        <a:lstStyle/>
        <a:p>
          <a:pPr>
            <a:buChar char="•"/>
          </a:pPr>
          <a:r>
            <a:rPr lang="en-US" sz="1800" dirty="0">
              <a:solidFill>
                <a:schemeClr val="tx1"/>
              </a:solidFill>
              <a:latin typeface="Univers" panose="020B0703030502030204" pitchFamily="34" charset="0"/>
              <a:ea typeface="+mn-ea"/>
              <a:cs typeface="+mn-cs"/>
            </a:rPr>
            <a:t>AWW – Integrated Child Development Service (ICDS) centres and Adolescent Girls’ Scheme </a:t>
          </a:r>
        </a:p>
      </dgm:t>
    </dgm:pt>
    <dgm:pt modelId="{F49DB801-38A7-4488-BB14-282F1EC37BD9}" type="parTrans" cxnId="{7377E105-AAD7-42B0-A718-EE60FC882AED}">
      <dgm:prSet/>
      <dgm:spPr/>
      <dgm:t>
        <a:bodyPr/>
        <a:lstStyle/>
        <a:p>
          <a:endParaRPr lang="en-US" sz="2000">
            <a:latin typeface="Candara" panose="020E0502030303020204" pitchFamily="34" charset="0"/>
          </a:endParaRPr>
        </a:p>
      </dgm:t>
    </dgm:pt>
    <dgm:pt modelId="{13C29BC1-C588-45D4-846D-7F499B30CA6A}" type="sibTrans" cxnId="{7377E105-AAD7-42B0-A718-EE60FC882AED}">
      <dgm:prSet/>
      <dgm:spPr/>
      <dgm:t>
        <a:bodyPr/>
        <a:lstStyle/>
        <a:p>
          <a:endParaRPr lang="en-US" sz="2000">
            <a:latin typeface="Candara" panose="020E0502030303020204" pitchFamily="34" charset="0"/>
          </a:endParaRPr>
        </a:p>
      </dgm:t>
    </dgm:pt>
    <dgm:pt modelId="{29E9E8A2-98CC-4105-B491-D7435D1486E8}">
      <dgm:prSet phldrT="[Text]" custT="1"/>
      <dgm:spPr>
        <a:xfrm rot="16200000">
          <a:off x="608120" y="873400"/>
          <a:ext cx="1322451" cy="160472"/>
        </a:xfrm>
      </dgm:spPr>
      <dgm:t>
        <a:bodyPr/>
        <a:lstStyle/>
        <a:p>
          <a:pPr>
            <a:buNone/>
          </a:pPr>
          <a:r>
            <a:rPr lang="en-US" sz="2000" b="1" dirty="0">
              <a:latin typeface="Candara" panose="020E0502030303020204" pitchFamily="34" charset="0"/>
              <a:ea typeface="+mn-ea"/>
              <a:cs typeface="+mn-cs"/>
            </a:rPr>
            <a:t>PARENT AND CAREGIVER NETWORKS </a:t>
          </a:r>
        </a:p>
      </dgm:t>
    </dgm:pt>
    <dgm:pt modelId="{513FF6F5-F3E0-43B1-9347-9EDA37269531}" type="parTrans" cxnId="{54BC3188-6BEC-4719-A0F3-9D6E2BF651A7}">
      <dgm:prSet/>
      <dgm:spPr/>
      <dgm:t>
        <a:bodyPr/>
        <a:lstStyle/>
        <a:p>
          <a:endParaRPr lang="en-US" sz="2000">
            <a:latin typeface="Candara" panose="020E0502030303020204" pitchFamily="34" charset="0"/>
          </a:endParaRPr>
        </a:p>
      </dgm:t>
    </dgm:pt>
    <dgm:pt modelId="{5675ADA6-9F77-476B-BBAA-74454AFAE796}" type="sibTrans" cxnId="{54BC3188-6BEC-4719-A0F3-9D6E2BF651A7}">
      <dgm:prSet/>
      <dgm:spPr/>
      <dgm:t>
        <a:bodyPr/>
        <a:lstStyle/>
        <a:p>
          <a:endParaRPr lang="en-US" sz="2000">
            <a:latin typeface="Candara" panose="020E0502030303020204" pitchFamily="34" charset="0"/>
          </a:endParaRPr>
        </a:p>
      </dgm:t>
    </dgm:pt>
    <dgm:pt modelId="{C9663843-FE06-4080-9393-B3EA5C0966C2}">
      <dgm:prSet phldrT="[Text]" custT="1"/>
      <dgm:spPr>
        <a:xfrm>
          <a:off x="1349581"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Parents/caregivers </a:t>
          </a:r>
        </a:p>
      </dgm:t>
    </dgm:pt>
    <dgm:pt modelId="{8DDF4D80-E3FC-4364-9325-4293083AD940}" type="parTrans" cxnId="{7B01C170-DF27-491A-BA1B-21A56D711E0F}">
      <dgm:prSet/>
      <dgm:spPr/>
      <dgm:t>
        <a:bodyPr/>
        <a:lstStyle/>
        <a:p>
          <a:endParaRPr lang="en-US" sz="2000">
            <a:latin typeface="Candara" panose="020E0502030303020204" pitchFamily="34" charset="0"/>
          </a:endParaRPr>
        </a:p>
      </dgm:t>
    </dgm:pt>
    <dgm:pt modelId="{D4FA6CC9-0A8B-4C87-A5EB-E6701A54FD69}" type="sibTrans" cxnId="{7B01C170-DF27-491A-BA1B-21A56D711E0F}">
      <dgm:prSet/>
      <dgm:spPr/>
      <dgm:t>
        <a:bodyPr/>
        <a:lstStyle/>
        <a:p>
          <a:endParaRPr lang="en-US" sz="2000">
            <a:latin typeface="Candara" panose="020E0502030303020204" pitchFamily="34" charset="0"/>
          </a:endParaRPr>
        </a:p>
      </dgm:t>
    </dgm:pt>
    <dgm:pt modelId="{D5157DAE-CA47-4603-AF82-D42856589C9B}">
      <dgm:prSet phldrT="[Text]" custT="1"/>
      <dgm:spPr>
        <a:xfrm rot="16200000">
          <a:off x="1776214" y="873400"/>
          <a:ext cx="1322451" cy="160472"/>
        </a:xfrm>
      </dgm:spPr>
      <dgm:t>
        <a:bodyPr/>
        <a:lstStyle/>
        <a:p>
          <a:pPr>
            <a:buNone/>
          </a:pPr>
          <a:r>
            <a:rPr lang="en-US" sz="2000" b="1" dirty="0">
              <a:latin typeface="Candara" panose="020E0502030303020204" pitchFamily="34" charset="0"/>
              <a:ea typeface="+mn-ea"/>
              <a:cs typeface="+mn-cs"/>
            </a:rPr>
            <a:t>MEDIA &amp; PARTNERSHIPS</a:t>
          </a:r>
        </a:p>
      </dgm:t>
    </dgm:pt>
    <dgm:pt modelId="{DD441195-5A01-4A4E-96DF-6A96E8050076}" type="parTrans" cxnId="{0940901B-3161-4971-B60F-01960385BF26}">
      <dgm:prSet/>
      <dgm:spPr/>
      <dgm:t>
        <a:bodyPr/>
        <a:lstStyle/>
        <a:p>
          <a:endParaRPr lang="en-US" sz="2000">
            <a:latin typeface="Candara" panose="020E0502030303020204" pitchFamily="34" charset="0"/>
          </a:endParaRPr>
        </a:p>
      </dgm:t>
    </dgm:pt>
    <dgm:pt modelId="{E872C434-FF00-4129-B31C-82C3C382060E}" type="sibTrans" cxnId="{0940901B-3161-4971-B60F-01960385BF26}">
      <dgm:prSet/>
      <dgm:spPr/>
      <dgm:t>
        <a:bodyPr/>
        <a:lstStyle/>
        <a:p>
          <a:endParaRPr lang="en-US" sz="2000">
            <a:latin typeface="Candara" panose="020E0502030303020204" pitchFamily="34" charset="0"/>
          </a:endParaRPr>
        </a:p>
      </dgm:t>
    </dgm:pt>
    <dgm:pt modelId="{90AD2B98-BBF9-4715-8234-CB54BCFA5A9A}">
      <dgm:prSet phldrT="[Text]" custT="1"/>
      <dgm:spPr>
        <a:xfrm>
          <a:off x="2517676"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Electronic media – TV, radio</a:t>
          </a:r>
        </a:p>
      </dgm:t>
    </dgm:pt>
    <dgm:pt modelId="{4EDAD4FC-48BC-419D-B8D6-31A50E6B17BC}" type="parTrans" cxnId="{CF8EB2C1-BB81-49EF-9321-897DF17B0D6B}">
      <dgm:prSet/>
      <dgm:spPr/>
      <dgm:t>
        <a:bodyPr/>
        <a:lstStyle/>
        <a:p>
          <a:endParaRPr lang="en-US" sz="2000">
            <a:latin typeface="Candara" panose="020E0502030303020204" pitchFamily="34" charset="0"/>
          </a:endParaRPr>
        </a:p>
      </dgm:t>
    </dgm:pt>
    <dgm:pt modelId="{7F08BF29-1A05-4195-9558-F193B1C65039}" type="sibTrans" cxnId="{CF8EB2C1-BB81-49EF-9321-897DF17B0D6B}">
      <dgm:prSet/>
      <dgm:spPr/>
      <dgm:t>
        <a:bodyPr/>
        <a:lstStyle/>
        <a:p>
          <a:endParaRPr lang="en-US" sz="2000">
            <a:latin typeface="Candara" panose="020E0502030303020204" pitchFamily="34" charset="0"/>
          </a:endParaRPr>
        </a:p>
      </dgm:t>
    </dgm:pt>
    <dgm:pt modelId="{538B333C-FBE5-4B7D-9F20-156AEBB37BA1}">
      <dgm:prSet phldrT="[Text]" custT="1"/>
      <dgm:spPr>
        <a:xfrm>
          <a:off x="1349581"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Small and medium scale trade federations (KVIC) </a:t>
          </a:r>
        </a:p>
      </dgm:t>
    </dgm:pt>
    <dgm:pt modelId="{3C7229CC-7A07-4855-99E8-0AB55565F3D7}" type="parTrans" cxnId="{9E858F98-E4E0-498C-92EE-64BAA31731E8}">
      <dgm:prSet/>
      <dgm:spPr/>
      <dgm:t>
        <a:bodyPr/>
        <a:lstStyle/>
        <a:p>
          <a:endParaRPr lang="en-US" sz="2000">
            <a:latin typeface="Candara" panose="020E0502030303020204" pitchFamily="34" charset="0"/>
          </a:endParaRPr>
        </a:p>
      </dgm:t>
    </dgm:pt>
    <dgm:pt modelId="{7E517E4A-B140-4116-9582-9D0EC1264A9C}" type="sibTrans" cxnId="{9E858F98-E4E0-498C-92EE-64BAA31731E8}">
      <dgm:prSet/>
      <dgm:spPr/>
      <dgm:t>
        <a:bodyPr/>
        <a:lstStyle/>
        <a:p>
          <a:endParaRPr lang="en-US" sz="2000">
            <a:latin typeface="Candara" panose="020E0502030303020204" pitchFamily="34" charset="0"/>
          </a:endParaRPr>
        </a:p>
      </dgm:t>
    </dgm:pt>
    <dgm:pt modelId="{703EEE6F-CB8F-4ADD-B188-703966AFABEB}">
      <dgm:prSet phldrT="[Text]" custT="1"/>
      <dgm:spPr>
        <a:xfrm>
          <a:off x="2517676"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Digital media – social media</a:t>
          </a:r>
        </a:p>
      </dgm:t>
    </dgm:pt>
    <dgm:pt modelId="{A5041025-3E2B-4070-9AFB-8F166A7DAB3C}" type="parTrans" cxnId="{B64AC122-674B-4610-BFA2-01DF3B47C45E}">
      <dgm:prSet/>
      <dgm:spPr/>
      <dgm:t>
        <a:bodyPr/>
        <a:lstStyle/>
        <a:p>
          <a:endParaRPr lang="en-US" sz="2000">
            <a:latin typeface="Candara" panose="020E0502030303020204" pitchFamily="34" charset="0"/>
          </a:endParaRPr>
        </a:p>
      </dgm:t>
    </dgm:pt>
    <dgm:pt modelId="{7C75619F-4EAF-4216-83A4-CC349459C252}" type="sibTrans" cxnId="{B64AC122-674B-4610-BFA2-01DF3B47C45E}">
      <dgm:prSet/>
      <dgm:spPr/>
      <dgm:t>
        <a:bodyPr/>
        <a:lstStyle/>
        <a:p>
          <a:endParaRPr lang="en-US" sz="2000">
            <a:latin typeface="Candara" panose="020E0502030303020204" pitchFamily="34" charset="0"/>
          </a:endParaRPr>
        </a:p>
      </dgm:t>
    </dgm:pt>
    <dgm:pt modelId="{627DACB3-301C-46DF-B86E-9A585A230B9E}">
      <dgm:prSet phldrT="[Text]" custT="1"/>
      <dgm:spPr>
        <a:xfrm>
          <a:off x="1349581"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PRIs</a:t>
          </a:r>
        </a:p>
      </dgm:t>
    </dgm:pt>
    <dgm:pt modelId="{59883EC4-CD4B-48B6-98B2-C733FA7BBECF}" type="parTrans" cxnId="{7B754E4B-6D5A-44E4-8B02-DA5E9153F992}">
      <dgm:prSet/>
      <dgm:spPr/>
      <dgm:t>
        <a:bodyPr/>
        <a:lstStyle/>
        <a:p>
          <a:endParaRPr lang="en-US" sz="2000">
            <a:latin typeface="Candara" panose="020E0502030303020204" pitchFamily="34" charset="0"/>
          </a:endParaRPr>
        </a:p>
      </dgm:t>
    </dgm:pt>
    <dgm:pt modelId="{16FD84E8-04F0-42C3-8B70-92C23A8F5B9D}" type="sibTrans" cxnId="{7B754E4B-6D5A-44E4-8B02-DA5E9153F992}">
      <dgm:prSet/>
      <dgm:spPr/>
      <dgm:t>
        <a:bodyPr/>
        <a:lstStyle/>
        <a:p>
          <a:endParaRPr lang="en-US" sz="2000">
            <a:latin typeface="Candara" panose="020E0502030303020204" pitchFamily="34" charset="0"/>
          </a:endParaRPr>
        </a:p>
      </dgm:t>
    </dgm:pt>
    <dgm:pt modelId="{1763FF7A-8B30-436E-9979-331559036ED7}">
      <dgm:prSet phldrT="[Text]" custT="1"/>
      <dgm:spPr>
        <a:xfrm>
          <a:off x="1349581"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Farmers cooperatives </a:t>
          </a:r>
        </a:p>
      </dgm:t>
    </dgm:pt>
    <dgm:pt modelId="{05FE8D2B-E673-40B9-9A9B-F57E781D757F}" type="parTrans" cxnId="{0F16AFE8-C7B8-42BD-AFDD-160EB9915F37}">
      <dgm:prSet/>
      <dgm:spPr/>
      <dgm:t>
        <a:bodyPr/>
        <a:lstStyle/>
        <a:p>
          <a:endParaRPr lang="en-US" sz="2000">
            <a:latin typeface="Candara" panose="020E0502030303020204" pitchFamily="34" charset="0"/>
          </a:endParaRPr>
        </a:p>
      </dgm:t>
    </dgm:pt>
    <dgm:pt modelId="{BD544B70-CDA8-4D8F-BDBE-A51C7100E221}" type="sibTrans" cxnId="{0F16AFE8-C7B8-42BD-AFDD-160EB9915F37}">
      <dgm:prSet/>
      <dgm:spPr/>
      <dgm:t>
        <a:bodyPr/>
        <a:lstStyle/>
        <a:p>
          <a:endParaRPr lang="en-US" sz="2000">
            <a:latin typeface="Candara" panose="020E0502030303020204" pitchFamily="34" charset="0"/>
          </a:endParaRPr>
        </a:p>
      </dgm:t>
    </dgm:pt>
    <dgm:pt modelId="{EB2F9F7D-E4D0-4FEE-B459-C41E0E9DD5D3}">
      <dgm:prSet phldrT="[Text]" custT="1"/>
      <dgm:spPr>
        <a:xfrm>
          <a:off x="2517676"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Print media </a:t>
          </a:r>
        </a:p>
      </dgm:t>
    </dgm:pt>
    <dgm:pt modelId="{3D0EB94C-BD6E-412D-8C69-D69BB9B3BB17}" type="parTrans" cxnId="{D23F30C4-9382-4A43-8F21-2B3DA51F4FD8}">
      <dgm:prSet/>
      <dgm:spPr/>
      <dgm:t>
        <a:bodyPr/>
        <a:lstStyle/>
        <a:p>
          <a:endParaRPr lang="en-US" sz="2000">
            <a:latin typeface="Candara" panose="020E0502030303020204" pitchFamily="34" charset="0"/>
          </a:endParaRPr>
        </a:p>
      </dgm:t>
    </dgm:pt>
    <dgm:pt modelId="{C521FA96-39D9-4161-8FF3-5334B0261B93}" type="sibTrans" cxnId="{D23F30C4-9382-4A43-8F21-2B3DA51F4FD8}">
      <dgm:prSet/>
      <dgm:spPr/>
      <dgm:t>
        <a:bodyPr/>
        <a:lstStyle/>
        <a:p>
          <a:endParaRPr lang="en-US" sz="2000">
            <a:latin typeface="Candara" panose="020E0502030303020204" pitchFamily="34" charset="0"/>
          </a:endParaRPr>
        </a:p>
      </dgm:t>
    </dgm:pt>
    <dgm:pt modelId="{1D25AA1C-9CDC-4BE0-A172-3CDDA1FD8407}">
      <dgm:prSet phldrT="[Text]" custT="1"/>
      <dgm:spPr>
        <a:xfrm>
          <a:off x="2517676"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Community media </a:t>
          </a:r>
        </a:p>
      </dgm:t>
    </dgm:pt>
    <dgm:pt modelId="{8E822146-2AC4-4C7F-873E-462D4B8B17C9}" type="parTrans" cxnId="{C5468F27-3639-420A-AC36-03DB08C3A2FE}">
      <dgm:prSet/>
      <dgm:spPr/>
      <dgm:t>
        <a:bodyPr/>
        <a:lstStyle/>
        <a:p>
          <a:endParaRPr lang="en-US" sz="2000">
            <a:latin typeface="Candara" panose="020E0502030303020204" pitchFamily="34" charset="0"/>
          </a:endParaRPr>
        </a:p>
      </dgm:t>
    </dgm:pt>
    <dgm:pt modelId="{7338EA84-C183-409F-A361-A8D903D69CA3}" type="sibTrans" cxnId="{C5468F27-3639-420A-AC36-03DB08C3A2FE}">
      <dgm:prSet/>
      <dgm:spPr/>
      <dgm:t>
        <a:bodyPr/>
        <a:lstStyle/>
        <a:p>
          <a:endParaRPr lang="en-US" sz="2000">
            <a:latin typeface="Candara" panose="020E0502030303020204" pitchFamily="34" charset="0"/>
          </a:endParaRPr>
        </a:p>
      </dgm:t>
    </dgm:pt>
    <dgm:pt modelId="{DEAD4FFC-5968-4959-ACB1-F1C4CE6B9DCA}">
      <dgm:prSet phldrT="[Text]" custT="1"/>
      <dgm:spPr>
        <a:xfrm>
          <a:off x="181487" y="292411"/>
          <a:ext cx="799322" cy="1322451"/>
        </a:xfrm>
        <a:solidFill>
          <a:schemeClr val="bg1"/>
        </a:solidFill>
      </dgm:spPr>
      <dgm:t>
        <a:bodyPr/>
        <a:lstStyle/>
        <a:p>
          <a:pPr>
            <a:buChar char="•"/>
          </a:pPr>
          <a:r>
            <a:rPr lang="en-US" sz="1800" dirty="0">
              <a:solidFill>
                <a:schemeClr val="tx1"/>
              </a:solidFill>
              <a:latin typeface="Univers" panose="020B0703030502030204" pitchFamily="34" charset="0"/>
              <a:ea typeface="+mn-ea"/>
              <a:cs typeface="+mn-cs"/>
            </a:rPr>
            <a:t>ASHA – VHND, AHD and one to one sessions </a:t>
          </a:r>
        </a:p>
      </dgm:t>
    </dgm:pt>
    <dgm:pt modelId="{EE4E2870-DE35-4731-B978-48777ED59441}" type="parTrans" cxnId="{820491CC-343C-4770-B82D-32A693F4FD64}">
      <dgm:prSet/>
      <dgm:spPr/>
      <dgm:t>
        <a:bodyPr/>
        <a:lstStyle/>
        <a:p>
          <a:endParaRPr lang="en-IN"/>
        </a:p>
      </dgm:t>
    </dgm:pt>
    <dgm:pt modelId="{B0938CD1-C2E0-4CE4-9C57-A884BD3814B2}" type="sibTrans" cxnId="{820491CC-343C-4770-B82D-32A693F4FD64}">
      <dgm:prSet/>
      <dgm:spPr/>
      <dgm:t>
        <a:bodyPr/>
        <a:lstStyle/>
        <a:p>
          <a:endParaRPr lang="en-IN"/>
        </a:p>
      </dgm:t>
    </dgm:pt>
    <dgm:pt modelId="{FA8C77B0-137F-4B00-95BD-8CEEDB8E6A35}">
      <dgm:prSet phldrT="[Text]" custT="1"/>
      <dgm:spPr>
        <a:xfrm>
          <a:off x="181487" y="292411"/>
          <a:ext cx="799322" cy="1322451"/>
        </a:xfrm>
        <a:solidFill>
          <a:schemeClr val="bg1"/>
        </a:solidFill>
      </dgm:spPr>
      <dgm:t>
        <a:bodyPr/>
        <a:lstStyle/>
        <a:p>
          <a:pPr>
            <a:buChar char="•"/>
          </a:pPr>
          <a:r>
            <a:rPr lang="en-US" sz="1800" dirty="0">
              <a:solidFill>
                <a:schemeClr val="tx1"/>
              </a:solidFill>
              <a:latin typeface="Univers" panose="020B0703030502030204" pitchFamily="34" charset="0"/>
              <a:ea typeface="+mn-ea"/>
              <a:cs typeface="+mn-cs"/>
            </a:rPr>
            <a:t>Peer Educators </a:t>
          </a:r>
        </a:p>
      </dgm:t>
    </dgm:pt>
    <dgm:pt modelId="{14A200D6-30D4-40F9-AE00-7B890142C624}" type="parTrans" cxnId="{4616B475-8076-40F0-8B46-12A79FFEE22A}">
      <dgm:prSet/>
      <dgm:spPr/>
      <dgm:t>
        <a:bodyPr/>
        <a:lstStyle/>
        <a:p>
          <a:endParaRPr lang="en-IN"/>
        </a:p>
      </dgm:t>
    </dgm:pt>
    <dgm:pt modelId="{593C2AC9-A59B-499C-93A5-ADA1216992B9}" type="sibTrans" cxnId="{4616B475-8076-40F0-8B46-12A79FFEE22A}">
      <dgm:prSet/>
      <dgm:spPr/>
      <dgm:t>
        <a:bodyPr/>
        <a:lstStyle/>
        <a:p>
          <a:endParaRPr lang="en-IN"/>
        </a:p>
      </dgm:t>
    </dgm:pt>
    <dgm:pt modelId="{058E26D2-5ACB-433E-930B-29407D8C2C82}">
      <dgm:prSet phldrT="[Text]" custT="1"/>
      <dgm:spPr>
        <a:xfrm>
          <a:off x="181487" y="292411"/>
          <a:ext cx="799322" cy="1322451"/>
        </a:xfrm>
        <a:solidFill>
          <a:schemeClr val="bg1"/>
        </a:solidFill>
      </dgm:spPr>
      <dgm:t>
        <a:bodyPr/>
        <a:lstStyle/>
        <a:p>
          <a:pPr>
            <a:buChar char="•"/>
          </a:pPr>
          <a:r>
            <a:rPr lang="en-US" sz="1800" dirty="0">
              <a:solidFill>
                <a:schemeClr val="tx1"/>
              </a:solidFill>
              <a:latin typeface="Univers" panose="020B0703030502030204" pitchFamily="34" charset="0"/>
              <a:ea typeface="+mn-ea"/>
              <a:cs typeface="+mn-cs"/>
            </a:rPr>
            <a:t>Teachers</a:t>
          </a:r>
          <a:endParaRPr lang="en-US" sz="2000" dirty="0">
            <a:solidFill>
              <a:schemeClr val="tx1"/>
            </a:solidFill>
            <a:latin typeface="Univers" panose="020B0703030502030204" pitchFamily="34" charset="0"/>
            <a:ea typeface="+mn-ea"/>
            <a:cs typeface="+mn-cs"/>
          </a:endParaRPr>
        </a:p>
      </dgm:t>
    </dgm:pt>
    <dgm:pt modelId="{511BDF14-6EBD-4D03-AB4A-792F89582A8E}" type="parTrans" cxnId="{4EF866CE-0B99-42D3-9C4C-F2EDAAC93628}">
      <dgm:prSet/>
      <dgm:spPr/>
      <dgm:t>
        <a:bodyPr/>
        <a:lstStyle/>
        <a:p>
          <a:endParaRPr lang="en-IN"/>
        </a:p>
      </dgm:t>
    </dgm:pt>
    <dgm:pt modelId="{FBBCE222-C506-460D-B06B-60CE5AF63E3E}" type="sibTrans" cxnId="{4EF866CE-0B99-42D3-9C4C-F2EDAAC93628}">
      <dgm:prSet/>
      <dgm:spPr/>
      <dgm:t>
        <a:bodyPr/>
        <a:lstStyle/>
        <a:p>
          <a:endParaRPr lang="en-IN"/>
        </a:p>
      </dgm:t>
    </dgm:pt>
    <dgm:pt modelId="{7E1B2ED6-23FD-453A-875E-E27926809C5C}">
      <dgm:prSet phldrT="[Text]" custT="1"/>
      <dgm:spPr>
        <a:xfrm>
          <a:off x="1349581"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Community based groups</a:t>
          </a:r>
        </a:p>
      </dgm:t>
    </dgm:pt>
    <dgm:pt modelId="{209E6FA9-2E28-4B22-B7DF-2C13EFFE8764}" type="parTrans" cxnId="{6500C40C-997A-455F-966B-B9430C68DE98}">
      <dgm:prSet/>
      <dgm:spPr/>
      <dgm:t>
        <a:bodyPr/>
        <a:lstStyle/>
        <a:p>
          <a:endParaRPr lang="en-IN"/>
        </a:p>
      </dgm:t>
    </dgm:pt>
    <dgm:pt modelId="{BAAC668D-60DC-4D8D-B124-D96A39F632C8}" type="sibTrans" cxnId="{6500C40C-997A-455F-966B-B9430C68DE98}">
      <dgm:prSet/>
      <dgm:spPr/>
      <dgm:t>
        <a:bodyPr/>
        <a:lstStyle/>
        <a:p>
          <a:endParaRPr lang="en-IN"/>
        </a:p>
      </dgm:t>
    </dgm:pt>
    <dgm:pt modelId="{EE213ED4-C9CA-4389-B40F-96BC03D9EA50}">
      <dgm:prSet phldrT="[Text]" custT="1"/>
      <dgm:spPr>
        <a:xfrm>
          <a:off x="181487" y="292411"/>
          <a:ext cx="799322" cy="1322451"/>
        </a:xfrm>
        <a:solidFill>
          <a:schemeClr val="bg1"/>
        </a:solidFill>
      </dgm:spPr>
      <dgm:t>
        <a:bodyPr/>
        <a:lstStyle/>
        <a:p>
          <a:pPr>
            <a:buChar char="•"/>
          </a:pPr>
          <a:r>
            <a:rPr lang="en-US" sz="1800" dirty="0">
              <a:solidFill>
                <a:schemeClr val="tx1"/>
              </a:solidFill>
              <a:latin typeface="Univers" panose="020B0703030502030204" pitchFamily="34" charset="0"/>
              <a:ea typeface="+mn-ea"/>
              <a:cs typeface="+mn-cs"/>
            </a:rPr>
            <a:t>Implementing partners </a:t>
          </a:r>
          <a:endParaRPr lang="en-US" sz="2000" dirty="0">
            <a:solidFill>
              <a:schemeClr val="tx1"/>
            </a:solidFill>
            <a:latin typeface="Univers" panose="020B0703030502030204" pitchFamily="34" charset="0"/>
            <a:ea typeface="+mn-ea"/>
            <a:cs typeface="+mn-cs"/>
          </a:endParaRPr>
        </a:p>
      </dgm:t>
    </dgm:pt>
    <dgm:pt modelId="{ABE956DC-AB27-4EA0-8D2D-5FED919CC2C1}" type="parTrans" cxnId="{C2CF8D10-C421-4D83-A482-C362D2CE63A6}">
      <dgm:prSet/>
      <dgm:spPr/>
      <dgm:t>
        <a:bodyPr/>
        <a:lstStyle/>
        <a:p>
          <a:endParaRPr lang="en-IN"/>
        </a:p>
      </dgm:t>
    </dgm:pt>
    <dgm:pt modelId="{788D811A-EDBB-4F09-A273-59795E0084D2}" type="sibTrans" cxnId="{C2CF8D10-C421-4D83-A482-C362D2CE63A6}">
      <dgm:prSet/>
      <dgm:spPr/>
      <dgm:t>
        <a:bodyPr/>
        <a:lstStyle/>
        <a:p>
          <a:endParaRPr lang="en-IN"/>
        </a:p>
      </dgm:t>
    </dgm:pt>
    <dgm:pt modelId="{B562372E-FE78-46BC-A004-461784A502F9}">
      <dgm:prSet phldrT="[Text]" custT="1"/>
      <dgm:spPr>
        <a:xfrm>
          <a:off x="1349581" y="292411"/>
          <a:ext cx="799322" cy="1322451"/>
        </a:xfrm>
        <a:solidFill>
          <a:schemeClr val="bg1"/>
        </a:solidFill>
      </dgm:spPr>
      <dgm:t>
        <a:bodyPr/>
        <a:lstStyle/>
        <a:p>
          <a:pPr>
            <a:buChar char="•"/>
          </a:pPr>
          <a:r>
            <a:rPr lang="en-US" sz="2000" dirty="0">
              <a:solidFill>
                <a:schemeClr val="tx1"/>
              </a:solidFill>
              <a:latin typeface="Univers" panose="020B0703030502030204" pitchFamily="34" charset="0"/>
              <a:ea typeface="+mn-ea"/>
              <a:cs typeface="+mn-cs"/>
            </a:rPr>
            <a:t>SHGs</a:t>
          </a:r>
        </a:p>
      </dgm:t>
    </dgm:pt>
    <dgm:pt modelId="{AF5D879B-454F-4A23-B87C-F760DB3BCAF8}" type="parTrans" cxnId="{68F379B6-3BC2-44B1-8CDE-8398F59F38F4}">
      <dgm:prSet/>
      <dgm:spPr/>
      <dgm:t>
        <a:bodyPr/>
        <a:lstStyle/>
        <a:p>
          <a:endParaRPr lang="en-IN"/>
        </a:p>
      </dgm:t>
    </dgm:pt>
    <dgm:pt modelId="{9BD59F51-DAF3-41B2-8634-7D474B2F0390}" type="sibTrans" cxnId="{68F379B6-3BC2-44B1-8CDE-8398F59F38F4}">
      <dgm:prSet/>
      <dgm:spPr/>
      <dgm:t>
        <a:bodyPr/>
        <a:lstStyle/>
        <a:p>
          <a:endParaRPr lang="en-IN"/>
        </a:p>
      </dgm:t>
    </dgm:pt>
    <dgm:pt modelId="{8055F848-56D2-4FFF-954C-D53259E9782C}" type="pres">
      <dgm:prSet presAssocID="{BADCB65D-EB16-4216-BC2D-BD19E2ADA9CD}" presName="linearFlow" presStyleCnt="0">
        <dgm:presLayoutVars>
          <dgm:dir/>
          <dgm:animLvl val="lvl"/>
          <dgm:resizeHandles/>
        </dgm:presLayoutVars>
      </dgm:prSet>
      <dgm:spPr/>
      <dgm:t>
        <a:bodyPr/>
        <a:lstStyle/>
        <a:p>
          <a:endParaRPr lang="en-IN"/>
        </a:p>
      </dgm:t>
    </dgm:pt>
    <dgm:pt modelId="{D54E9BCB-3E92-48B9-91CB-1E4697A1AB75}" type="pres">
      <dgm:prSet presAssocID="{74D850AA-3E64-41E0-AA7D-9605C7645CE9}" presName="compositeNode" presStyleCnt="0">
        <dgm:presLayoutVars>
          <dgm:bulletEnabled val="1"/>
        </dgm:presLayoutVars>
      </dgm:prSet>
      <dgm:spPr/>
    </dgm:pt>
    <dgm:pt modelId="{6384AE5E-A1CF-4844-AC17-024C83D91888}" type="pres">
      <dgm:prSet presAssocID="{74D850AA-3E64-41E0-AA7D-9605C7645CE9}" presName="image" presStyleLbl="fgImgPlace1" presStyleIdx="0" presStyleCnt="3"/>
      <dgm:spPr>
        <a:xfrm>
          <a:off x="21014" y="80587"/>
          <a:ext cx="320944" cy="320944"/>
        </a:xfrm>
        <a:prstGeom prst="rect">
          <a:avLst/>
        </a:prstGeom>
        <a:solidFill>
          <a:srgbClr val="00B0F0"/>
        </a:solidFill>
      </dgm:spPr>
    </dgm:pt>
    <dgm:pt modelId="{0CA1CB88-87E1-4164-9889-E2A93FD11456}" type="pres">
      <dgm:prSet presAssocID="{74D850AA-3E64-41E0-AA7D-9605C7645CE9}" presName="childNode" presStyleLbl="node1" presStyleIdx="0" presStyleCnt="3" custScaleX="106472" custLinFactNeighborX="8473" custLinFactNeighborY="-925">
        <dgm:presLayoutVars>
          <dgm:bulletEnabled val="1"/>
        </dgm:presLayoutVars>
      </dgm:prSet>
      <dgm:spPr>
        <a:prstGeom prst="rect">
          <a:avLst/>
        </a:prstGeom>
      </dgm:spPr>
      <dgm:t>
        <a:bodyPr/>
        <a:lstStyle/>
        <a:p>
          <a:endParaRPr lang="en-IN"/>
        </a:p>
      </dgm:t>
    </dgm:pt>
    <dgm:pt modelId="{B289435D-EC00-4EA9-B25D-75A71CE7CA26}" type="pres">
      <dgm:prSet presAssocID="{74D850AA-3E64-41E0-AA7D-9605C7645CE9}" presName="parentNode" presStyleLbl="revTx" presStyleIdx="0" presStyleCnt="3" custScaleX="174201">
        <dgm:presLayoutVars>
          <dgm:chMax val="0"/>
          <dgm:bulletEnabled val="1"/>
        </dgm:presLayoutVars>
      </dgm:prSet>
      <dgm:spPr>
        <a:prstGeom prst="rect">
          <a:avLst/>
        </a:prstGeom>
      </dgm:spPr>
      <dgm:t>
        <a:bodyPr/>
        <a:lstStyle/>
        <a:p>
          <a:endParaRPr lang="en-IN"/>
        </a:p>
      </dgm:t>
    </dgm:pt>
    <dgm:pt modelId="{637B2902-9F8C-4D3C-B92B-BD92361C17FF}" type="pres">
      <dgm:prSet presAssocID="{4F1E683E-A037-422F-8031-2E2F84C45851}" presName="sibTrans" presStyleCnt="0"/>
      <dgm:spPr/>
    </dgm:pt>
    <dgm:pt modelId="{F5C3D19B-821E-4C34-B462-8268AC0A243B}" type="pres">
      <dgm:prSet presAssocID="{29E9E8A2-98CC-4105-B491-D7435D1486E8}" presName="compositeNode" presStyleCnt="0">
        <dgm:presLayoutVars>
          <dgm:bulletEnabled val="1"/>
        </dgm:presLayoutVars>
      </dgm:prSet>
      <dgm:spPr/>
    </dgm:pt>
    <dgm:pt modelId="{A9CE55A8-A7A8-4987-A8BD-EB3B5E41CB79}" type="pres">
      <dgm:prSet presAssocID="{29E9E8A2-98CC-4105-B491-D7435D1486E8}" presName="image" presStyleLbl="fgImgPlace1" presStyleIdx="1" presStyleCnt="3" custLinFactNeighborY="-333"/>
      <dgm:spPr>
        <a:xfrm>
          <a:off x="1189109" y="80587"/>
          <a:ext cx="320944" cy="320944"/>
        </a:xfrm>
        <a:prstGeom prst="rect">
          <a:avLst/>
        </a:prstGeom>
        <a:solidFill>
          <a:srgbClr val="00B0F0"/>
        </a:solidFill>
      </dgm:spPr>
    </dgm:pt>
    <dgm:pt modelId="{C62E1111-B042-48D8-BAD1-4A8723B215C1}" type="pres">
      <dgm:prSet presAssocID="{29E9E8A2-98CC-4105-B491-D7435D1486E8}" presName="childNode" presStyleLbl="node1" presStyleIdx="1" presStyleCnt="3" custScaleX="116263">
        <dgm:presLayoutVars>
          <dgm:bulletEnabled val="1"/>
        </dgm:presLayoutVars>
      </dgm:prSet>
      <dgm:spPr>
        <a:prstGeom prst="rect">
          <a:avLst/>
        </a:prstGeom>
      </dgm:spPr>
      <dgm:t>
        <a:bodyPr/>
        <a:lstStyle/>
        <a:p>
          <a:endParaRPr lang="en-IN"/>
        </a:p>
      </dgm:t>
    </dgm:pt>
    <dgm:pt modelId="{83B456ED-0CC1-499E-BA52-DFAA63940514}" type="pres">
      <dgm:prSet presAssocID="{29E9E8A2-98CC-4105-B491-D7435D1486E8}" presName="parentNode" presStyleLbl="revTx" presStyleIdx="1" presStyleCnt="3" custScaleY="86154" custLinFactNeighborX="-63643" custLinFactNeighborY="-752">
        <dgm:presLayoutVars>
          <dgm:chMax val="0"/>
          <dgm:bulletEnabled val="1"/>
        </dgm:presLayoutVars>
      </dgm:prSet>
      <dgm:spPr>
        <a:prstGeom prst="rect">
          <a:avLst/>
        </a:prstGeom>
      </dgm:spPr>
      <dgm:t>
        <a:bodyPr/>
        <a:lstStyle/>
        <a:p>
          <a:endParaRPr lang="en-IN"/>
        </a:p>
      </dgm:t>
    </dgm:pt>
    <dgm:pt modelId="{54B43473-B07A-493C-8056-CA9F661885E6}" type="pres">
      <dgm:prSet presAssocID="{5675ADA6-9F77-476B-BBAA-74454AFAE796}" presName="sibTrans" presStyleCnt="0"/>
      <dgm:spPr/>
    </dgm:pt>
    <dgm:pt modelId="{9AF40DD6-10F7-4AF2-A8B9-02F0D7B5C3E6}" type="pres">
      <dgm:prSet presAssocID="{D5157DAE-CA47-4603-AF82-D42856589C9B}" presName="compositeNode" presStyleCnt="0">
        <dgm:presLayoutVars>
          <dgm:bulletEnabled val="1"/>
        </dgm:presLayoutVars>
      </dgm:prSet>
      <dgm:spPr/>
    </dgm:pt>
    <dgm:pt modelId="{DFC26CBA-3FE6-48DB-A397-E405CEA132EF}" type="pres">
      <dgm:prSet presAssocID="{D5157DAE-CA47-4603-AF82-D42856589C9B}" presName="image" presStyleLbl="fgImgPlace1" presStyleIdx="2" presStyleCnt="3" custLinFactNeighborX="-13036" custLinFactNeighborY="-10136"/>
      <dgm:spPr>
        <a:xfrm>
          <a:off x="2357204" y="80587"/>
          <a:ext cx="320944" cy="320944"/>
        </a:xfrm>
        <a:prstGeom prst="rect">
          <a:avLst/>
        </a:prstGeom>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Cell Tower"/>
        </a:ext>
      </dgm:extLst>
    </dgm:pt>
    <dgm:pt modelId="{2F62D4BB-8201-48DC-A44E-E8F17C66E0AA}" type="pres">
      <dgm:prSet presAssocID="{D5157DAE-CA47-4603-AF82-D42856589C9B}" presName="childNode" presStyleLbl="node1" presStyleIdx="2" presStyleCnt="3" custLinFactNeighborX="23630" custLinFactNeighborY="-925">
        <dgm:presLayoutVars>
          <dgm:bulletEnabled val="1"/>
        </dgm:presLayoutVars>
      </dgm:prSet>
      <dgm:spPr>
        <a:prstGeom prst="rect">
          <a:avLst/>
        </a:prstGeom>
      </dgm:spPr>
      <dgm:t>
        <a:bodyPr/>
        <a:lstStyle/>
        <a:p>
          <a:endParaRPr lang="en-IN"/>
        </a:p>
      </dgm:t>
    </dgm:pt>
    <dgm:pt modelId="{488C5A31-0BCD-48E6-9899-B701D182C07F}" type="pres">
      <dgm:prSet presAssocID="{D5157DAE-CA47-4603-AF82-D42856589C9B}" presName="parentNode" presStyleLbl="revTx" presStyleIdx="2" presStyleCnt="3" custLinFactNeighborX="24612" custLinFactNeighborY="251">
        <dgm:presLayoutVars>
          <dgm:chMax val="0"/>
          <dgm:bulletEnabled val="1"/>
        </dgm:presLayoutVars>
      </dgm:prSet>
      <dgm:spPr>
        <a:prstGeom prst="rect">
          <a:avLst/>
        </a:prstGeom>
      </dgm:spPr>
      <dgm:t>
        <a:bodyPr/>
        <a:lstStyle/>
        <a:p>
          <a:endParaRPr lang="en-IN"/>
        </a:p>
      </dgm:t>
    </dgm:pt>
  </dgm:ptLst>
  <dgm:cxnLst>
    <dgm:cxn modelId="{C5468F27-3639-420A-AC36-03DB08C3A2FE}" srcId="{D5157DAE-CA47-4603-AF82-D42856589C9B}" destId="{1D25AA1C-9CDC-4BE0-A172-3CDDA1FD8407}" srcOrd="3" destOrd="0" parTransId="{8E822146-2AC4-4C7F-873E-462D4B8B17C9}" sibTransId="{7338EA84-C183-409F-A361-A8D903D69CA3}"/>
    <dgm:cxn modelId="{D23F30C4-9382-4A43-8F21-2B3DA51F4FD8}" srcId="{D5157DAE-CA47-4603-AF82-D42856589C9B}" destId="{EB2F9F7D-E4D0-4FEE-B459-C41E0E9DD5D3}" srcOrd="1" destOrd="0" parTransId="{3D0EB94C-BD6E-412D-8C69-D69BB9B3BB17}" sibTransId="{C521FA96-39D9-4161-8FF3-5334B0261B93}"/>
    <dgm:cxn modelId="{820491CC-343C-4770-B82D-32A693F4FD64}" srcId="{74D850AA-3E64-41E0-AA7D-9605C7645CE9}" destId="{DEAD4FFC-5968-4959-ACB1-F1C4CE6B9DCA}" srcOrd="1" destOrd="0" parTransId="{EE4E2870-DE35-4731-B978-48777ED59441}" sibTransId="{B0938CD1-C2E0-4CE4-9C57-A884BD3814B2}"/>
    <dgm:cxn modelId="{68F379B6-3BC2-44B1-8CDE-8398F59F38F4}" srcId="{29E9E8A2-98CC-4105-B491-D7435D1486E8}" destId="{B562372E-FE78-46BC-A004-461784A502F9}" srcOrd="1" destOrd="0" parTransId="{AF5D879B-454F-4A23-B87C-F760DB3BCAF8}" sibTransId="{9BD59F51-DAF3-41B2-8634-7D474B2F0390}"/>
    <dgm:cxn modelId="{6D413A0C-5A6E-4430-A6E6-BB9A442E6F10}" type="presOf" srcId="{EB2F9F7D-E4D0-4FEE-B459-C41E0E9DD5D3}" destId="{2F62D4BB-8201-48DC-A44E-E8F17C66E0AA}" srcOrd="0" destOrd="1" presId="urn:microsoft.com/office/officeart/2005/8/layout/hList2"/>
    <dgm:cxn modelId="{990654D4-8615-41A1-A204-DF8467F721FA}" srcId="{BADCB65D-EB16-4216-BC2D-BD19E2ADA9CD}" destId="{74D850AA-3E64-41E0-AA7D-9605C7645CE9}" srcOrd="0" destOrd="0" parTransId="{1F28A937-0C5F-4457-ADB7-DF1C02410751}" sibTransId="{4F1E683E-A037-422F-8031-2E2F84C45851}"/>
    <dgm:cxn modelId="{F21BDF9E-91F9-4FC4-BFEE-C6855F585AC5}" type="presOf" srcId="{C9663843-FE06-4080-9393-B3EA5C0966C2}" destId="{C62E1111-B042-48D8-BAD1-4A8723B215C1}" srcOrd="0" destOrd="0" presId="urn:microsoft.com/office/officeart/2005/8/layout/hList2"/>
    <dgm:cxn modelId="{54BC3188-6BEC-4719-A0F3-9D6E2BF651A7}" srcId="{BADCB65D-EB16-4216-BC2D-BD19E2ADA9CD}" destId="{29E9E8A2-98CC-4105-B491-D7435D1486E8}" srcOrd="1" destOrd="0" parTransId="{513FF6F5-F3E0-43B1-9347-9EDA37269531}" sibTransId="{5675ADA6-9F77-476B-BBAA-74454AFAE796}"/>
    <dgm:cxn modelId="{5E0F0B06-29D5-4E5E-980C-E3D57A003001}" type="presOf" srcId="{FA8C77B0-137F-4B00-95BD-8CEEDB8E6A35}" destId="{0CA1CB88-87E1-4164-9889-E2A93FD11456}" srcOrd="0" destOrd="2" presId="urn:microsoft.com/office/officeart/2005/8/layout/hList2"/>
    <dgm:cxn modelId="{B64AC122-674B-4610-BFA2-01DF3B47C45E}" srcId="{D5157DAE-CA47-4603-AF82-D42856589C9B}" destId="{703EEE6F-CB8F-4ADD-B188-703966AFABEB}" srcOrd="2" destOrd="0" parTransId="{A5041025-3E2B-4070-9AFB-8F166A7DAB3C}" sibTransId="{7C75619F-4EAF-4216-83A4-CC349459C252}"/>
    <dgm:cxn modelId="{32085528-76AA-41A6-A036-C7B9FC7FF62C}" type="presOf" srcId="{D5157DAE-CA47-4603-AF82-D42856589C9B}" destId="{488C5A31-0BCD-48E6-9899-B701D182C07F}" srcOrd="0" destOrd="0" presId="urn:microsoft.com/office/officeart/2005/8/layout/hList2"/>
    <dgm:cxn modelId="{8AAD4C53-99BC-4500-8AE3-3CD9A2993215}" type="presOf" srcId="{627DACB3-301C-46DF-B86E-9A585A230B9E}" destId="{C62E1111-B042-48D8-BAD1-4A8723B215C1}" srcOrd="0" destOrd="2" presId="urn:microsoft.com/office/officeart/2005/8/layout/hList2"/>
    <dgm:cxn modelId="{4F1BD02E-07FB-4CAE-A98F-0834B8A8254F}" type="presOf" srcId="{538B333C-FBE5-4B7D-9F20-156AEBB37BA1}" destId="{C62E1111-B042-48D8-BAD1-4A8723B215C1}" srcOrd="0" destOrd="4" presId="urn:microsoft.com/office/officeart/2005/8/layout/hList2"/>
    <dgm:cxn modelId="{7377E105-AAD7-42B0-A718-EE60FC882AED}" srcId="{74D850AA-3E64-41E0-AA7D-9605C7645CE9}" destId="{F0F301BA-38D6-4EAC-AB63-A8D729F38624}" srcOrd="0" destOrd="0" parTransId="{F49DB801-38A7-4488-BB14-282F1EC37BD9}" sibTransId="{13C29BC1-C588-45D4-846D-7F499B30CA6A}"/>
    <dgm:cxn modelId="{55CF6EB5-EC36-4663-ACAB-33622385D268}" type="presOf" srcId="{74D850AA-3E64-41E0-AA7D-9605C7645CE9}" destId="{B289435D-EC00-4EA9-B25D-75A71CE7CA26}" srcOrd="0" destOrd="0" presId="urn:microsoft.com/office/officeart/2005/8/layout/hList2"/>
    <dgm:cxn modelId="{6EC4DEC5-BE25-45F7-9CA8-FD33B8677920}" type="presOf" srcId="{1D25AA1C-9CDC-4BE0-A172-3CDDA1FD8407}" destId="{2F62D4BB-8201-48DC-A44E-E8F17C66E0AA}" srcOrd="0" destOrd="3" presId="urn:microsoft.com/office/officeart/2005/8/layout/hList2"/>
    <dgm:cxn modelId="{591D4910-B2A7-4DB2-9A37-2AD658A7EFCC}" type="presOf" srcId="{EE213ED4-C9CA-4389-B40F-96BC03D9EA50}" destId="{0CA1CB88-87E1-4164-9889-E2A93FD11456}" srcOrd="0" destOrd="4" presId="urn:microsoft.com/office/officeart/2005/8/layout/hList2"/>
    <dgm:cxn modelId="{6500C40C-997A-455F-966B-B9430C68DE98}" srcId="{29E9E8A2-98CC-4105-B491-D7435D1486E8}" destId="{7E1B2ED6-23FD-453A-875E-E27926809C5C}" srcOrd="5" destOrd="0" parTransId="{209E6FA9-2E28-4B22-B7DF-2C13EFFE8764}" sibTransId="{BAAC668D-60DC-4D8D-B124-D96A39F632C8}"/>
    <dgm:cxn modelId="{948570D8-87F7-45DA-8ACD-1E61D9B3F169}" type="presOf" srcId="{BADCB65D-EB16-4216-BC2D-BD19E2ADA9CD}" destId="{8055F848-56D2-4FFF-954C-D53259E9782C}" srcOrd="0" destOrd="0" presId="urn:microsoft.com/office/officeart/2005/8/layout/hList2"/>
    <dgm:cxn modelId="{0F16AFE8-C7B8-42BD-AFDD-160EB9915F37}" srcId="{29E9E8A2-98CC-4105-B491-D7435D1486E8}" destId="{1763FF7A-8B30-436E-9979-331559036ED7}" srcOrd="3" destOrd="0" parTransId="{05FE8D2B-E673-40B9-9A9B-F57E781D757F}" sibTransId="{BD544B70-CDA8-4D8F-BDBE-A51C7100E221}"/>
    <dgm:cxn modelId="{9E858F98-E4E0-498C-92EE-64BAA31731E8}" srcId="{29E9E8A2-98CC-4105-B491-D7435D1486E8}" destId="{538B333C-FBE5-4B7D-9F20-156AEBB37BA1}" srcOrd="4" destOrd="0" parTransId="{3C7229CC-7A07-4855-99E8-0AB55565F3D7}" sibTransId="{7E517E4A-B140-4116-9582-9D0EC1264A9C}"/>
    <dgm:cxn modelId="{F2223A0E-2B7F-4DB8-9461-B60A2BB53DD1}" type="presOf" srcId="{058E26D2-5ACB-433E-930B-29407D8C2C82}" destId="{0CA1CB88-87E1-4164-9889-E2A93FD11456}" srcOrd="0" destOrd="3" presId="urn:microsoft.com/office/officeart/2005/8/layout/hList2"/>
    <dgm:cxn modelId="{A11179D4-0AFB-4075-A827-BF78F644BCBE}" type="presOf" srcId="{90AD2B98-BBF9-4715-8234-CB54BCFA5A9A}" destId="{2F62D4BB-8201-48DC-A44E-E8F17C66E0AA}" srcOrd="0" destOrd="0" presId="urn:microsoft.com/office/officeart/2005/8/layout/hList2"/>
    <dgm:cxn modelId="{DAB83F6F-81BC-4FAA-845A-471C0BD0C295}" type="presOf" srcId="{DEAD4FFC-5968-4959-ACB1-F1C4CE6B9DCA}" destId="{0CA1CB88-87E1-4164-9889-E2A93FD11456}" srcOrd="0" destOrd="1" presId="urn:microsoft.com/office/officeart/2005/8/layout/hList2"/>
    <dgm:cxn modelId="{CF8EB2C1-BB81-49EF-9321-897DF17B0D6B}" srcId="{D5157DAE-CA47-4603-AF82-D42856589C9B}" destId="{90AD2B98-BBF9-4715-8234-CB54BCFA5A9A}" srcOrd="0" destOrd="0" parTransId="{4EDAD4FC-48BC-419D-B8D6-31A50E6B17BC}" sibTransId="{7F08BF29-1A05-4195-9558-F193B1C65039}"/>
    <dgm:cxn modelId="{0940901B-3161-4971-B60F-01960385BF26}" srcId="{BADCB65D-EB16-4216-BC2D-BD19E2ADA9CD}" destId="{D5157DAE-CA47-4603-AF82-D42856589C9B}" srcOrd="2" destOrd="0" parTransId="{DD441195-5A01-4A4E-96DF-6A96E8050076}" sibTransId="{E872C434-FF00-4129-B31C-82C3C382060E}"/>
    <dgm:cxn modelId="{3D5B2B8C-2B18-47DC-B754-7AF217E31333}" type="presOf" srcId="{7E1B2ED6-23FD-453A-875E-E27926809C5C}" destId="{C62E1111-B042-48D8-BAD1-4A8723B215C1}" srcOrd="0" destOrd="5" presId="urn:microsoft.com/office/officeart/2005/8/layout/hList2"/>
    <dgm:cxn modelId="{7B754E4B-6D5A-44E4-8B02-DA5E9153F992}" srcId="{29E9E8A2-98CC-4105-B491-D7435D1486E8}" destId="{627DACB3-301C-46DF-B86E-9A585A230B9E}" srcOrd="2" destOrd="0" parTransId="{59883EC4-CD4B-48B6-98B2-C733FA7BBECF}" sibTransId="{16FD84E8-04F0-42C3-8B70-92C23A8F5B9D}"/>
    <dgm:cxn modelId="{4C7420A9-F3E6-4D08-8C97-46216926E570}" type="presOf" srcId="{29E9E8A2-98CC-4105-B491-D7435D1486E8}" destId="{83B456ED-0CC1-499E-BA52-DFAA63940514}" srcOrd="0" destOrd="0" presId="urn:microsoft.com/office/officeart/2005/8/layout/hList2"/>
    <dgm:cxn modelId="{4616B475-8076-40F0-8B46-12A79FFEE22A}" srcId="{74D850AA-3E64-41E0-AA7D-9605C7645CE9}" destId="{FA8C77B0-137F-4B00-95BD-8CEEDB8E6A35}" srcOrd="2" destOrd="0" parTransId="{14A200D6-30D4-40F9-AE00-7B890142C624}" sibTransId="{593C2AC9-A59B-499C-93A5-ADA1216992B9}"/>
    <dgm:cxn modelId="{C2CF8D10-C421-4D83-A482-C362D2CE63A6}" srcId="{74D850AA-3E64-41E0-AA7D-9605C7645CE9}" destId="{EE213ED4-C9CA-4389-B40F-96BC03D9EA50}" srcOrd="4" destOrd="0" parTransId="{ABE956DC-AB27-4EA0-8D2D-5FED919CC2C1}" sibTransId="{788D811A-EDBB-4F09-A273-59795E0084D2}"/>
    <dgm:cxn modelId="{94C087DB-E5CA-4C72-A3F2-332404549849}" type="presOf" srcId="{1763FF7A-8B30-436E-9979-331559036ED7}" destId="{C62E1111-B042-48D8-BAD1-4A8723B215C1}" srcOrd="0" destOrd="3" presId="urn:microsoft.com/office/officeart/2005/8/layout/hList2"/>
    <dgm:cxn modelId="{110A73CE-8CDA-4B43-AE4F-9978367C87E0}" type="presOf" srcId="{703EEE6F-CB8F-4ADD-B188-703966AFABEB}" destId="{2F62D4BB-8201-48DC-A44E-E8F17C66E0AA}" srcOrd="0" destOrd="2" presId="urn:microsoft.com/office/officeart/2005/8/layout/hList2"/>
    <dgm:cxn modelId="{4EF866CE-0B99-42D3-9C4C-F2EDAAC93628}" srcId="{74D850AA-3E64-41E0-AA7D-9605C7645CE9}" destId="{058E26D2-5ACB-433E-930B-29407D8C2C82}" srcOrd="3" destOrd="0" parTransId="{511BDF14-6EBD-4D03-AB4A-792F89582A8E}" sibTransId="{FBBCE222-C506-460D-B06B-60CE5AF63E3E}"/>
    <dgm:cxn modelId="{4C0F323F-4A9B-4D64-A149-5488811B085D}" type="presOf" srcId="{B562372E-FE78-46BC-A004-461784A502F9}" destId="{C62E1111-B042-48D8-BAD1-4A8723B215C1}" srcOrd="0" destOrd="1" presId="urn:microsoft.com/office/officeart/2005/8/layout/hList2"/>
    <dgm:cxn modelId="{8C698DC1-4465-4F88-8C66-53CCFF7BCCE3}" type="presOf" srcId="{F0F301BA-38D6-4EAC-AB63-A8D729F38624}" destId="{0CA1CB88-87E1-4164-9889-E2A93FD11456}" srcOrd="0" destOrd="0" presId="urn:microsoft.com/office/officeart/2005/8/layout/hList2"/>
    <dgm:cxn modelId="{7B01C170-DF27-491A-BA1B-21A56D711E0F}" srcId="{29E9E8A2-98CC-4105-B491-D7435D1486E8}" destId="{C9663843-FE06-4080-9393-B3EA5C0966C2}" srcOrd="0" destOrd="0" parTransId="{8DDF4D80-E3FC-4364-9325-4293083AD940}" sibTransId="{D4FA6CC9-0A8B-4C87-A5EB-E6701A54FD69}"/>
    <dgm:cxn modelId="{21F39B37-0217-46CA-B08D-7FC3CED0235D}" type="presParOf" srcId="{8055F848-56D2-4FFF-954C-D53259E9782C}" destId="{D54E9BCB-3E92-48B9-91CB-1E4697A1AB75}" srcOrd="0" destOrd="0" presId="urn:microsoft.com/office/officeart/2005/8/layout/hList2"/>
    <dgm:cxn modelId="{5A071FDC-DAC0-46AD-B4BF-4C89E302AC33}" type="presParOf" srcId="{D54E9BCB-3E92-48B9-91CB-1E4697A1AB75}" destId="{6384AE5E-A1CF-4844-AC17-024C83D91888}" srcOrd="0" destOrd="0" presId="urn:microsoft.com/office/officeart/2005/8/layout/hList2"/>
    <dgm:cxn modelId="{1AAD848C-BA0C-4D91-8195-5FEACD240B0E}" type="presParOf" srcId="{D54E9BCB-3E92-48B9-91CB-1E4697A1AB75}" destId="{0CA1CB88-87E1-4164-9889-E2A93FD11456}" srcOrd="1" destOrd="0" presId="urn:microsoft.com/office/officeart/2005/8/layout/hList2"/>
    <dgm:cxn modelId="{49F02E33-B3F5-4118-98B0-83243BEAF247}" type="presParOf" srcId="{D54E9BCB-3E92-48B9-91CB-1E4697A1AB75}" destId="{B289435D-EC00-4EA9-B25D-75A71CE7CA26}" srcOrd="2" destOrd="0" presId="urn:microsoft.com/office/officeart/2005/8/layout/hList2"/>
    <dgm:cxn modelId="{285D60B8-65DF-4B3C-B224-D05942C20D03}" type="presParOf" srcId="{8055F848-56D2-4FFF-954C-D53259E9782C}" destId="{637B2902-9F8C-4D3C-B92B-BD92361C17FF}" srcOrd="1" destOrd="0" presId="urn:microsoft.com/office/officeart/2005/8/layout/hList2"/>
    <dgm:cxn modelId="{522FD098-17D2-4B2D-AFBD-B46FE715891F}" type="presParOf" srcId="{8055F848-56D2-4FFF-954C-D53259E9782C}" destId="{F5C3D19B-821E-4C34-B462-8268AC0A243B}" srcOrd="2" destOrd="0" presId="urn:microsoft.com/office/officeart/2005/8/layout/hList2"/>
    <dgm:cxn modelId="{6CC90B73-B9E4-4F57-BEA9-2B0A1B18D502}" type="presParOf" srcId="{F5C3D19B-821E-4C34-B462-8268AC0A243B}" destId="{A9CE55A8-A7A8-4987-A8BD-EB3B5E41CB79}" srcOrd="0" destOrd="0" presId="urn:microsoft.com/office/officeart/2005/8/layout/hList2"/>
    <dgm:cxn modelId="{3EE623E0-9FBD-4F1E-933D-C1B0E073A854}" type="presParOf" srcId="{F5C3D19B-821E-4C34-B462-8268AC0A243B}" destId="{C62E1111-B042-48D8-BAD1-4A8723B215C1}" srcOrd="1" destOrd="0" presId="urn:microsoft.com/office/officeart/2005/8/layout/hList2"/>
    <dgm:cxn modelId="{6CD12B13-B248-4747-877C-257E50270DA4}" type="presParOf" srcId="{F5C3D19B-821E-4C34-B462-8268AC0A243B}" destId="{83B456ED-0CC1-499E-BA52-DFAA63940514}" srcOrd="2" destOrd="0" presId="urn:microsoft.com/office/officeart/2005/8/layout/hList2"/>
    <dgm:cxn modelId="{15341F75-2BF6-4F81-96A7-637AED56FE0F}" type="presParOf" srcId="{8055F848-56D2-4FFF-954C-D53259E9782C}" destId="{54B43473-B07A-493C-8056-CA9F661885E6}" srcOrd="3" destOrd="0" presId="urn:microsoft.com/office/officeart/2005/8/layout/hList2"/>
    <dgm:cxn modelId="{5F9637D9-81A6-440E-BBC9-DA53925460C9}" type="presParOf" srcId="{8055F848-56D2-4FFF-954C-D53259E9782C}" destId="{9AF40DD6-10F7-4AF2-A8B9-02F0D7B5C3E6}" srcOrd="4" destOrd="0" presId="urn:microsoft.com/office/officeart/2005/8/layout/hList2"/>
    <dgm:cxn modelId="{DC157319-E52A-4A40-BE74-7FAE639CFF32}" type="presParOf" srcId="{9AF40DD6-10F7-4AF2-A8B9-02F0D7B5C3E6}" destId="{DFC26CBA-3FE6-48DB-A397-E405CEA132EF}" srcOrd="0" destOrd="0" presId="urn:microsoft.com/office/officeart/2005/8/layout/hList2"/>
    <dgm:cxn modelId="{D698FEC4-6CAE-4BFB-9D36-89B2CE9CC84A}" type="presParOf" srcId="{9AF40DD6-10F7-4AF2-A8B9-02F0D7B5C3E6}" destId="{2F62D4BB-8201-48DC-A44E-E8F17C66E0AA}" srcOrd="1" destOrd="0" presId="urn:microsoft.com/office/officeart/2005/8/layout/hList2"/>
    <dgm:cxn modelId="{C59E2AF3-8B9E-44A7-A4CE-50659CA88C1E}" type="presParOf" srcId="{9AF40DD6-10F7-4AF2-A8B9-02F0D7B5C3E6}" destId="{488C5A31-0BCD-48E6-9899-B701D182C07F}"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9435D-EC00-4EA9-B25D-75A71CE7CA26}">
      <dsp:nvSpPr>
        <dsp:cNvPr id="0" name=""/>
        <dsp:cNvSpPr/>
      </dsp:nvSpPr>
      <dsp:spPr>
        <a:xfrm rot="16200000">
          <a:off x="-1591161" y="2535515"/>
          <a:ext cx="4120108" cy="871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1295" bIns="0" numCol="1" spcCol="1270" anchor="t" anchorCtr="0">
          <a:noAutofit/>
        </a:bodyPr>
        <a:lstStyle/>
        <a:p>
          <a:pPr lvl="0" algn="r" defTabSz="889000">
            <a:lnSpc>
              <a:spcPct val="90000"/>
            </a:lnSpc>
            <a:spcBef>
              <a:spcPct val="0"/>
            </a:spcBef>
            <a:spcAft>
              <a:spcPct val="35000"/>
            </a:spcAft>
            <a:buNone/>
          </a:pPr>
          <a:r>
            <a:rPr lang="en-US" sz="2000" b="1" kern="1200" dirty="0">
              <a:latin typeface="Candara" panose="020E0502030303020204" pitchFamily="34" charset="0"/>
              <a:ea typeface="+mn-ea"/>
              <a:cs typeface="+mn-cs"/>
            </a:rPr>
            <a:t>FRONTLINE WORKERS AND IMPLEMENTING PARTNERS </a:t>
          </a:r>
        </a:p>
      </dsp:txBody>
      <dsp:txXfrm>
        <a:off x="-1591161" y="2535515"/>
        <a:ext cx="4120108" cy="871643"/>
      </dsp:txXfrm>
    </dsp:sp>
    <dsp:sp modelId="{0CA1CB88-87E1-4164-9889-E2A93FD11456}">
      <dsp:nvSpPr>
        <dsp:cNvPr id="0" name=""/>
        <dsp:cNvSpPr/>
      </dsp:nvSpPr>
      <dsp:spPr>
        <a:xfrm>
          <a:off x="849600" y="873171"/>
          <a:ext cx="2653660" cy="4120108"/>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41295"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Univers" panose="020B0703030502030204" pitchFamily="34" charset="0"/>
              <a:ea typeface="+mn-ea"/>
              <a:cs typeface="+mn-cs"/>
            </a:rPr>
            <a:t>AWW – Integrated Child Development Service (ICDS) centres and Adolescent Girls’ Scheme </a:t>
          </a:r>
        </a:p>
        <a:p>
          <a:pPr marL="171450" lvl="1" indent="-171450" algn="l" defTabSz="800100">
            <a:lnSpc>
              <a:spcPct val="90000"/>
            </a:lnSpc>
            <a:spcBef>
              <a:spcPct val="0"/>
            </a:spcBef>
            <a:spcAft>
              <a:spcPct val="15000"/>
            </a:spcAft>
            <a:buChar char="••"/>
          </a:pPr>
          <a:r>
            <a:rPr lang="en-US" sz="1800" kern="1200" dirty="0">
              <a:solidFill>
                <a:schemeClr val="tx1"/>
              </a:solidFill>
              <a:latin typeface="Univers" panose="020B0703030502030204" pitchFamily="34" charset="0"/>
              <a:ea typeface="+mn-ea"/>
              <a:cs typeface="+mn-cs"/>
            </a:rPr>
            <a:t>ASHA – VHND, AHD and one to one sessions </a:t>
          </a:r>
        </a:p>
        <a:p>
          <a:pPr marL="171450" lvl="1" indent="-171450" algn="l" defTabSz="800100">
            <a:lnSpc>
              <a:spcPct val="90000"/>
            </a:lnSpc>
            <a:spcBef>
              <a:spcPct val="0"/>
            </a:spcBef>
            <a:spcAft>
              <a:spcPct val="15000"/>
            </a:spcAft>
            <a:buChar char="••"/>
          </a:pPr>
          <a:r>
            <a:rPr lang="en-US" sz="1800" kern="1200" dirty="0">
              <a:solidFill>
                <a:schemeClr val="tx1"/>
              </a:solidFill>
              <a:latin typeface="Univers" panose="020B0703030502030204" pitchFamily="34" charset="0"/>
              <a:ea typeface="+mn-ea"/>
              <a:cs typeface="+mn-cs"/>
            </a:rPr>
            <a:t>Peer Educators </a:t>
          </a:r>
        </a:p>
        <a:p>
          <a:pPr marL="171450" lvl="1" indent="-171450" algn="l" defTabSz="800100">
            <a:lnSpc>
              <a:spcPct val="90000"/>
            </a:lnSpc>
            <a:spcBef>
              <a:spcPct val="0"/>
            </a:spcBef>
            <a:spcAft>
              <a:spcPct val="15000"/>
            </a:spcAft>
            <a:buChar char="••"/>
          </a:pPr>
          <a:r>
            <a:rPr lang="en-US" sz="1800" kern="1200" dirty="0">
              <a:solidFill>
                <a:schemeClr val="tx1"/>
              </a:solidFill>
              <a:latin typeface="Univers" panose="020B0703030502030204" pitchFamily="34" charset="0"/>
              <a:ea typeface="+mn-ea"/>
              <a:cs typeface="+mn-cs"/>
            </a:rPr>
            <a:t>Teachers</a:t>
          </a:r>
          <a:endParaRPr lang="en-US" sz="2000" kern="1200" dirty="0">
            <a:solidFill>
              <a:schemeClr val="tx1"/>
            </a:solidFill>
            <a:latin typeface="Univers" panose="020B0703030502030204" pitchFamily="34" charset="0"/>
            <a:ea typeface="+mn-ea"/>
            <a:cs typeface="+mn-cs"/>
          </a:endParaRPr>
        </a:p>
        <a:p>
          <a:pPr marL="171450" lvl="1" indent="-171450" algn="l" defTabSz="800100">
            <a:lnSpc>
              <a:spcPct val="90000"/>
            </a:lnSpc>
            <a:spcBef>
              <a:spcPct val="0"/>
            </a:spcBef>
            <a:spcAft>
              <a:spcPct val="15000"/>
            </a:spcAft>
            <a:buChar char="••"/>
          </a:pPr>
          <a:r>
            <a:rPr lang="en-US" sz="1800" kern="1200" dirty="0">
              <a:solidFill>
                <a:schemeClr val="tx1"/>
              </a:solidFill>
              <a:latin typeface="Univers" panose="020B0703030502030204" pitchFamily="34" charset="0"/>
              <a:ea typeface="+mn-ea"/>
              <a:cs typeface="+mn-cs"/>
            </a:rPr>
            <a:t>Implementing partners </a:t>
          </a:r>
          <a:endParaRPr lang="en-US" sz="2000" kern="1200" dirty="0">
            <a:solidFill>
              <a:schemeClr val="tx1"/>
            </a:solidFill>
            <a:latin typeface="Univers" panose="020B0703030502030204" pitchFamily="34" charset="0"/>
            <a:ea typeface="+mn-ea"/>
            <a:cs typeface="+mn-cs"/>
          </a:endParaRPr>
        </a:p>
      </dsp:txBody>
      <dsp:txXfrm>
        <a:off x="849600" y="873171"/>
        <a:ext cx="2653660" cy="4120108"/>
      </dsp:txXfrm>
    </dsp:sp>
    <dsp:sp modelId="{6384AE5E-A1CF-4844-AC17-024C83D91888}">
      <dsp:nvSpPr>
        <dsp:cNvPr id="0" name=""/>
        <dsp:cNvSpPr/>
      </dsp:nvSpPr>
      <dsp:spPr>
        <a:xfrm>
          <a:off x="218709" y="250799"/>
          <a:ext cx="1000732" cy="1000732"/>
        </a:xfrm>
        <a:prstGeom prst="rect">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B456ED-0CC1-499E-BA52-DFAA63940514}">
      <dsp:nvSpPr>
        <dsp:cNvPr id="0" name=""/>
        <dsp:cNvSpPr/>
      </dsp:nvSpPr>
      <dsp:spPr>
        <a:xfrm rot="16200000">
          <a:off x="2100752" y="2690170"/>
          <a:ext cx="3549638" cy="50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1295" bIns="0" numCol="1" spcCol="1270" anchor="t" anchorCtr="0">
          <a:noAutofit/>
        </a:bodyPr>
        <a:lstStyle/>
        <a:p>
          <a:pPr lvl="0" algn="r" defTabSz="889000">
            <a:lnSpc>
              <a:spcPct val="90000"/>
            </a:lnSpc>
            <a:spcBef>
              <a:spcPct val="0"/>
            </a:spcBef>
            <a:spcAft>
              <a:spcPct val="35000"/>
            </a:spcAft>
            <a:buNone/>
          </a:pPr>
          <a:r>
            <a:rPr lang="en-US" sz="2000" b="1" kern="1200" dirty="0">
              <a:latin typeface="Candara" panose="020E0502030303020204" pitchFamily="34" charset="0"/>
              <a:ea typeface="+mn-ea"/>
              <a:cs typeface="+mn-cs"/>
            </a:rPr>
            <a:t>PARENT AND CAREGIVER NETWORKS </a:t>
          </a:r>
        </a:p>
      </dsp:txBody>
      <dsp:txXfrm>
        <a:off x="2100752" y="2690170"/>
        <a:ext cx="3549638" cy="500366"/>
      </dsp:txXfrm>
    </dsp:sp>
    <dsp:sp modelId="{C62E1111-B042-48D8-BAD1-4A8723B215C1}">
      <dsp:nvSpPr>
        <dsp:cNvPr id="0" name=""/>
        <dsp:cNvSpPr/>
      </dsp:nvSpPr>
      <dsp:spPr>
        <a:xfrm>
          <a:off x="4241537" y="911282"/>
          <a:ext cx="2897687" cy="4120108"/>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441295"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Parents/caregivers </a:t>
          </a:r>
        </a:p>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SHGs</a:t>
          </a:r>
        </a:p>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PRIs</a:t>
          </a:r>
        </a:p>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Farmers cooperatives </a:t>
          </a:r>
        </a:p>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Small and medium scale trade federations (KVIC) </a:t>
          </a:r>
        </a:p>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Community based groups</a:t>
          </a:r>
        </a:p>
      </dsp:txBody>
      <dsp:txXfrm>
        <a:off x="4241537" y="911282"/>
        <a:ext cx="2897687" cy="4120108"/>
      </dsp:txXfrm>
    </dsp:sp>
    <dsp:sp modelId="{A9CE55A8-A7A8-4987-A8BD-EB3B5E41CB79}">
      <dsp:nvSpPr>
        <dsp:cNvPr id="0" name=""/>
        <dsp:cNvSpPr/>
      </dsp:nvSpPr>
      <dsp:spPr>
        <a:xfrm>
          <a:off x="3943837" y="247466"/>
          <a:ext cx="1000732" cy="1000732"/>
        </a:xfrm>
        <a:prstGeom prst="rect">
          <a:avLst/>
        </a:prstGeom>
        <a:solidFill>
          <a:srgbClr val="00B0F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8C5A31-0BCD-48E6-9899-B701D182C07F}">
      <dsp:nvSpPr>
        <dsp:cNvPr id="0" name=""/>
        <dsp:cNvSpPr/>
      </dsp:nvSpPr>
      <dsp:spPr>
        <a:xfrm rot="16200000">
          <a:off x="6104256" y="2731495"/>
          <a:ext cx="4120108" cy="50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1295" bIns="0" numCol="1" spcCol="1270" anchor="t" anchorCtr="0">
          <a:noAutofit/>
        </a:bodyPr>
        <a:lstStyle/>
        <a:p>
          <a:pPr lvl="0" algn="r" defTabSz="889000">
            <a:lnSpc>
              <a:spcPct val="90000"/>
            </a:lnSpc>
            <a:spcBef>
              <a:spcPct val="0"/>
            </a:spcBef>
            <a:spcAft>
              <a:spcPct val="35000"/>
            </a:spcAft>
            <a:buNone/>
          </a:pPr>
          <a:r>
            <a:rPr lang="en-US" sz="2000" b="1" kern="1200" dirty="0">
              <a:latin typeface="Candara" panose="020E0502030303020204" pitchFamily="34" charset="0"/>
              <a:ea typeface="+mn-ea"/>
              <a:cs typeface="+mn-cs"/>
            </a:rPr>
            <a:t>MEDIA &amp; PARTNERSHIPS</a:t>
          </a:r>
        </a:p>
      </dsp:txBody>
      <dsp:txXfrm>
        <a:off x="6104256" y="2731495"/>
        <a:ext cx="4120108" cy="500366"/>
      </dsp:txXfrm>
    </dsp:sp>
    <dsp:sp modelId="{2F62D4BB-8201-48DC-A44E-E8F17C66E0AA}">
      <dsp:nvSpPr>
        <dsp:cNvPr id="0" name=""/>
        <dsp:cNvSpPr/>
      </dsp:nvSpPr>
      <dsp:spPr>
        <a:xfrm>
          <a:off x="8324415" y="873171"/>
          <a:ext cx="2492355" cy="4120108"/>
        </a:xfrm>
        <a:prstGeom prst="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441295"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Electronic media – TV, radio</a:t>
          </a:r>
        </a:p>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Print media </a:t>
          </a:r>
        </a:p>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Digital media – social media</a:t>
          </a:r>
        </a:p>
        <a:p>
          <a:pPr marL="228600" lvl="1" indent="-228600" algn="l" defTabSz="889000">
            <a:lnSpc>
              <a:spcPct val="90000"/>
            </a:lnSpc>
            <a:spcBef>
              <a:spcPct val="0"/>
            </a:spcBef>
            <a:spcAft>
              <a:spcPct val="15000"/>
            </a:spcAft>
            <a:buChar char="••"/>
          </a:pPr>
          <a:r>
            <a:rPr lang="en-US" sz="2000" kern="1200" dirty="0">
              <a:solidFill>
                <a:schemeClr val="tx1"/>
              </a:solidFill>
              <a:latin typeface="Univers" panose="020B0703030502030204" pitchFamily="34" charset="0"/>
              <a:ea typeface="+mn-ea"/>
              <a:cs typeface="+mn-cs"/>
            </a:rPr>
            <a:t>Community media </a:t>
          </a:r>
        </a:p>
      </dsp:txBody>
      <dsp:txXfrm>
        <a:off x="8324415" y="873171"/>
        <a:ext cx="2492355" cy="4120108"/>
      </dsp:txXfrm>
    </dsp:sp>
    <dsp:sp modelId="{DFC26CBA-3FE6-48DB-A397-E405CEA132EF}">
      <dsp:nvSpPr>
        <dsp:cNvPr id="0" name=""/>
        <dsp:cNvSpPr/>
      </dsp:nvSpPr>
      <dsp:spPr>
        <a:xfrm>
          <a:off x="7660522" y="149364"/>
          <a:ext cx="1000732" cy="1000732"/>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BD4112-A856-4685-A35B-9613399F59EB}" type="datetimeFigureOut">
              <a:rPr lang="en-GB" smtClean="0"/>
              <a:t>15/05/2021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F9AADE-3E8B-4020-A0DC-52539F73BDCA}" type="slidenum">
              <a:rPr lang="en-GB" smtClean="0"/>
              <a:t>‹#›</a:t>
            </a:fld>
            <a:endParaRPr lang="en-GB"/>
          </a:p>
        </p:txBody>
      </p:sp>
    </p:spTree>
    <p:extLst>
      <p:ext uri="{BB962C8B-B14F-4D97-AF65-F5344CB8AC3E}">
        <p14:creationId xmlns:p14="http://schemas.microsoft.com/office/powerpoint/2010/main" val="36210941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4" cy="6858000"/>
          </a:xfrm>
          <a:prstGeom prst="rect">
            <a:avLst/>
          </a:prstGeom>
        </p:spPr>
      </p:pic>
      <p:sp>
        <p:nvSpPr>
          <p:cNvPr id="7" name="Rectangle 6"/>
          <p:cNvSpPr/>
          <p:nvPr/>
        </p:nvSpPr>
        <p:spPr>
          <a:xfrm>
            <a:off x="-6843" y="2059012"/>
            <a:ext cx="12195668"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878901"/>
            <a:ext cx="11471565" cy="1026810"/>
          </a:xfrm>
        </p:spPr>
        <p:txBody>
          <a:bodyPr tIns="45720" bIns="45720" anchor="ctr">
            <a:normAutofit/>
          </a:bodyPr>
          <a:lstStyle>
            <a:lvl1pPr algn="ctr">
              <a:lnSpc>
                <a:spcPct val="80000"/>
              </a:lnSpc>
              <a:defRPr sz="5000" spc="150" baseline="0"/>
            </a:lvl1pPr>
          </a:lstStyle>
          <a:p>
            <a:r>
              <a:rPr lang="en-US" dirty="0"/>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755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401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5" name="Footer Placeholder 4"/>
          <p:cNvSpPr>
            <a:spLocks noGrp="1"/>
          </p:cNvSpPr>
          <p:nvPr>
            <p:ph type="ftr" sz="quarter" idx="11"/>
          </p:nvPr>
        </p:nvSpPr>
        <p:spPr>
          <a:xfrm>
            <a:off x="3776135" y="6422854"/>
            <a:ext cx="4279669"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073048" y="6422854"/>
            <a:ext cx="879759" cy="365125"/>
          </a:xfrm>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277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60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4" cy="6858000"/>
          </a:xfrm>
          <a:prstGeom prst="rect">
            <a:avLst/>
          </a:prstGeom>
        </p:spPr>
      </p:pic>
      <p:sp>
        <p:nvSpPr>
          <p:cNvPr id="2" name="Title 1"/>
          <p:cNvSpPr>
            <a:spLocks noGrp="1"/>
          </p:cNvSpPr>
          <p:nvPr>
            <p:ph type="title"/>
          </p:nvPr>
        </p:nvSpPr>
        <p:spPr>
          <a:xfrm>
            <a:off x="833191" y="3047999"/>
            <a:ext cx="10515600" cy="837279"/>
          </a:xfrm>
        </p:spPr>
        <p:txBody>
          <a:bodyPr anchor="ctr">
            <a:noAutofit/>
          </a:bodyPr>
          <a:lstStyle>
            <a:lvl1pPr algn="ctr">
              <a:lnSpc>
                <a:spcPct val="80000"/>
              </a:lnSpc>
              <a:defRPr sz="4000" b="1" spc="150"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4556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6373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747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9351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256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7644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21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06019"/>
            <a:ext cx="12252932" cy="6964019"/>
          </a:xfrm>
          <a:prstGeom prst="rect">
            <a:avLst/>
          </a:prstGeom>
        </p:spPr>
      </p:pic>
      <p:sp>
        <p:nvSpPr>
          <p:cNvPr id="2" name="Title Placeholder 1"/>
          <p:cNvSpPr>
            <a:spLocks noGrp="1"/>
          </p:cNvSpPr>
          <p:nvPr>
            <p:ph type="title"/>
          </p:nvPr>
        </p:nvSpPr>
        <p:spPr>
          <a:xfrm>
            <a:off x="1202919" y="284176"/>
            <a:ext cx="9784080" cy="120006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D6C3A8B-4F23-44BE-8D7C-1596D8F02B17}" type="datetimeFigureOut">
              <a:rPr lang="en-US" smtClean="0">
                <a:solidFill>
                  <a:prstClr val="black">
                    <a:tint val="75000"/>
                  </a:prstClr>
                </a:solidFill>
              </a:rPr>
              <a:pPr/>
              <a:t>5/15/2021</a:t>
            </a:fld>
            <a:endParaRPr lang="en-US" dirty="0">
              <a:solidFill>
                <a:prstClr val="black">
                  <a:tint val="75000"/>
                </a:prstClr>
              </a:solidFill>
            </a:endParaRP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ED0DCC22-416B-400B-B6AA-5FB421BD79B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6217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000" b="1" kern="1200" cap="all" baseline="0">
          <a:solidFill>
            <a:schemeClr val="bg1"/>
          </a:solidFill>
          <a:latin typeface="Univers" panose="020B0603020202030204" pitchFamily="34" charset="0"/>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bg1"/>
          </a:solidFill>
          <a:latin typeface="Univers" panose="020B0603020202030204" pitchFamily="34" charset="0"/>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bg1"/>
          </a:solidFill>
          <a:latin typeface="Univers" panose="020B0603020202030204" pitchFamily="34" charset="0"/>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bg1"/>
          </a:solidFill>
          <a:latin typeface="Univers" panose="020B0603020202030204" pitchFamily="34" charset="0"/>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bg1"/>
          </a:solidFill>
          <a:latin typeface="Univers" panose="020B0603020202030204" pitchFamily="34" charset="0"/>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bg1"/>
          </a:solidFill>
          <a:latin typeface="Univers" panose="020B0603020202030204" pitchFamily="34" charset="0"/>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49.205.179.104/Child_Protection_Smart_kit/AdhaFull/BBCMediaActionAdhaFull/" TargetMode="External"/><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hyperlink" Target="https://drive.google.com/open?id=1KMrtrxIwYbKP4fSPhnBcjDOjEw6Yz1g6" TargetMode="Externa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49.205.179.104/Child_Protection_Smart_kit/AdhaFull/BBCMediaActionAdhaFul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drive.google.com/open?id=1KMrtrxIwYbKP4fSPhnBcjDOjEw6Yz1g6"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9.jpeg"/><Relationship Id="rId10" Type="http://schemas.openxmlformats.org/officeDocument/2006/relationships/hyperlink" Target="https://www.who.int/emergencies/diseases/novel-coronavirus-2019/advice-for-public" TargetMode="External"/><Relationship Id="rId4" Type="http://schemas.openxmlformats.org/officeDocument/2006/relationships/image" Target="../media/image18.jpeg"/><Relationship Id="rId9" Type="http://schemas.openxmlformats.org/officeDocument/2006/relationships/hyperlink" Target="https://www.mohfw.gov.in/pdf/Illustrativeguidelineupdat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3.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30.jpeg"/><Relationship Id="rId5" Type="http://schemas.openxmlformats.org/officeDocument/2006/relationships/image" Target="../media/image25.jpe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8.jpeg"/><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49.205.179.104/Child_Protection_Smart_kit/AdhaFull/BBCMediaActionAdhaFull/" TargetMode="External"/><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drive.google.com/open?id=1KMrtrxIwYbKP4fSPhnBcjDOjEw6Yz1g6" TargetMode="External"/><Relationship Id="rId4" Type="http://schemas.openxmlformats.org/officeDocument/2006/relationships/image" Target="../media/image36.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009" y="2741385"/>
            <a:ext cx="11268635" cy="1491238"/>
          </a:xfrm>
        </p:spPr>
        <p:txBody>
          <a:bodyPr>
            <a:normAutofit/>
          </a:bodyPr>
          <a:lstStyle/>
          <a:p>
            <a:r>
              <a:rPr lang="en-IN" sz="4800" b="1" dirty="0">
                <a:solidFill>
                  <a:srgbClr val="00B0F0"/>
                </a:solidFill>
                <a:latin typeface="univers" panose="020B0603020202030204" pitchFamily="34" charset="0"/>
              </a:rPr>
              <a:t>Parenting Adolescents PACKAGE</a:t>
            </a:r>
            <a:br>
              <a:rPr lang="en-IN" sz="4800" b="1" dirty="0">
                <a:solidFill>
                  <a:srgbClr val="00B0F0"/>
                </a:solidFill>
                <a:latin typeface="univers" panose="020B0603020202030204" pitchFamily="34" charset="0"/>
              </a:rPr>
            </a:br>
            <a:r>
              <a:rPr lang="en-IN" sz="4800" dirty="0">
                <a:solidFill>
                  <a:srgbClr val="00B0F0"/>
                </a:solidFill>
                <a:latin typeface="univers" panose="020B0603020202030204" pitchFamily="34" charset="0"/>
              </a:rPr>
              <a:t>Roll Out GUIDE</a:t>
            </a:r>
            <a:r>
              <a:rPr lang="en-IN" sz="4800" b="1" dirty="0">
                <a:solidFill>
                  <a:srgbClr val="00B0F0"/>
                </a:solidFill>
                <a:latin typeface="univers" panose="020B0603020202030204" pitchFamily="34" charset="0"/>
              </a:rPr>
              <a:t> </a:t>
            </a:r>
          </a:p>
        </p:txBody>
      </p:sp>
      <p:pic>
        <p:nvPicPr>
          <p:cNvPr id="5" name="Picture 4"/>
          <p:cNvPicPr>
            <a:picLocks noChangeAspect="1"/>
          </p:cNvPicPr>
          <p:nvPr/>
        </p:nvPicPr>
        <p:blipFill>
          <a:blip r:embed="rId2">
            <a:clrChange>
              <a:clrFrom>
                <a:srgbClr val="FDFDFD"/>
              </a:clrFrom>
              <a:clrTo>
                <a:srgbClr val="FDFDFD">
                  <a:alpha val="0"/>
                </a:srgbClr>
              </a:clrTo>
            </a:clrChange>
            <a:duotone>
              <a:prstClr val="black"/>
              <a:srgbClr val="00B0F0">
                <a:tint val="45000"/>
                <a:satMod val="400000"/>
              </a:srgbClr>
            </a:duotone>
          </a:blip>
          <a:stretch>
            <a:fillRect/>
          </a:stretch>
        </p:blipFill>
        <p:spPr>
          <a:xfrm>
            <a:off x="4831964" y="250977"/>
            <a:ext cx="2398723" cy="2368482"/>
          </a:xfrm>
          <a:prstGeom prst="rect">
            <a:avLst/>
          </a:prstGeom>
        </p:spPr>
      </p:pic>
    </p:spTree>
    <p:extLst>
      <p:ext uri="{BB962C8B-B14F-4D97-AF65-F5344CB8AC3E}">
        <p14:creationId xmlns:p14="http://schemas.microsoft.com/office/powerpoint/2010/main" val="2003771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06" y="-88841"/>
            <a:ext cx="11255188" cy="1200067"/>
          </a:xfrm>
        </p:spPr>
        <p:txBody>
          <a:bodyPr>
            <a:normAutofit/>
          </a:bodyPr>
          <a:lstStyle/>
          <a:p>
            <a:pPr lvl="0" algn="ctr" defTabSz="1600200">
              <a:lnSpc>
                <a:spcPct val="90000"/>
              </a:lnSpc>
              <a:spcAft>
                <a:spcPct val="35000"/>
              </a:spcAft>
            </a:pPr>
            <a:r>
              <a:rPr lang="en-US" sz="3800" dirty="0">
                <a:solidFill>
                  <a:srgbClr val="00B0F0"/>
                </a:solidFill>
                <a:latin typeface="univers" panose="020B0603020202030204" pitchFamily="34" charset="0"/>
              </a:rPr>
              <a:t>UNPACKING THE PACKAGE CONTENTS</a:t>
            </a:r>
          </a:p>
        </p:txBody>
      </p:sp>
      <p:graphicFrame>
        <p:nvGraphicFramePr>
          <p:cNvPr id="3" name="Table 2"/>
          <p:cNvGraphicFramePr>
            <a:graphicFrameLocks noGrp="1"/>
          </p:cNvGraphicFramePr>
          <p:nvPr>
            <p:extLst>
              <p:ext uri="{D42A27DB-BD31-4B8C-83A1-F6EECF244321}">
                <p14:modId xmlns:p14="http://schemas.microsoft.com/office/powerpoint/2010/main" val="541494004"/>
              </p:ext>
            </p:extLst>
          </p:nvPr>
        </p:nvGraphicFramePr>
        <p:xfrm>
          <a:off x="1" y="1317357"/>
          <a:ext cx="12192001" cy="5542947"/>
        </p:xfrm>
        <a:graphic>
          <a:graphicData uri="http://schemas.openxmlformats.org/drawingml/2006/table">
            <a:tbl>
              <a:tblPr firstRow="1" firstCol="1" bandRow="1">
                <a:tableStyleId>{912C8C85-51F0-491E-9774-3900AFEF0FD7}</a:tableStyleId>
              </a:tblPr>
              <a:tblGrid>
                <a:gridCol w="2588217">
                  <a:extLst>
                    <a:ext uri="{9D8B030D-6E8A-4147-A177-3AD203B41FA5}">
                      <a16:colId xmlns="" xmlns:a16="http://schemas.microsoft.com/office/drawing/2014/main" val="20000"/>
                    </a:ext>
                  </a:extLst>
                </a:gridCol>
                <a:gridCol w="1239864">
                  <a:extLst>
                    <a:ext uri="{9D8B030D-6E8A-4147-A177-3AD203B41FA5}">
                      <a16:colId xmlns="" xmlns:a16="http://schemas.microsoft.com/office/drawing/2014/main" val="20001"/>
                    </a:ext>
                  </a:extLst>
                </a:gridCol>
                <a:gridCol w="1115878">
                  <a:extLst>
                    <a:ext uri="{9D8B030D-6E8A-4147-A177-3AD203B41FA5}">
                      <a16:colId xmlns="" xmlns:a16="http://schemas.microsoft.com/office/drawing/2014/main" val="20002"/>
                    </a:ext>
                  </a:extLst>
                </a:gridCol>
                <a:gridCol w="5881433">
                  <a:extLst>
                    <a:ext uri="{9D8B030D-6E8A-4147-A177-3AD203B41FA5}">
                      <a16:colId xmlns="" xmlns:a16="http://schemas.microsoft.com/office/drawing/2014/main" val="20003"/>
                    </a:ext>
                  </a:extLst>
                </a:gridCol>
                <a:gridCol w="1366609">
                  <a:extLst>
                    <a:ext uri="{9D8B030D-6E8A-4147-A177-3AD203B41FA5}">
                      <a16:colId xmlns="" xmlns:a16="http://schemas.microsoft.com/office/drawing/2014/main" val="20004"/>
                    </a:ext>
                  </a:extLst>
                </a:gridCol>
              </a:tblGrid>
              <a:tr h="242298">
                <a:tc>
                  <a:txBody>
                    <a:bodyPr/>
                    <a:lstStyle/>
                    <a:p>
                      <a:pPr algn="l">
                        <a:lnSpc>
                          <a:spcPct val="107000"/>
                        </a:lnSpc>
                        <a:spcAft>
                          <a:spcPts val="0"/>
                        </a:spcAft>
                      </a:pPr>
                      <a:r>
                        <a:rPr lang="en-IN" sz="1500" dirty="0">
                          <a:solidFill>
                            <a:schemeClr val="tx1"/>
                          </a:solidFill>
                          <a:effectLst/>
                          <a:latin typeface="Univers" panose="020B0603020202030204"/>
                        </a:rPr>
                        <a:t>Title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Author</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Type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Description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Language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1302434">
                <a:tc>
                  <a:txBody>
                    <a:bodyPr/>
                    <a:lstStyle/>
                    <a:p>
                      <a:pPr algn="l">
                        <a:lnSpc>
                          <a:spcPct val="107000"/>
                        </a:lnSpc>
                        <a:spcAft>
                          <a:spcPts val="0"/>
                        </a:spcAft>
                      </a:pPr>
                      <a:r>
                        <a:rPr lang="en-IN" sz="1500" b="1" dirty="0" err="1">
                          <a:solidFill>
                            <a:schemeClr val="bg1"/>
                          </a:solidFill>
                          <a:effectLst/>
                          <a:latin typeface="Univers" panose="020B0603020202030204"/>
                        </a:rPr>
                        <a:t>Tarunya</a:t>
                      </a:r>
                      <a:r>
                        <a:rPr lang="en-IN" sz="1500" b="1" dirty="0">
                          <a:solidFill>
                            <a:schemeClr val="bg1"/>
                          </a:solidFill>
                          <a:effectLst/>
                          <a:latin typeface="Univers" panose="020B0603020202030204"/>
                        </a:rPr>
                        <a:t> Online</a:t>
                      </a:r>
                      <a:r>
                        <a:rPr lang="en-IN" sz="1500" b="1" baseline="0" dirty="0">
                          <a:solidFill>
                            <a:schemeClr val="bg1"/>
                          </a:solidFill>
                          <a:effectLst/>
                          <a:latin typeface="Univers" panose="020B0603020202030204"/>
                        </a:rPr>
                        <a:t> </a:t>
                      </a:r>
                      <a:r>
                        <a:rPr lang="en-IN" sz="1500" b="1" dirty="0">
                          <a:solidFill>
                            <a:schemeClr val="bg1"/>
                          </a:solidFill>
                          <a:effectLst/>
                          <a:latin typeface="Univers" panose="020B0603020202030204"/>
                        </a:rPr>
                        <a:t>Repository </a:t>
                      </a:r>
                      <a:endPar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UNICEF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a:solidFill>
                            <a:schemeClr val="bg1"/>
                          </a:solidFill>
                          <a:effectLst/>
                          <a:latin typeface="Univers" panose="020B0603020202030204"/>
                        </a:rPr>
                        <a:t>Print, audio visual </a:t>
                      </a:r>
                    </a:p>
                    <a:p>
                      <a:pPr algn="l">
                        <a:lnSpc>
                          <a:spcPct val="107000"/>
                        </a:lnSpc>
                        <a:spcAft>
                          <a:spcPts val="0"/>
                        </a:spcAft>
                      </a:pPr>
                      <a:r>
                        <a:rPr lang="en-IN" sz="1550">
                          <a:solidFill>
                            <a:schemeClr val="bg1"/>
                          </a:solidFill>
                          <a:effectLst/>
                          <a:latin typeface="Univers" panose="020B0603020202030204"/>
                        </a:rPr>
                        <a:t> </a:t>
                      </a:r>
                      <a:endParaRPr lang="en-IN" sz="155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US" sz="1550" baseline="0" dirty="0">
                          <a:solidFill>
                            <a:schemeClr val="bg1"/>
                          </a:solidFill>
                          <a:effectLst/>
                          <a:latin typeface="Univers" panose="020B0603020202030204"/>
                        </a:rPr>
                        <a:t>Repository c</a:t>
                      </a:r>
                      <a:r>
                        <a:rPr lang="en-US" sz="1550" dirty="0">
                          <a:solidFill>
                            <a:schemeClr val="bg1"/>
                          </a:solidFill>
                          <a:effectLst/>
                          <a:latin typeface="Univers" panose="020B0603020202030204"/>
                        </a:rPr>
                        <a:t>ontains materials to address Adolescent Empowerment and the issue of Ending Child Marriage at the state, district, community and individual levels.  It includes posters, flipbooks, booklets, films, radio spots among others.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Hindi, English, Tamil and Bengali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391043">
                <a:tc>
                  <a:txBody>
                    <a:bodyPr/>
                    <a:lstStyle/>
                    <a:p>
                      <a:pPr algn="l">
                        <a:lnSpc>
                          <a:spcPct val="107000"/>
                        </a:lnSpc>
                        <a:spcAft>
                          <a:spcPts val="0"/>
                        </a:spcAft>
                      </a:pPr>
                      <a:r>
                        <a:rPr lang="en-IN" sz="1500" b="1" dirty="0" err="1">
                          <a:solidFill>
                            <a:schemeClr val="bg1"/>
                          </a:solidFill>
                          <a:effectLst/>
                          <a:latin typeface="Univers" panose="020B0603020202030204"/>
                        </a:rPr>
                        <a:t>AdhaFULL</a:t>
                      </a:r>
                      <a:r>
                        <a:rPr lang="en-IN" sz="1500" b="1" dirty="0">
                          <a:solidFill>
                            <a:schemeClr val="bg1"/>
                          </a:solidFill>
                          <a:effectLst/>
                          <a:latin typeface="Univers" panose="020B0603020202030204"/>
                        </a:rPr>
                        <a:t> Omnibus </a:t>
                      </a:r>
                      <a:endPar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BBC Media Action and UNICEF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Audio visual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US" sz="1550" dirty="0" err="1">
                          <a:solidFill>
                            <a:schemeClr val="bg1"/>
                          </a:solidFill>
                          <a:effectLst/>
                          <a:latin typeface="Univers" panose="020B0603020202030204"/>
                        </a:rPr>
                        <a:t>AdhaFULL</a:t>
                      </a:r>
                      <a:r>
                        <a:rPr lang="en-US" sz="1550" dirty="0">
                          <a:solidFill>
                            <a:schemeClr val="bg1"/>
                          </a:solidFill>
                          <a:effectLst/>
                          <a:latin typeface="Univers" panose="020B0603020202030204"/>
                        </a:rPr>
                        <a:t> Omnibus is a 78-episode TV drama series - a whodunit with three teenagers who come together in a make believe town called </a:t>
                      </a:r>
                      <a:r>
                        <a:rPr lang="en-US" sz="1550" dirty="0" err="1">
                          <a:solidFill>
                            <a:schemeClr val="bg1"/>
                          </a:solidFill>
                          <a:effectLst/>
                          <a:latin typeface="Univers" panose="020B0603020202030204"/>
                        </a:rPr>
                        <a:t>Badlipur</a:t>
                      </a:r>
                      <a:r>
                        <a:rPr lang="en-US" sz="1550" dirty="0">
                          <a:solidFill>
                            <a:schemeClr val="bg1"/>
                          </a:solidFill>
                          <a:effectLst/>
                          <a:latin typeface="Univers" panose="020B0603020202030204"/>
                        </a:rPr>
                        <a:t> to solve one case per week. Each episode is of around 30-45 minutes.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Hindi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302434">
                <a:tc>
                  <a:txBody>
                    <a:bodyPr/>
                    <a:lstStyle/>
                    <a:p>
                      <a:pPr algn="l">
                        <a:lnSpc>
                          <a:spcPct val="107000"/>
                        </a:lnSpc>
                        <a:spcAft>
                          <a:spcPts val="0"/>
                        </a:spcAft>
                      </a:pPr>
                      <a:r>
                        <a:rPr lang="en-IN" sz="1500" b="1" dirty="0" err="1">
                          <a:solidFill>
                            <a:schemeClr val="bg1"/>
                          </a:solidFill>
                          <a:effectLst/>
                          <a:latin typeface="Univers" panose="020B0603020202030204"/>
                        </a:rPr>
                        <a:t>Baapwali</a:t>
                      </a:r>
                      <a:r>
                        <a:rPr lang="en-IN" sz="1500" b="1" dirty="0">
                          <a:solidFill>
                            <a:schemeClr val="bg1"/>
                          </a:solidFill>
                          <a:effectLst/>
                          <a:latin typeface="Univers" panose="020B0603020202030204"/>
                        </a:rPr>
                        <a:t> </a:t>
                      </a:r>
                      <a:r>
                        <a:rPr lang="en-IN" sz="1500" b="1" dirty="0" err="1">
                          <a:solidFill>
                            <a:schemeClr val="bg1"/>
                          </a:solidFill>
                          <a:effectLst/>
                          <a:latin typeface="Univers" panose="020B0603020202030204"/>
                        </a:rPr>
                        <a:t>Baat</a:t>
                      </a:r>
                      <a:r>
                        <a:rPr lang="en-IN" sz="1500" b="1" dirty="0">
                          <a:solidFill>
                            <a:schemeClr val="bg1"/>
                          </a:solidFill>
                          <a:effectLst/>
                          <a:latin typeface="Univers" panose="020B0603020202030204"/>
                        </a:rPr>
                        <a:t> Package </a:t>
                      </a:r>
                      <a:endPar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UNICEF</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Print and audio visual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US" sz="1550" dirty="0" err="1">
                          <a:solidFill>
                            <a:schemeClr val="bg1"/>
                          </a:solidFill>
                          <a:effectLst/>
                          <a:latin typeface="Univers" panose="020B0603020202030204"/>
                        </a:rPr>
                        <a:t>Baapwali</a:t>
                      </a:r>
                      <a:r>
                        <a:rPr lang="en-US" sz="1550" dirty="0">
                          <a:solidFill>
                            <a:schemeClr val="bg1"/>
                          </a:solidFill>
                          <a:effectLst/>
                          <a:latin typeface="Univers" panose="020B0603020202030204"/>
                        </a:rPr>
                        <a:t> </a:t>
                      </a:r>
                      <a:r>
                        <a:rPr lang="en-US" sz="1550" dirty="0" err="1">
                          <a:solidFill>
                            <a:schemeClr val="bg1"/>
                          </a:solidFill>
                          <a:effectLst/>
                          <a:latin typeface="Univers" panose="020B0603020202030204"/>
                        </a:rPr>
                        <a:t>Baat</a:t>
                      </a:r>
                      <a:r>
                        <a:rPr lang="en-US" sz="1550" dirty="0">
                          <a:solidFill>
                            <a:schemeClr val="bg1"/>
                          </a:solidFill>
                          <a:effectLst/>
                          <a:latin typeface="Univers" panose="020B0603020202030204"/>
                        </a:rPr>
                        <a:t> Package contains poster, hoarding, wall painting, two TV commercials of one minute each and two radio spots of 30 seconds each. It focuses on encouraging girls’ education and changing harmful gender norms. It appreciates fathers who choose education over marriage for their daughter.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Hindi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1302434">
                <a:tc>
                  <a:txBody>
                    <a:bodyPr/>
                    <a:lstStyle/>
                    <a:p>
                      <a:pPr algn="l">
                        <a:lnSpc>
                          <a:spcPct val="107000"/>
                        </a:lnSpc>
                        <a:spcAft>
                          <a:spcPts val="0"/>
                        </a:spcAft>
                      </a:pPr>
                      <a:r>
                        <a:rPr lang="en-IN" sz="1500" b="1" dirty="0" err="1">
                          <a:solidFill>
                            <a:schemeClr val="bg1"/>
                          </a:solidFill>
                          <a:effectLst/>
                          <a:latin typeface="Univers" panose="020B0603020202030204"/>
                        </a:rPr>
                        <a:t>Ammaji</a:t>
                      </a:r>
                      <a:r>
                        <a:rPr lang="en-IN" sz="1500" b="1" dirty="0">
                          <a:solidFill>
                            <a:schemeClr val="bg1"/>
                          </a:solidFill>
                          <a:effectLst/>
                          <a:latin typeface="Univers" panose="020B0603020202030204"/>
                        </a:rPr>
                        <a:t> </a:t>
                      </a:r>
                      <a:r>
                        <a:rPr lang="en-IN" sz="1500" b="1" dirty="0" err="1">
                          <a:solidFill>
                            <a:schemeClr val="bg1"/>
                          </a:solidFill>
                          <a:effectLst/>
                          <a:latin typeface="Univers" panose="020B0603020202030204"/>
                        </a:rPr>
                        <a:t>Kehti</a:t>
                      </a:r>
                      <a:r>
                        <a:rPr lang="en-IN" sz="1500" b="1" dirty="0">
                          <a:solidFill>
                            <a:schemeClr val="bg1"/>
                          </a:solidFill>
                          <a:effectLst/>
                          <a:latin typeface="Univers" panose="020B0603020202030204"/>
                        </a:rPr>
                        <a:t> Hain Films</a:t>
                      </a:r>
                    </a:p>
                    <a:p>
                      <a:pPr algn="l">
                        <a:lnSpc>
                          <a:spcPct val="107000"/>
                        </a:lnSpc>
                        <a:spcAft>
                          <a:spcPts val="0"/>
                        </a:spcAft>
                      </a:pPr>
                      <a:endPar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UNICEF</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a:solidFill>
                            <a:schemeClr val="bg1"/>
                          </a:solidFill>
                          <a:effectLst/>
                          <a:latin typeface="Univers" panose="020B0603020202030204"/>
                        </a:rPr>
                        <a:t>Audio visual </a:t>
                      </a:r>
                      <a:endParaRPr lang="en-IN" sz="155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US" sz="1550" dirty="0">
                          <a:solidFill>
                            <a:schemeClr val="bg1"/>
                          </a:solidFill>
                          <a:effectLst/>
                          <a:latin typeface="Univers" panose="020B0603020202030204"/>
                        </a:rPr>
                        <a:t>The TV drama serial imparts messages from the Facts for Life book in an entertaining fashion to rural audiences. Themes covered include child marriage, value of childhood, child protection committee, and unsafe migration.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rPr>
                        <a:t>Hindi </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bl>
          </a:graphicData>
        </a:graphic>
      </p:graphicFrame>
      <p:pic>
        <p:nvPicPr>
          <p:cNvPr id="16" name="Picture 15"/>
          <p:cNvPicPr>
            <a:picLocks noChangeAspect="1"/>
          </p:cNvPicPr>
          <p:nvPr/>
        </p:nvPicPr>
        <p:blipFill rotWithShape="1">
          <a:blip r:embed="rId2"/>
          <a:srcRect l="-316" t="9312" r="1477" b="12170"/>
          <a:stretch/>
        </p:blipFill>
        <p:spPr>
          <a:xfrm>
            <a:off x="71534" y="1908499"/>
            <a:ext cx="2256857" cy="941077"/>
          </a:xfrm>
          <a:prstGeom prst="rect">
            <a:avLst/>
          </a:prstGeom>
        </p:spPr>
      </p:pic>
      <p:pic>
        <p:nvPicPr>
          <p:cNvPr id="17" name="Picture 16">
            <a:hlinkClick r:id="rId3"/>
          </p:cNvPr>
          <p:cNvPicPr/>
          <p:nvPr/>
        </p:nvPicPr>
        <p:blipFill rotWithShape="1">
          <a:blip r:embed="rId4" cstate="print">
            <a:extLst>
              <a:ext uri="{28A0092B-C50C-407E-A947-70E740481C1C}">
                <a14:useLocalDpi xmlns:a14="http://schemas.microsoft.com/office/drawing/2010/main" val="0"/>
              </a:ext>
            </a:extLst>
          </a:blip>
          <a:srcRect l="3728" t="16201" r="38831" b="26198"/>
          <a:stretch/>
        </p:blipFill>
        <p:spPr bwMode="auto">
          <a:xfrm>
            <a:off x="0" y="3086703"/>
            <a:ext cx="2298552" cy="1087919"/>
          </a:xfrm>
          <a:prstGeom prst="rect">
            <a:avLst/>
          </a:prstGeom>
          <a:ln>
            <a:noFill/>
          </a:ln>
          <a:extLst>
            <a:ext uri="{53640926-AAD7-44D8-BBD7-CCE9431645EC}">
              <a14:shadowObscured xmlns:a14="http://schemas.microsoft.com/office/drawing/2010/main"/>
            </a:ext>
          </a:extLst>
        </p:spPr>
      </p:pic>
      <p:pic>
        <p:nvPicPr>
          <p:cNvPr id="18" name="Picture 17">
            <a:hlinkClick r:id="rId5"/>
          </p:cNvPr>
          <p:cNvPicPr/>
          <p:nvPr/>
        </p:nvPicPr>
        <p:blipFill rotWithShape="1">
          <a:blip r:embed="rId6" cstate="print">
            <a:extLst>
              <a:ext uri="{28A0092B-C50C-407E-A947-70E740481C1C}">
                <a14:useLocalDpi xmlns:a14="http://schemas.microsoft.com/office/drawing/2010/main" val="0"/>
              </a:ext>
            </a:extLst>
          </a:blip>
          <a:srcRect l="26768" t="36159" r="26813" b="28285"/>
          <a:stretch/>
        </p:blipFill>
        <p:spPr bwMode="auto">
          <a:xfrm>
            <a:off x="0" y="4603424"/>
            <a:ext cx="2123334" cy="869894"/>
          </a:xfrm>
          <a:prstGeom prst="rect">
            <a:avLst/>
          </a:prstGeom>
          <a:ln>
            <a:noFill/>
          </a:ln>
          <a:extLst>
            <a:ext uri="{53640926-AAD7-44D8-BBD7-CCE9431645EC}">
              <a14:shadowObscured xmlns:a14="http://schemas.microsoft.com/office/drawing/2010/main"/>
            </a:ext>
          </a:extLst>
        </p:spPr>
      </p:pic>
      <p:pic>
        <p:nvPicPr>
          <p:cNvPr id="19" name="Picture 18"/>
          <p:cNvPicPr>
            <a:picLocks noChangeAspect="1"/>
          </p:cNvPicPr>
          <p:nvPr/>
        </p:nvPicPr>
        <p:blipFill rotWithShape="1">
          <a:blip r:embed="rId7"/>
          <a:srcRect l="58844" t="24339" r="23096" b="55882"/>
          <a:stretch/>
        </p:blipFill>
        <p:spPr>
          <a:xfrm>
            <a:off x="91836" y="5840264"/>
            <a:ext cx="2031498" cy="1041800"/>
          </a:xfrm>
          <a:prstGeom prst="rect">
            <a:avLst/>
          </a:prstGeom>
        </p:spPr>
      </p:pic>
    </p:spTree>
    <p:extLst>
      <p:ext uri="{BB962C8B-B14F-4D97-AF65-F5344CB8AC3E}">
        <p14:creationId xmlns:p14="http://schemas.microsoft.com/office/powerpoint/2010/main" val="2868525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06" y="-88841"/>
            <a:ext cx="11255188" cy="1200067"/>
          </a:xfrm>
        </p:spPr>
        <p:txBody>
          <a:bodyPr>
            <a:normAutofit/>
          </a:bodyPr>
          <a:lstStyle/>
          <a:p>
            <a:pPr lvl="0" algn="ctr" defTabSz="1600200">
              <a:lnSpc>
                <a:spcPct val="90000"/>
              </a:lnSpc>
              <a:spcAft>
                <a:spcPct val="35000"/>
              </a:spcAft>
            </a:pPr>
            <a:r>
              <a:rPr lang="en-US" sz="3800" dirty="0">
                <a:solidFill>
                  <a:srgbClr val="00B0F0"/>
                </a:solidFill>
                <a:latin typeface="univers" panose="020B0603020202030204" pitchFamily="34" charset="0"/>
              </a:rPr>
              <a:t>UNPACKING THE PACKAGE CONTENTS</a:t>
            </a:r>
          </a:p>
        </p:txBody>
      </p:sp>
      <p:graphicFrame>
        <p:nvGraphicFramePr>
          <p:cNvPr id="3" name="Table 2"/>
          <p:cNvGraphicFramePr>
            <a:graphicFrameLocks noGrp="1"/>
          </p:cNvGraphicFramePr>
          <p:nvPr>
            <p:extLst>
              <p:ext uri="{D42A27DB-BD31-4B8C-83A1-F6EECF244321}">
                <p14:modId xmlns:p14="http://schemas.microsoft.com/office/powerpoint/2010/main" val="705402693"/>
              </p:ext>
            </p:extLst>
          </p:nvPr>
        </p:nvGraphicFramePr>
        <p:xfrm>
          <a:off x="0" y="1111226"/>
          <a:ext cx="12192000" cy="5614149"/>
        </p:xfrm>
        <a:graphic>
          <a:graphicData uri="http://schemas.openxmlformats.org/drawingml/2006/table">
            <a:tbl>
              <a:tblPr firstRow="1" firstCol="1" bandRow="1">
                <a:tableStyleId>{912C8C85-51F0-491E-9774-3900AFEF0FD7}</a:tableStyleId>
              </a:tblPr>
              <a:tblGrid>
                <a:gridCol w="2960175">
                  <a:extLst>
                    <a:ext uri="{9D8B030D-6E8A-4147-A177-3AD203B41FA5}">
                      <a16:colId xmlns="" xmlns:a16="http://schemas.microsoft.com/office/drawing/2014/main" val="20000"/>
                    </a:ext>
                  </a:extLst>
                </a:gridCol>
                <a:gridCol w="1339108">
                  <a:extLst>
                    <a:ext uri="{9D8B030D-6E8A-4147-A177-3AD203B41FA5}">
                      <a16:colId xmlns="" xmlns:a16="http://schemas.microsoft.com/office/drawing/2014/main" val="20001"/>
                    </a:ext>
                  </a:extLst>
                </a:gridCol>
                <a:gridCol w="892648">
                  <a:extLst>
                    <a:ext uri="{9D8B030D-6E8A-4147-A177-3AD203B41FA5}">
                      <a16:colId xmlns="" xmlns:a16="http://schemas.microsoft.com/office/drawing/2014/main" val="20002"/>
                    </a:ext>
                  </a:extLst>
                </a:gridCol>
                <a:gridCol w="5633460">
                  <a:extLst>
                    <a:ext uri="{9D8B030D-6E8A-4147-A177-3AD203B41FA5}">
                      <a16:colId xmlns="" xmlns:a16="http://schemas.microsoft.com/office/drawing/2014/main" val="20003"/>
                    </a:ext>
                  </a:extLst>
                </a:gridCol>
                <a:gridCol w="1366609">
                  <a:extLst>
                    <a:ext uri="{9D8B030D-6E8A-4147-A177-3AD203B41FA5}">
                      <a16:colId xmlns="" xmlns:a16="http://schemas.microsoft.com/office/drawing/2014/main" val="20004"/>
                    </a:ext>
                  </a:extLst>
                </a:gridCol>
              </a:tblGrid>
              <a:tr h="232946">
                <a:tc>
                  <a:txBody>
                    <a:bodyPr/>
                    <a:lstStyle/>
                    <a:p>
                      <a:pPr algn="l">
                        <a:lnSpc>
                          <a:spcPct val="107000"/>
                        </a:lnSpc>
                        <a:spcAft>
                          <a:spcPts val="0"/>
                        </a:spcAft>
                      </a:pPr>
                      <a:r>
                        <a:rPr lang="en-IN" sz="1500" dirty="0">
                          <a:solidFill>
                            <a:schemeClr val="tx1"/>
                          </a:solidFill>
                          <a:effectLst/>
                          <a:latin typeface="Univers" panose="020B0603020202030204"/>
                        </a:rPr>
                        <a:t>Title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Author</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Type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Description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Language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1323941">
                <a:tc>
                  <a:txBody>
                    <a:bodyPr/>
                    <a:lstStyle/>
                    <a:p>
                      <a:pPr algn="l">
                        <a:lnSpc>
                          <a:spcPct val="107000"/>
                        </a:lnSpc>
                        <a:spcAft>
                          <a:spcPts val="0"/>
                        </a:spcAft>
                      </a:pPr>
                      <a:r>
                        <a:rPr lang="en-IN" sz="1500" b="1" dirty="0" err="1">
                          <a:solidFill>
                            <a:schemeClr val="bg1"/>
                          </a:solidFill>
                          <a:effectLst/>
                          <a:latin typeface="Univers" panose="020B0603020202030204"/>
                          <a:ea typeface="Calibri" panose="020F0502020204030204" pitchFamily="34" charset="0"/>
                          <a:cs typeface="Times New Roman" panose="02020603050405020304" pitchFamily="18" charset="0"/>
                        </a:rPr>
                        <a:t>Soch</a:t>
                      </a: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 </a:t>
                      </a:r>
                      <a:r>
                        <a:rPr lang="en-IN" sz="1500" b="1" dirty="0" err="1">
                          <a:solidFill>
                            <a:schemeClr val="bg1"/>
                          </a:solidFill>
                          <a:effectLst/>
                          <a:latin typeface="Univers" panose="020B0603020202030204"/>
                          <a:ea typeface="Calibri" panose="020F0502020204030204" pitchFamily="34" charset="0"/>
                          <a:cs typeface="Times New Roman" panose="02020603050405020304" pitchFamily="18" charset="0"/>
                        </a:rPr>
                        <a:t>Badalte</a:t>
                      </a: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 Hain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Aft>
                          <a:spcPts val="0"/>
                        </a:spcAft>
                      </a:pP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0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UNICEF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Audio visual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r>
                        <a:rPr lang="en-IN" sz="1550" dirty="0" err="1">
                          <a:solidFill>
                            <a:schemeClr val="bg1"/>
                          </a:solidFill>
                          <a:effectLst/>
                          <a:latin typeface="Univers" panose="020B0603020202030204"/>
                          <a:ea typeface="Calibri" panose="020F0502020204030204" pitchFamily="34" charset="0"/>
                          <a:cs typeface="Times New Roman" panose="02020603050405020304" pitchFamily="18" charset="0"/>
                        </a:rPr>
                        <a:t>Soch</a:t>
                      </a: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 </a:t>
                      </a:r>
                      <a:r>
                        <a:rPr lang="en-IN" sz="1550" dirty="0" err="1">
                          <a:solidFill>
                            <a:schemeClr val="bg1"/>
                          </a:solidFill>
                          <a:effectLst/>
                          <a:latin typeface="Univers" panose="020B0603020202030204"/>
                          <a:ea typeface="Calibri" panose="020F0502020204030204" pitchFamily="34" charset="0"/>
                          <a:cs typeface="Times New Roman" panose="02020603050405020304" pitchFamily="18" charset="0"/>
                        </a:rPr>
                        <a:t>Badalte</a:t>
                      </a: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 </a:t>
                      </a:r>
                      <a:r>
                        <a:rPr lang="en-IN" sz="1550" dirty="0" err="1">
                          <a:solidFill>
                            <a:schemeClr val="bg1"/>
                          </a:solidFill>
                          <a:effectLst/>
                          <a:latin typeface="Univers" panose="020B0603020202030204"/>
                          <a:ea typeface="Calibri" panose="020F0502020204030204" pitchFamily="34" charset="0"/>
                          <a:cs typeface="Times New Roman" panose="02020603050405020304" pitchFamily="18" charset="0"/>
                        </a:rPr>
                        <a:t>hai</a:t>
                      </a: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 comprises a set of four videos focusing on themes of challenging gender stereotypes, gender equity and gender-sensitive parenting. </a:t>
                      </a:r>
                    </a:p>
                    <a:p>
                      <a:pPr algn="l">
                        <a:lnSpc>
                          <a:spcPct val="107000"/>
                        </a:lnSpc>
                        <a:spcAft>
                          <a:spcPts val="0"/>
                        </a:spcAft>
                      </a:pP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Hindi</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337353">
                <a:tc>
                  <a:txBody>
                    <a:bodyPr/>
                    <a:lstStyle/>
                    <a:p>
                      <a:pPr algn="l">
                        <a:lnSpc>
                          <a:spcPct val="107000"/>
                        </a:lnSpc>
                        <a:spcAft>
                          <a:spcPts val="0"/>
                        </a:spcAft>
                      </a:pPr>
                      <a:r>
                        <a:rPr lang="en-IN" sz="1450" b="1" dirty="0">
                          <a:solidFill>
                            <a:schemeClr val="bg1"/>
                          </a:solidFill>
                          <a:effectLst/>
                          <a:latin typeface="Univers" panose="020B0603020202030204"/>
                          <a:ea typeface="Calibri" panose="020F0502020204030204" pitchFamily="34" charset="0"/>
                          <a:cs typeface="Times New Roman" panose="02020603050405020304" pitchFamily="18" charset="0"/>
                        </a:rPr>
                        <a:t>Parenting Adolescents </a:t>
                      </a:r>
                      <a:r>
                        <a:rPr lang="en-IN" sz="1450" b="1" dirty="0" err="1">
                          <a:solidFill>
                            <a:schemeClr val="bg1"/>
                          </a:solidFill>
                          <a:effectLst/>
                          <a:latin typeface="Univers" panose="020B0603020202030204"/>
                          <a:ea typeface="Calibri" panose="020F0502020204030204" pitchFamily="34" charset="0"/>
                          <a:cs typeface="Times New Roman" panose="02020603050405020304" pitchFamily="18" charset="0"/>
                        </a:rPr>
                        <a:t>Animatics</a:t>
                      </a:r>
                      <a:r>
                        <a:rPr lang="en-IN" sz="1450" b="1" dirty="0">
                          <a:solidFill>
                            <a:schemeClr val="bg1"/>
                          </a:solidFill>
                          <a:effectLst/>
                          <a:latin typeface="Univers" panose="020B0603020202030204"/>
                          <a:ea typeface="Calibri" panose="020F0502020204030204" pitchFamily="34" charset="0"/>
                          <a:cs typeface="Times New Roman" panose="02020603050405020304" pitchFamily="18"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UNICEF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Audio visual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Parenting Adolescents is a engaging series of 15 </a:t>
                      </a:r>
                      <a:r>
                        <a:rPr lang="en-IN" sz="1550" dirty="0" err="1">
                          <a:solidFill>
                            <a:schemeClr val="bg1"/>
                          </a:solidFill>
                          <a:effectLst/>
                          <a:latin typeface="Univers" panose="020B0603020202030204"/>
                          <a:ea typeface="Calibri" panose="020F0502020204030204" pitchFamily="34" charset="0"/>
                          <a:cs typeface="Times New Roman" panose="02020603050405020304" pitchFamily="18" charset="0"/>
                        </a:rPr>
                        <a:t>animatics</a:t>
                      </a: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 focusing on different responsive parenting themes with a strong gender lens. </a:t>
                      </a:r>
                      <a:r>
                        <a:rPr lang="en-US" sz="1550" dirty="0">
                          <a:solidFill>
                            <a:schemeClr val="bg1"/>
                          </a:solidFill>
                          <a:effectLst/>
                          <a:latin typeface="Univers" panose="020B0603020202030204"/>
                          <a:ea typeface="Calibri" panose="020F0502020204030204" pitchFamily="34" charset="0"/>
                          <a:cs typeface="Times New Roman" panose="02020603050405020304" pitchFamily="18" charset="0"/>
                        </a:rPr>
                        <a:t>Themes covered include importance of parenting, communicating effectively with adolescents, meeting developmental needs of adolescents.</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Hindi and English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228742">
                <a:tc>
                  <a:txBody>
                    <a:bodyPr/>
                    <a:lstStyle/>
                    <a:p>
                      <a:pPr algn="l">
                        <a:lnSpc>
                          <a:spcPct val="107000"/>
                        </a:lnSpc>
                        <a:spcAft>
                          <a:spcPts val="0"/>
                        </a:spcAft>
                      </a:pP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Tara </a:t>
                      </a:r>
                      <a:r>
                        <a:rPr lang="en-IN" sz="1500" b="1" dirty="0" err="1">
                          <a:solidFill>
                            <a:schemeClr val="bg1"/>
                          </a:solidFill>
                          <a:effectLst/>
                          <a:latin typeface="Univers" panose="020B0603020202030204"/>
                          <a:ea typeface="Calibri" panose="020F0502020204030204" pitchFamily="34" charset="0"/>
                          <a:cs typeface="Times New Roman" panose="02020603050405020304" pitchFamily="18" charset="0"/>
                        </a:rPr>
                        <a:t>Taiyar</a:t>
                      </a: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 Hai</a:t>
                      </a:r>
                    </a:p>
                    <a:p>
                      <a:pPr algn="l">
                        <a:lnSpc>
                          <a:spcPct val="107000"/>
                        </a:lnSpc>
                        <a:spcAft>
                          <a:spcPts val="0"/>
                        </a:spcAft>
                      </a:pPr>
                      <a:endPar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r>
                        <a:rPr lang="en-IN" sz="1550" dirty="0" err="1">
                          <a:solidFill>
                            <a:schemeClr val="bg1"/>
                          </a:solidFill>
                          <a:effectLst/>
                          <a:latin typeface="Univers" panose="020B0603020202030204"/>
                          <a:ea typeface="Calibri" panose="020F0502020204030204" pitchFamily="34" charset="0"/>
                          <a:cs typeface="Times New Roman" panose="02020603050405020304" pitchFamily="18" charset="0"/>
                        </a:rPr>
                        <a:t>Govt</a:t>
                      </a: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 of UP,  UNICEF, The </a:t>
                      </a:r>
                      <a:r>
                        <a:rPr lang="en-IN" sz="1550" dirty="0" err="1">
                          <a:solidFill>
                            <a:schemeClr val="bg1"/>
                          </a:solidFill>
                          <a:effectLst/>
                          <a:latin typeface="Univers" panose="020B0603020202030204"/>
                          <a:ea typeface="Calibri" panose="020F0502020204030204" pitchFamily="34" charset="0"/>
                          <a:cs typeface="Times New Roman" panose="02020603050405020304" pitchFamily="18" charset="0"/>
                        </a:rPr>
                        <a:t>Puppeterians</a:t>
                      </a:r>
                      <a:endParaRPr lang="en-IN" sz="155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a:solidFill>
                            <a:schemeClr val="bg1"/>
                          </a:solidFill>
                          <a:effectLst/>
                          <a:latin typeface="Univers" panose="020B0603020202030204"/>
                          <a:ea typeface="Calibri" panose="020F0502020204030204" pitchFamily="34" charset="0"/>
                          <a:cs typeface="Times New Roman" panose="02020603050405020304" pitchFamily="18" charset="0"/>
                        </a:rPr>
                        <a:t>Audio visual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The videos revolve around Tara - an affable muppet and her family.  These videos on adolescent life skills depict various challenges and issues faced by adolescents including cyber stalking and online safety. They depict how parents can talk about these issues with their children.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Hindi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1252164">
                <a:tc>
                  <a:txBody>
                    <a:bodyPr/>
                    <a:lstStyle/>
                    <a:p>
                      <a:pPr algn="l">
                        <a:lnSpc>
                          <a:spcPct val="107000"/>
                        </a:lnSpc>
                        <a:spcAft>
                          <a:spcPts val="0"/>
                        </a:spcAft>
                      </a:pP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Package Ending Child Marriage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err="1">
                          <a:solidFill>
                            <a:schemeClr val="bg1"/>
                          </a:solidFill>
                          <a:effectLst/>
                          <a:latin typeface="Univers" panose="020B0603020202030204"/>
                          <a:ea typeface="Calibri" panose="020F0502020204030204" pitchFamily="34" charset="0"/>
                          <a:cs typeface="Times New Roman" panose="02020603050405020304" pitchFamily="18" charset="0"/>
                        </a:rPr>
                        <a:t>Saajha</a:t>
                      </a: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 </a:t>
                      </a:r>
                      <a:r>
                        <a:rPr lang="en-IN" sz="1550" dirty="0" err="1">
                          <a:solidFill>
                            <a:schemeClr val="bg1"/>
                          </a:solidFill>
                          <a:effectLst/>
                          <a:latin typeface="Univers" panose="020B0603020202030204"/>
                          <a:ea typeface="Calibri" panose="020F0502020204030204" pitchFamily="34" charset="0"/>
                          <a:cs typeface="Times New Roman" panose="02020603050405020304" pitchFamily="18" charset="0"/>
                        </a:rPr>
                        <a:t>Abhiyan</a:t>
                      </a: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Print </a:t>
                      </a:r>
                    </a:p>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audio visual</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The package contains a film, situation cards, flip book and story card on ending child marriage and promoting girl’s education.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50" dirty="0">
                          <a:solidFill>
                            <a:schemeClr val="bg1"/>
                          </a:solidFill>
                          <a:effectLst/>
                          <a:latin typeface="Univers" panose="020B0603020202030204"/>
                          <a:ea typeface="Calibri" panose="020F0502020204030204" pitchFamily="34" charset="0"/>
                          <a:cs typeface="Times New Roman" panose="02020603050405020304" pitchFamily="18" charset="0"/>
                        </a:rPr>
                        <a:t>Hindi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bl>
          </a:graphicData>
        </a:graphic>
      </p:graphicFrame>
      <p:pic>
        <p:nvPicPr>
          <p:cNvPr id="4" name="Picture 3"/>
          <p:cNvPicPr>
            <a:picLocks noChangeAspect="1"/>
          </p:cNvPicPr>
          <p:nvPr/>
        </p:nvPicPr>
        <p:blipFill rotWithShape="1">
          <a:blip r:embed="rId2"/>
          <a:srcRect l="22246" t="25299" r="23221" b="21115"/>
          <a:stretch/>
        </p:blipFill>
        <p:spPr>
          <a:xfrm>
            <a:off x="0" y="1622909"/>
            <a:ext cx="2491769" cy="1131376"/>
          </a:xfrm>
          <a:prstGeom prst="rect">
            <a:avLst/>
          </a:prstGeom>
        </p:spPr>
      </p:pic>
      <p:pic>
        <p:nvPicPr>
          <p:cNvPr id="6" name="Picture 5"/>
          <p:cNvPicPr>
            <a:picLocks noChangeAspect="1"/>
          </p:cNvPicPr>
          <p:nvPr/>
        </p:nvPicPr>
        <p:blipFill rotWithShape="1">
          <a:blip r:embed="rId3"/>
          <a:srcRect l="26695" t="31928" r="29860" b="30614"/>
          <a:stretch/>
        </p:blipFill>
        <p:spPr>
          <a:xfrm>
            <a:off x="0" y="3070296"/>
            <a:ext cx="2501287" cy="1038900"/>
          </a:xfrm>
          <a:prstGeom prst="rect">
            <a:avLst/>
          </a:prstGeom>
        </p:spPr>
      </p:pic>
      <p:pic>
        <p:nvPicPr>
          <p:cNvPr id="7" name="Picture 6"/>
          <p:cNvPicPr>
            <a:picLocks noChangeAspect="1"/>
          </p:cNvPicPr>
          <p:nvPr/>
        </p:nvPicPr>
        <p:blipFill rotWithShape="1">
          <a:blip r:embed="rId4"/>
          <a:srcRect r="3756" b="13656"/>
          <a:stretch/>
        </p:blipFill>
        <p:spPr>
          <a:xfrm>
            <a:off x="42885" y="4409432"/>
            <a:ext cx="2491769" cy="930827"/>
          </a:xfrm>
          <a:prstGeom prst="rect">
            <a:avLst/>
          </a:prstGeom>
        </p:spPr>
      </p:pic>
      <p:pic>
        <p:nvPicPr>
          <p:cNvPr id="8" name="Picture 7"/>
          <p:cNvPicPr>
            <a:picLocks noChangeAspect="1"/>
          </p:cNvPicPr>
          <p:nvPr/>
        </p:nvPicPr>
        <p:blipFill rotWithShape="1">
          <a:blip r:embed="rId5"/>
          <a:srcRect l="22105" t="27123" r="25000" b="22559"/>
          <a:stretch/>
        </p:blipFill>
        <p:spPr>
          <a:xfrm>
            <a:off x="74968" y="5675697"/>
            <a:ext cx="2459685" cy="1160600"/>
          </a:xfrm>
          <a:prstGeom prst="rect">
            <a:avLst/>
          </a:prstGeom>
        </p:spPr>
      </p:pic>
    </p:spTree>
    <p:extLst>
      <p:ext uri="{BB962C8B-B14F-4D97-AF65-F5344CB8AC3E}">
        <p14:creationId xmlns:p14="http://schemas.microsoft.com/office/powerpoint/2010/main" val="3146745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06" y="-88841"/>
            <a:ext cx="11255188" cy="1200067"/>
          </a:xfrm>
        </p:spPr>
        <p:txBody>
          <a:bodyPr>
            <a:normAutofit/>
          </a:bodyPr>
          <a:lstStyle/>
          <a:p>
            <a:pPr lvl="0" algn="ctr" defTabSz="1600200">
              <a:lnSpc>
                <a:spcPct val="90000"/>
              </a:lnSpc>
              <a:spcAft>
                <a:spcPct val="35000"/>
              </a:spcAft>
            </a:pPr>
            <a:r>
              <a:rPr lang="en-US" sz="3800" dirty="0">
                <a:solidFill>
                  <a:srgbClr val="00B0F0"/>
                </a:solidFill>
                <a:latin typeface="univers" panose="020B0603020202030204" pitchFamily="34" charset="0"/>
              </a:rPr>
              <a:t>UNPACKING THE PACKAGE CONTENTS</a:t>
            </a:r>
          </a:p>
        </p:txBody>
      </p:sp>
      <p:graphicFrame>
        <p:nvGraphicFramePr>
          <p:cNvPr id="3" name="Table 2"/>
          <p:cNvGraphicFramePr>
            <a:graphicFrameLocks noGrp="1"/>
          </p:cNvGraphicFramePr>
          <p:nvPr>
            <p:extLst>
              <p:ext uri="{D42A27DB-BD31-4B8C-83A1-F6EECF244321}">
                <p14:modId xmlns:p14="http://schemas.microsoft.com/office/powerpoint/2010/main" val="264597162"/>
              </p:ext>
            </p:extLst>
          </p:nvPr>
        </p:nvGraphicFramePr>
        <p:xfrm>
          <a:off x="0" y="1111226"/>
          <a:ext cx="12192000" cy="5531473"/>
        </p:xfrm>
        <a:graphic>
          <a:graphicData uri="http://schemas.openxmlformats.org/drawingml/2006/table">
            <a:tbl>
              <a:tblPr firstRow="1" firstCol="1" bandRow="1">
                <a:tableStyleId>{912C8C85-51F0-491E-9774-3900AFEF0FD7}</a:tableStyleId>
              </a:tblPr>
              <a:tblGrid>
                <a:gridCol w="2960175">
                  <a:extLst>
                    <a:ext uri="{9D8B030D-6E8A-4147-A177-3AD203B41FA5}">
                      <a16:colId xmlns="" xmlns:a16="http://schemas.microsoft.com/office/drawing/2014/main" val="20000"/>
                    </a:ext>
                  </a:extLst>
                </a:gridCol>
                <a:gridCol w="1339108">
                  <a:extLst>
                    <a:ext uri="{9D8B030D-6E8A-4147-A177-3AD203B41FA5}">
                      <a16:colId xmlns="" xmlns:a16="http://schemas.microsoft.com/office/drawing/2014/main" val="20001"/>
                    </a:ext>
                  </a:extLst>
                </a:gridCol>
                <a:gridCol w="892648">
                  <a:extLst>
                    <a:ext uri="{9D8B030D-6E8A-4147-A177-3AD203B41FA5}">
                      <a16:colId xmlns="" xmlns:a16="http://schemas.microsoft.com/office/drawing/2014/main" val="20002"/>
                    </a:ext>
                  </a:extLst>
                </a:gridCol>
                <a:gridCol w="5633460">
                  <a:extLst>
                    <a:ext uri="{9D8B030D-6E8A-4147-A177-3AD203B41FA5}">
                      <a16:colId xmlns="" xmlns:a16="http://schemas.microsoft.com/office/drawing/2014/main" val="20003"/>
                    </a:ext>
                  </a:extLst>
                </a:gridCol>
                <a:gridCol w="1366609">
                  <a:extLst>
                    <a:ext uri="{9D8B030D-6E8A-4147-A177-3AD203B41FA5}">
                      <a16:colId xmlns="" xmlns:a16="http://schemas.microsoft.com/office/drawing/2014/main" val="20004"/>
                    </a:ext>
                  </a:extLst>
                </a:gridCol>
              </a:tblGrid>
              <a:tr h="243602">
                <a:tc>
                  <a:txBody>
                    <a:bodyPr/>
                    <a:lstStyle/>
                    <a:p>
                      <a:pPr algn="l">
                        <a:lnSpc>
                          <a:spcPct val="107000"/>
                        </a:lnSpc>
                        <a:spcAft>
                          <a:spcPts val="0"/>
                        </a:spcAft>
                      </a:pPr>
                      <a:r>
                        <a:rPr lang="en-IN" sz="1500" dirty="0">
                          <a:solidFill>
                            <a:schemeClr val="tx1"/>
                          </a:solidFill>
                          <a:effectLst/>
                          <a:latin typeface="Univers" panose="020B0603020202030204"/>
                        </a:rPr>
                        <a:t>Title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Author</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Type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Description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Language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1478675">
                <a:tc>
                  <a:txBody>
                    <a:bodyPr/>
                    <a:lstStyle/>
                    <a:p>
                      <a:pPr algn="l">
                        <a:lnSpc>
                          <a:spcPct val="107000"/>
                        </a:lnSpc>
                        <a:spcAft>
                          <a:spcPts val="0"/>
                        </a:spcAft>
                      </a:pPr>
                      <a:r>
                        <a:rPr lang="en-IN" sz="1500" b="1" dirty="0" err="1">
                          <a:solidFill>
                            <a:schemeClr val="bg1"/>
                          </a:solidFill>
                          <a:effectLst/>
                          <a:latin typeface="Univers" panose="020B0603020202030204"/>
                          <a:ea typeface="Calibri" panose="020F0502020204030204" pitchFamily="34" charset="0"/>
                          <a:cs typeface="Times New Roman" panose="02020603050405020304" pitchFamily="18" charset="0"/>
                        </a:rPr>
                        <a:t>Soch</a:t>
                      </a: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 </a:t>
                      </a:r>
                      <a:r>
                        <a:rPr lang="en-IN" sz="1500" b="1" dirty="0" err="1">
                          <a:solidFill>
                            <a:schemeClr val="bg1"/>
                          </a:solidFill>
                          <a:effectLst/>
                          <a:latin typeface="Univers" panose="020B0603020202030204"/>
                          <a:ea typeface="Calibri" panose="020F0502020204030204" pitchFamily="34" charset="0"/>
                          <a:cs typeface="Times New Roman" panose="02020603050405020304" pitchFamily="18" charset="0"/>
                        </a:rPr>
                        <a:t>Badalte</a:t>
                      </a: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 Hain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endParaRPr lang="en-IN" sz="150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UNICEF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endParaRPr lang="en-IN" sz="150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Audio visual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endParaRPr lang="en-IN" sz="150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Soch</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a:t>
                      </a: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Badalte</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a:t>
                      </a: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hai</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comprises a set of four videos focusing on themes of challenging gender stereotypes, gender equity and gender-sensitive parenting. </a:t>
                      </a:r>
                    </a:p>
                    <a:p>
                      <a:pPr algn="l">
                        <a:lnSpc>
                          <a:spcPct val="107000"/>
                        </a:lnSpc>
                        <a:spcAft>
                          <a:spcPts val="0"/>
                        </a:spcAft>
                      </a:pPr>
                      <a:endParaRPr lang="en-IN" sz="150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endParaRPr lang="en-IN" sz="150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endParaRPr lang="en-IN" sz="1500" dirty="0">
                        <a:solidFill>
                          <a:schemeClr val="bg1"/>
                        </a:solidFill>
                        <a:effectLst/>
                        <a:latin typeface="Univers" panose="020B0603020202030204"/>
                        <a:ea typeface="Calibri" panose="020F0502020204030204" pitchFamily="34" charset="0"/>
                        <a:cs typeface="Times New Roman" panose="02020603050405020304" pitchFamily="18" charset="0"/>
                      </a:endParaRPr>
                    </a:p>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Hindi</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331882">
                <a:tc>
                  <a:txBody>
                    <a:bodyPr/>
                    <a:lstStyle/>
                    <a:p>
                      <a:pPr algn="l">
                        <a:lnSpc>
                          <a:spcPct val="107000"/>
                        </a:lnSpc>
                        <a:spcAft>
                          <a:spcPts val="0"/>
                        </a:spcAft>
                      </a:pPr>
                      <a:r>
                        <a:rPr lang="en-IN" sz="1450" b="1" dirty="0">
                          <a:solidFill>
                            <a:schemeClr val="bg1"/>
                          </a:solidFill>
                          <a:effectLst/>
                          <a:latin typeface="Univers" panose="020B0603020202030204"/>
                          <a:ea typeface="Calibri" panose="020F0502020204030204" pitchFamily="34" charset="0"/>
                          <a:cs typeface="Times New Roman" panose="02020603050405020304" pitchFamily="18" charset="0"/>
                        </a:rPr>
                        <a:t>Parenting Adolescents </a:t>
                      </a:r>
                      <a:r>
                        <a:rPr lang="en-IN" sz="1450" b="1" dirty="0" err="1">
                          <a:solidFill>
                            <a:schemeClr val="bg1"/>
                          </a:solidFill>
                          <a:effectLst/>
                          <a:latin typeface="Univers" panose="020B0603020202030204"/>
                          <a:ea typeface="Calibri" panose="020F0502020204030204" pitchFamily="34" charset="0"/>
                          <a:cs typeface="Times New Roman" panose="02020603050405020304" pitchFamily="18" charset="0"/>
                        </a:rPr>
                        <a:t>Animatics</a:t>
                      </a:r>
                      <a:r>
                        <a:rPr lang="en-IN" sz="1450" b="1" dirty="0">
                          <a:solidFill>
                            <a:schemeClr val="bg1"/>
                          </a:solidFill>
                          <a:effectLst/>
                          <a:latin typeface="Univers" panose="020B0603020202030204"/>
                          <a:ea typeface="Calibri" panose="020F0502020204030204" pitchFamily="34" charset="0"/>
                          <a:cs typeface="Times New Roman" panose="02020603050405020304" pitchFamily="18"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UNICEF</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Audio visual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Parenting Adolescents is a engaging series of 15 </a:t>
                      </a: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animatics</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focusing on different responsive parenting themes with a strong gender lens. </a:t>
                      </a:r>
                      <a:r>
                        <a:rPr lang="en-US" sz="1500" dirty="0">
                          <a:solidFill>
                            <a:schemeClr val="bg1"/>
                          </a:solidFill>
                          <a:effectLst/>
                          <a:latin typeface="Univers" panose="020B0603020202030204"/>
                          <a:ea typeface="Calibri" panose="020F0502020204030204" pitchFamily="34" charset="0"/>
                          <a:cs typeface="Times New Roman" panose="02020603050405020304" pitchFamily="18" charset="0"/>
                        </a:rPr>
                        <a:t>Themes covered include importance of parenting, communicating effectively with adolescents, meeting developmental needs of adolescents.</a:t>
                      </a:r>
                      <a:endParaRPr lang="en-IN" sz="150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Hindi and English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229272">
                <a:tc>
                  <a:txBody>
                    <a:bodyPr/>
                    <a:lstStyle/>
                    <a:p>
                      <a:pPr algn="l">
                        <a:lnSpc>
                          <a:spcPct val="107000"/>
                        </a:lnSpc>
                        <a:spcAft>
                          <a:spcPts val="0"/>
                        </a:spcAft>
                      </a:pP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Tara </a:t>
                      </a:r>
                      <a:r>
                        <a:rPr lang="en-IN" sz="1500" b="1" dirty="0" err="1">
                          <a:solidFill>
                            <a:schemeClr val="bg1"/>
                          </a:solidFill>
                          <a:effectLst/>
                          <a:latin typeface="Univers" panose="020B0603020202030204"/>
                          <a:ea typeface="Calibri" panose="020F0502020204030204" pitchFamily="34" charset="0"/>
                          <a:cs typeface="Times New Roman" panose="02020603050405020304" pitchFamily="18" charset="0"/>
                        </a:rPr>
                        <a:t>Taiyyar</a:t>
                      </a: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 Hai</a:t>
                      </a:r>
                    </a:p>
                    <a:p>
                      <a:pPr algn="l">
                        <a:lnSpc>
                          <a:spcPct val="107000"/>
                        </a:lnSpc>
                        <a:spcAft>
                          <a:spcPts val="0"/>
                        </a:spcAft>
                      </a:pPr>
                      <a:endPar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Govt</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of UP,  UNICEF, The </a:t>
                      </a: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Puppeterians</a:t>
                      </a:r>
                      <a:endParaRPr lang="en-IN" sz="1500" dirty="0">
                        <a:solidFill>
                          <a:schemeClr val="bg1"/>
                        </a:solidFill>
                        <a:effectLst/>
                        <a:latin typeface="Univers" panose="020B0603020202030204"/>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a:solidFill>
                            <a:schemeClr val="bg1"/>
                          </a:solidFill>
                          <a:effectLst/>
                          <a:latin typeface="Univers" panose="020B0603020202030204"/>
                          <a:ea typeface="Calibri" panose="020F0502020204030204" pitchFamily="34" charset="0"/>
                          <a:cs typeface="Times New Roman" panose="02020603050405020304" pitchFamily="18" charset="0"/>
                        </a:rPr>
                        <a:t>Audio visual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The videos revolve around Tara - an affable muppet and her family.  These videos on adolescent life skills depict various challenges and issues faced by adolescents including cyber stalking and online safety. They depict how parents can talk about these issues with their children.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Hindi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1247042">
                <a:tc>
                  <a:txBody>
                    <a:bodyPr/>
                    <a:lstStyle/>
                    <a:p>
                      <a:pPr algn="l">
                        <a:lnSpc>
                          <a:spcPct val="107000"/>
                        </a:lnSpc>
                        <a:spcAft>
                          <a:spcPts val="0"/>
                        </a:spcAft>
                      </a:pPr>
                      <a:r>
                        <a:rPr lang="en-IN" sz="1500" b="1" dirty="0">
                          <a:solidFill>
                            <a:schemeClr val="bg1"/>
                          </a:solidFill>
                          <a:effectLst/>
                          <a:latin typeface="Univers" panose="020B0603020202030204"/>
                          <a:ea typeface="Calibri" panose="020F0502020204030204" pitchFamily="34" charset="0"/>
                          <a:cs typeface="Times New Roman" panose="02020603050405020304" pitchFamily="18" charset="0"/>
                        </a:rPr>
                        <a:t>Package Ending Child Marriage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Saajha</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a:t>
                      </a: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Abhiyan</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Print </a:t>
                      </a:r>
                    </a:p>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audio visual</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The package contains a film, situation cards, flip book and story card on ending child marriage and promoting girl’s education.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Hindi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bl>
          </a:graphicData>
        </a:graphic>
      </p:graphicFrame>
      <p:pic>
        <p:nvPicPr>
          <p:cNvPr id="4" name="Picture 3"/>
          <p:cNvPicPr>
            <a:picLocks noChangeAspect="1"/>
          </p:cNvPicPr>
          <p:nvPr/>
        </p:nvPicPr>
        <p:blipFill rotWithShape="1">
          <a:blip r:embed="rId2"/>
          <a:srcRect l="22246" t="25299" r="23221" b="21115"/>
          <a:stretch/>
        </p:blipFill>
        <p:spPr>
          <a:xfrm>
            <a:off x="0" y="1653905"/>
            <a:ext cx="2491769" cy="1131376"/>
          </a:xfrm>
          <a:prstGeom prst="rect">
            <a:avLst/>
          </a:prstGeom>
        </p:spPr>
      </p:pic>
      <p:pic>
        <p:nvPicPr>
          <p:cNvPr id="6" name="Picture 5"/>
          <p:cNvPicPr>
            <a:picLocks noChangeAspect="1"/>
          </p:cNvPicPr>
          <p:nvPr/>
        </p:nvPicPr>
        <p:blipFill rotWithShape="1">
          <a:blip r:embed="rId3"/>
          <a:srcRect l="26695" t="31928" r="29860" b="30614"/>
          <a:stretch/>
        </p:blipFill>
        <p:spPr>
          <a:xfrm>
            <a:off x="0" y="3070296"/>
            <a:ext cx="2501287" cy="1038900"/>
          </a:xfrm>
          <a:prstGeom prst="rect">
            <a:avLst/>
          </a:prstGeom>
        </p:spPr>
      </p:pic>
      <p:pic>
        <p:nvPicPr>
          <p:cNvPr id="7" name="Picture 6"/>
          <p:cNvPicPr>
            <a:picLocks noChangeAspect="1"/>
          </p:cNvPicPr>
          <p:nvPr/>
        </p:nvPicPr>
        <p:blipFill rotWithShape="1">
          <a:blip r:embed="rId4"/>
          <a:srcRect r="3756" b="13656"/>
          <a:stretch/>
        </p:blipFill>
        <p:spPr>
          <a:xfrm>
            <a:off x="42885" y="4378436"/>
            <a:ext cx="2491769" cy="930827"/>
          </a:xfrm>
          <a:prstGeom prst="rect">
            <a:avLst/>
          </a:prstGeom>
        </p:spPr>
      </p:pic>
      <p:pic>
        <p:nvPicPr>
          <p:cNvPr id="8" name="Picture 7"/>
          <p:cNvPicPr>
            <a:picLocks noChangeAspect="1"/>
          </p:cNvPicPr>
          <p:nvPr/>
        </p:nvPicPr>
        <p:blipFill rotWithShape="1">
          <a:blip r:embed="rId5"/>
          <a:srcRect l="22105" t="27123" r="25000" b="22559"/>
          <a:stretch/>
        </p:blipFill>
        <p:spPr>
          <a:xfrm>
            <a:off x="74968" y="5644701"/>
            <a:ext cx="2459685" cy="1160600"/>
          </a:xfrm>
          <a:prstGeom prst="rect">
            <a:avLst/>
          </a:prstGeom>
        </p:spPr>
      </p:pic>
    </p:spTree>
    <p:extLst>
      <p:ext uri="{BB962C8B-B14F-4D97-AF65-F5344CB8AC3E}">
        <p14:creationId xmlns:p14="http://schemas.microsoft.com/office/powerpoint/2010/main" val="1193632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06" y="-88841"/>
            <a:ext cx="11255188" cy="1200067"/>
          </a:xfrm>
        </p:spPr>
        <p:txBody>
          <a:bodyPr>
            <a:normAutofit/>
          </a:bodyPr>
          <a:lstStyle/>
          <a:p>
            <a:pPr lvl="0" algn="ctr" defTabSz="1600200">
              <a:lnSpc>
                <a:spcPct val="90000"/>
              </a:lnSpc>
              <a:spcAft>
                <a:spcPct val="35000"/>
              </a:spcAft>
            </a:pPr>
            <a:r>
              <a:rPr lang="en-US" sz="3800" dirty="0">
                <a:solidFill>
                  <a:srgbClr val="00B0F0"/>
                </a:solidFill>
                <a:latin typeface="univers" panose="020B0603020202030204" pitchFamily="34" charset="0"/>
              </a:rPr>
              <a:t>UNPACKING THE PACKAGE CONTENTS</a:t>
            </a:r>
          </a:p>
        </p:txBody>
      </p:sp>
      <p:graphicFrame>
        <p:nvGraphicFramePr>
          <p:cNvPr id="3" name="Table 2"/>
          <p:cNvGraphicFramePr>
            <a:graphicFrameLocks noGrp="1"/>
          </p:cNvGraphicFramePr>
          <p:nvPr>
            <p:extLst>
              <p:ext uri="{D42A27DB-BD31-4B8C-83A1-F6EECF244321}">
                <p14:modId xmlns:p14="http://schemas.microsoft.com/office/powerpoint/2010/main" val="2114475676"/>
              </p:ext>
            </p:extLst>
          </p:nvPr>
        </p:nvGraphicFramePr>
        <p:xfrm>
          <a:off x="15498" y="1080229"/>
          <a:ext cx="12176502" cy="5746774"/>
        </p:xfrm>
        <a:graphic>
          <a:graphicData uri="http://schemas.openxmlformats.org/drawingml/2006/table">
            <a:tbl>
              <a:tblPr firstRow="1" firstCol="1" bandRow="1">
                <a:tableStyleId>{912C8C85-51F0-491E-9774-3900AFEF0FD7}</a:tableStyleId>
              </a:tblPr>
              <a:tblGrid>
                <a:gridCol w="3637472">
                  <a:extLst>
                    <a:ext uri="{9D8B030D-6E8A-4147-A177-3AD203B41FA5}">
                      <a16:colId xmlns="" xmlns:a16="http://schemas.microsoft.com/office/drawing/2014/main" val="20000"/>
                    </a:ext>
                  </a:extLst>
                </a:gridCol>
                <a:gridCol w="1129938">
                  <a:extLst>
                    <a:ext uri="{9D8B030D-6E8A-4147-A177-3AD203B41FA5}">
                      <a16:colId xmlns="" xmlns:a16="http://schemas.microsoft.com/office/drawing/2014/main" val="20001"/>
                    </a:ext>
                  </a:extLst>
                </a:gridCol>
                <a:gridCol w="1129938">
                  <a:extLst>
                    <a:ext uri="{9D8B030D-6E8A-4147-A177-3AD203B41FA5}">
                      <a16:colId xmlns="" xmlns:a16="http://schemas.microsoft.com/office/drawing/2014/main" val="20002"/>
                    </a:ext>
                  </a:extLst>
                </a:gridCol>
                <a:gridCol w="4914282">
                  <a:extLst>
                    <a:ext uri="{9D8B030D-6E8A-4147-A177-3AD203B41FA5}">
                      <a16:colId xmlns="" xmlns:a16="http://schemas.microsoft.com/office/drawing/2014/main" val="20003"/>
                    </a:ext>
                  </a:extLst>
                </a:gridCol>
                <a:gridCol w="1364872">
                  <a:extLst>
                    <a:ext uri="{9D8B030D-6E8A-4147-A177-3AD203B41FA5}">
                      <a16:colId xmlns="" xmlns:a16="http://schemas.microsoft.com/office/drawing/2014/main" val="20004"/>
                    </a:ext>
                  </a:extLst>
                </a:gridCol>
              </a:tblGrid>
              <a:tr h="339975">
                <a:tc>
                  <a:txBody>
                    <a:bodyPr/>
                    <a:lstStyle/>
                    <a:p>
                      <a:pPr algn="l">
                        <a:lnSpc>
                          <a:spcPct val="107000"/>
                        </a:lnSpc>
                        <a:spcAft>
                          <a:spcPts val="0"/>
                        </a:spcAft>
                      </a:pPr>
                      <a:r>
                        <a:rPr lang="en-IN" sz="1500" dirty="0">
                          <a:solidFill>
                            <a:schemeClr val="tx1"/>
                          </a:solidFill>
                          <a:effectLst/>
                          <a:latin typeface="Univers" panose="020B0603020202030204"/>
                        </a:rPr>
                        <a:t>Title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Author</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Type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Description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07000"/>
                        </a:lnSpc>
                        <a:spcAft>
                          <a:spcPts val="0"/>
                        </a:spcAft>
                      </a:pPr>
                      <a:r>
                        <a:rPr lang="en-IN" sz="1500" dirty="0">
                          <a:solidFill>
                            <a:schemeClr val="tx1"/>
                          </a:solidFill>
                          <a:effectLst/>
                          <a:latin typeface="Univers" panose="020B0603020202030204"/>
                        </a:rPr>
                        <a:t>Language </a:t>
                      </a:r>
                      <a:endParaRPr lang="en-IN" sz="1500" dirty="0">
                        <a:solidFill>
                          <a:schemeClr val="tx1"/>
                        </a:solidFill>
                        <a:effectLst/>
                        <a:latin typeface="Univers" panose="020B0603020202030204"/>
                        <a:ea typeface="Calibri" panose="020F0502020204030204" pitchFamily="34" charset="0"/>
                        <a:cs typeface="Times New Roman" panose="02020603050405020304" pitchFamily="18" charset="0"/>
                      </a:endParaRPr>
                    </a:p>
                  </a:txBody>
                  <a:tcPr marL="68048" marR="6804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1840158">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Connecting with Lil Ones during COVID-10 by </a:t>
                      </a: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Dr.</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a:t>
                      </a: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Shekhar</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P </a:t>
                      </a:r>
                      <a:r>
                        <a:rPr lang="en-IN" sz="1500" dirty="0" err="1">
                          <a:solidFill>
                            <a:schemeClr val="bg1"/>
                          </a:solidFill>
                          <a:effectLst/>
                          <a:latin typeface="Univers" panose="020B0603020202030204"/>
                          <a:ea typeface="Calibri" panose="020F0502020204030204" pitchFamily="34" charset="0"/>
                          <a:cs typeface="Times New Roman" panose="02020603050405020304" pitchFamily="18" charset="0"/>
                        </a:rPr>
                        <a:t>Sheshadri</a:t>
                      </a: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NIMHANS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Audio visual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The video provides simple parenting tips to engage with children effectively during COVID-19.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Hindi and English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1858800">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Lakshmi Comic Book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UNICEF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Print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The comic book follows the story of Lakshmi and her parents during COVID-19. The comic book provides parenting tips for adolescents including how to talk to children about COVID-19, allaying their fears doubts and myths and providing them psychosocial support.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a:solidFill>
                            <a:schemeClr val="bg1"/>
                          </a:solidFill>
                          <a:effectLst/>
                          <a:latin typeface="Univers" panose="020B0603020202030204"/>
                          <a:ea typeface="Calibri" panose="020F0502020204030204" pitchFamily="34" charset="0"/>
                          <a:cs typeface="Times New Roman" panose="02020603050405020304" pitchFamily="18" charset="0"/>
                        </a:rPr>
                        <a:t>Hindi, English and Tamil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1707841">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Global Resources on Parenting during COVID-19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WHO</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Print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The global resources comprise a set of colourful posters on simple yet effective parenting tips during COVID-19.</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en-IN" sz="1500" dirty="0">
                          <a:solidFill>
                            <a:schemeClr val="bg1"/>
                          </a:solidFill>
                          <a:effectLst/>
                          <a:latin typeface="Univers" panose="020B0603020202030204"/>
                          <a:ea typeface="Calibri" panose="020F0502020204030204" pitchFamily="34" charset="0"/>
                          <a:cs typeface="Times New Roman" panose="02020603050405020304" pitchFamily="18" charset="0"/>
                        </a:rPr>
                        <a:t>English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pic>
        <p:nvPicPr>
          <p:cNvPr id="9" name="Picture 8"/>
          <p:cNvPicPr>
            <a:picLocks noChangeAspect="1"/>
          </p:cNvPicPr>
          <p:nvPr/>
        </p:nvPicPr>
        <p:blipFill rotWithShape="1">
          <a:blip r:embed="rId2"/>
          <a:srcRect l="34821" t="15026" r="36120" b="21444"/>
          <a:stretch/>
        </p:blipFill>
        <p:spPr>
          <a:xfrm>
            <a:off x="1999287" y="3191218"/>
            <a:ext cx="1444879" cy="1783847"/>
          </a:xfrm>
          <a:prstGeom prst="rect">
            <a:avLst/>
          </a:prstGeom>
        </p:spPr>
      </p:pic>
      <p:pic>
        <p:nvPicPr>
          <p:cNvPr id="5" name="Picture 4"/>
          <p:cNvPicPr>
            <a:picLocks noChangeAspect="1"/>
          </p:cNvPicPr>
          <p:nvPr/>
        </p:nvPicPr>
        <p:blipFill rotWithShape="1">
          <a:blip r:embed="rId3"/>
          <a:srcRect l="598" t="11556"/>
          <a:stretch/>
        </p:blipFill>
        <p:spPr>
          <a:xfrm>
            <a:off x="1952785" y="5383000"/>
            <a:ext cx="1410346" cy="1444003"/>
          </a:xfrm>
          <a:prstGeom prst="rect">
            <a:avLst/>
          </a:prstGeom>
        </p:spPr>
      </p:pic>
      <p:pic>
        <p:nvPicPr>
          <p:cNvPr id="10" name="Picture 9"/>
          <p:cNvPicPr>
            <a:picLocks noChangeAspect="1"/>
          </p:cNvPicPr>
          <p:nvPr/>
        </p:nvPicPr>
        <p:blipFill rotWithShape="1">
          <a:blip r:embed="rId4"/>
          <a:srcRect l="3687" t="2237" r="2246" b="8454"/>
          <a:stretch/>
        </p:blipFill>
        <p:spPr>
          <a:xfrm>
            <a:off x="31465" y="1991608"/>
            <a:ext cx="2119811" cy="1131521"/>
          </a:xfrm>
          <a:prstGeom prst="rect">
            <a:avLst/>
          </a:prstGeom>
        </p:spPr>
      </p:pic>
    </p:spTree>
    <p:extLst>
      <p:ext uri="{BB962C8B-B14F-4D97-AF65-F5344CB8AC3E}">
        <p14:creationId xmlns:p14="http://schemas.microsoft.com/office/powerpoint/2010/main" val="116712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28"/>
            <a:ext cx="8601559" cy="1200067"/>
          </a:xfrm>
        </p:spPr>
        <p:txBody>
          <a:bodyPr>
            <a:normAutofit fontScale="90000"/>
          </a:bodyPr>
          <a:lstStyle/>
          <a:p>
            <a:pPr lvl="0" defTabSz="1600200">
              <a:lnSpc>
                <a:spcPct val="90000"/>
              </a:lnSpc>
              <a:spcAft>
                <a:spcPct val="35000"/>
              </a:spcAft>
            </a:pPr>
            <a:r>
              <a:rPr lang="en-IN" sz="3200" dirty="0">
                <a:solidFill>
                  <a:srgbClr val="00B0F0"/>
                </a:solidFill>
                <a:latin typeface="univers" panose="020B0603020202030204" pitchFamily="34" charset="0"/>
              </a:rPr>
              <a:t>Sample Session 1: Talking to adolescent girl’s mother about menstruation </a:t>
            </a:r>
          </a:p>
        </p:txBody>
      </p:sp>
      <p:sp>
        <p:nvSpPr>
          <p:cNvPr id="4" name="Rectangle 3"/>
          <p:cNvSpPr/>
          <p:nvPr/>
        </p:nvSpPr>
        <p:spPr>
          <a:xfrm>
            <a:off x="0" y="1248095"/>
            <a:ext cx="12192000" cy="6284862"/>
          </a:xfrm>
          <a:prstGeom prst="rect">
            <a:avLst/>
          </a:prstGeom>
        </p:spPr>
        <p:txBody>
          <a:bodyPr wrap="square">
            <a:spAutoFit/>
          </a:bodyPr>
          <a:lstStyle/>
          <a:p>
            <a:pPr algn="just">
              <a:lnSpc>
                <a:spcPct val="107000"/>
              </a:lnSpc>
              <a:spcAft>
                <a:spcPts val="800"/>
              </a:spcAft>
            </a:pPr>
            <a:endParaRPr lang="en-IN" sz="1600" b="1" dirty="0">
              <a:solidFill>
                <a:schemeClr val="bg1"/>
              </a:solidFill>
              <a:latin typeface="Univers" panose="020B0603020202030204"/>
              <a:ea typeface="Calibri" panose="020F0502020204030204" pitchFamily="34" charset="0"/>
              <a:cs typeface="Times New Roman" panose="02020603050405020304" pitchFamily="18" charset="0"/>
            </a:endParaRPr>
          </a:p>
          <a:p>
            <a:pPr algn="just">
              <a:lnSpc>
                <a:spcPct val="107000"/>
              </a:lnSpc>
              <a:spcAft>
                <a:spcPts val="800"/>
              </a:spcAft>
            </a:pPr>
            <a:r>
              <a:rPr lang="en-IN" b="1" dirty="0">
                <a:solidFill>
                  <a:schemeClr val="bg1"/>
                </a:solidFill>
                <a:latin typeface="Univers" panose="020B0603020202030204"/>
                <a:ea typeface="Calibri" panose="020F0502020204030204" pitchFamily="34" charset="0"/>
                <a:cs typeface="Times New Roman" panose="02020603050405020304" pitchFamily="18" charset="0"/>
              </a:rPr>
              <a:t>Setting: </a:t>
            </a:r>
            <a:r>
              <a:rPr lang="en-IN" dirty="0">
                <a:solidFill>
                  <a:schemeClr val="bg1"/>
                </a:solidFill>
                <a:latin typeface="Univers" panose="020B0603020202030204"/>
                <a:ea typeface="Calibri" panose="020F0502020204030204" pitchFamily="34" charset="0"/>
                <a:cs typeface="Times New Roman" panose="02020603050405020304" pitchFamily="18" charset="0"/>
              </a:rPr>
              <a:t>One to one home visit by an AWW to an early adolescent girls’ mother</a:t>
            </a:r>
          </a:p>
          <a:p>
            <a:pPr algn="just">
              <a:lnSpc>
                <a:spcPct val="107000"/>
              </a:lnSpc>
              <a:spcAft>
                <a:spcPts val="800"/>
              </a:spcAft>
            </a:pPr>
            <a:r>
              <a:rPr lang="en-IN" b="1" dirty="0">
                <a:solidFill>
                  <a:schemeClr val="bg1"/>
                </a:solidFill>
                <a:latin typeface="Univers" panose="020B0603020202030204"/>
                <a:ea typeface="Calibri" panose="020F0502020204030204" pitchFamily="34" charset="0"/>
                <a:cs typeface="Times New Roman" panose="02020603050405020304" pitchFamily="18" charset="0"/>
              </a:rPr>
              <a:t>Suggested Material:</a:t>
            </a:r>
            <a:r>
              <a:rPr lang="en-IN" dirty="0">
                <a:solidFill>
                  <a:schemeClr val="bg1"/>
                </a:solidFill>
                <a:latin typeface="Univers" panose="020B0603020202030204"/>
                <a:ea typeface="Calibri" panose="020F0502020204030204" pitchFamily="34" charset="0"/>
                <a:cs typeface="Times New Roman" panose="02020603050405020304" pitchFamily="18" charset="0"/>
              </a:rPr>
              <a:t> Parenting Adolescent </a:t>
            </a:r>
            <a:r>
              <a:rPr lang="en-IN" dirty="0" err="1">
                <a:solidFill>
                  <a:schemeClr val="bg1"/>
                </a:solidFill>
                <a:latin typeface="Univers" panose="020B0603020202030204"/>
                <a:ea typeface="Calibri" panose="020F0502020204030204" pitchFamily="34" charset="0"/>
                <a:cs typeface="Times New Roman" panose="02020603050405020304" pitchFamily="18" charset="0"/>
              </a:rPr>
              <a:t>Animatics</a:t>
            </a:r>
            <a:r>
              <a:rPr lang="en-IN" dirty="0">
                <a:solidFill>
                  <a:schemeClr val="bg1"/>
                </a:solidFill>
                <a:latin typeface="Univers" panose="020B0603020202030204"/>
                <a:ea typeface="Calibri" panose="020F0502020204030204" pitchFamily="34" charset="0"/>
                <a:cs typeface="Times New Roman" panose="02020603050405020304" pitchFamily="18" charset="0"/>
              </a:rPr>
              <a:t> – Animatic 2 Growth and Changes in Adolescence (Puberty)</a:t>
            </a:r>
          </a:p>
          <a:p>
            <a:pPr algn="just">
              <a:lnSpc>
                <a:spcPct val="107000"/>
              </a:lnSpc>
              <a:spcAft>
                <a:spcPts val="800"/>
              </a:spcAft>
            </a:pPr>
            <a:r>
              <a:rPr lang="en-IN" b="1" dirty="0">
                <a:solidFill>
                  <a:schemeClr val="bg1"/>
                </a:solidFill>
                <a:latin typeface="Univers" panose="020B0603020202030204"/>
                <a:ea typeface="Calibri" panose="020F0502020204030204" pitchFamily="34" charset="0"/>
                <a:cs typeface="Times New Roman" panose="02020603050405020304" pitchFamily="18" charset="0"/>
              </a:rPr>
              <a:t>Approach and Use</a:t>
            </a:r>
            <a:r>
              <a:rPr lang="en-IN" dirty="0">
                <a:solidFill>
                  <a:schemeClr val="bg1"/>
                </a:solidFill>
                <a:latin typeface="Univers" panose="020B0603020202030204"/>
                <a:ea typeface="Calibri" panose="020F0502020204030204" pitchFamily="34" charset="0"/>
                <a:cs typeface="Times New Roman" panose="02020603050405020304" pitchFamily="18" charset="0"/>
              </a:rPr>
              <a:t>: IPC and intergenerational dialogue maintaining social distance and CAB</a:t>
            </a:r>
          </a:p>
          <a:p>
            <a:pPr algn="just">
              <a:lnSpc>
                <a:spcPct val="107000"/>
              </a:lnSpc>
              <a:spcAft>
                <a:spcPts val="800"/>
              </a:spcAft>
            </a:pPr>
            <a:r>
              <a:rPr lang="en-IN" b="1" dirty="0">
                <a:solidFill>
                  <a:schemeClr val="bg1"/>
                </a:solidFill>
                <a:latin typeface="Univers" panose="020B0603020202030204"/>
                <a:ea typeface="Calibri" panose="020F0502020204030204" pitchFamily="34" charset="0"/>
                <a:cs typeface="Times New Roman" panose="02020603050405020304" pitchFamily="18" charset="0"/>
              </a:rPr>
              <a:t>Material required</a:t>
            </a:r>
            <a:r>
              <a:rPr lang="en-IN" dirty="0">
                <a:solidFill>
                  <a:schemeClr val="bg1"/>
                </a:solidFill>
                <a:latin typeface="Univers" panose="020B0603020202030204"/>
                <a:ea typeface="Calibri" panose="020F0502020204030204" pitchFamily="34" charset="0"/>
                <a:cs typeface="Times New Roman" panose="02020603050405020304" pitchFamily="18" charset="0"/>
              </a:rPr>
              <a:t>: Parenting Adolescent </a:t>
            </a:r>
            <a:r>
              <a:rPr lang="en-IN" dirty="0" err="1">
                <a:solidFill>
                  <a:schemeClr val="bg1"/>
                </a:solidFill>
                <a:latin typeface="Univers" panose="020B0603020202030204"/>
                <a:ea typeface="Calibri" panose="020F0502020204030204" pitchFamily="34" charset="0"/>
                <a:cs typeface="Times New Roman" panose="02020603050405020304" pitchFamily="18" charset="0"/>
              </a:rPr>
              <a:t>Animatics</a:t>
            </a:r>
            <a:r>
              <a:rPr lang="en-IN" dirty="0">
                <a:solidFill>
                  <a:schemeClr val="bg1"/>
                </a:solidFill>
                <a:latin typeface="Univers" panose="020B0603020202030204"/>
                <a:ea typeface="Calibri" panose="020F0502020204030204" pitchFamily="34" charset="0"/>
                <a:cs typeface="Times New Roman" panose="02020603050405020304" pitchFamily="18" charset="0"/>
              </a:rPr>
              <a:t> should be saved/or easily accessible on AWW’s smart phone (sufficiently charged) </a:t>
            </a:r>
          </a:p>
          <a:p>
            <a:pPr algn="just">
              <a:lnSpc>
                <a:spcPct val="107000"/>
              </a:lnSpc>
              <a:spcAft>
                <a:spcPts val="800"/>
              </a:spcAft>
            </a:pPr>
            <a:r>
              <a:rPr lang="en-IN" b="1" dirty="0">
                <a:solidFill>
                  <a:schemeClr val="bg1"/>
                </a:solidFill>
                <a:latin typeface="Univers" panose="020B0603020202030204"/>
                <a:ea typeface="Calibri" panose="020F0502020204030204" pitchFamily="34" charset="0"/>
                <a:cs typeface="Times New Roman" panose="02020603050405020304" pitchFamily="18" charset="0"/>
              </a:rPr>
              <a:t>Key Pointers for Use</a:t>
            </a:r>
            <a:endParaRPr lang="en-IN" dirty="0">
              <a:solidFill>
                <a:schemeClr val="bg1"/>
              </a:solidFill>
              <a:latin typeface="Univers" panose="020B0603020202030204"/>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IN" dirty="0">
                <a:solidFill>
                  <a:schemeClr val="bg1"/>
                </a:solidFill>
                <a:latin typeface="Univers" panose="020B0603020202030204"/>
                <a:ea typeface="Calibri" panose="020F0502020204030204" pitchFamily="34" charset="0"/>
                <a:cs typeface="Times New Roman" panose="02020603050405020304" pitchFamily="18" charset="0"/>
              </a:rPr>
              <a:t>Meet and greet the mother maintaining social distance, wearing mask and no physical contact </a:t>
            </a:r>
          </a:p>
          <a:p>
            <a:pPr marL="342900" lvl="0" indent="-342900" algn="just">
              <a:lnSpc>
                <a:spcPct val="107000"/>
              </a:lnSpc>
              <a:spcAft>
                <a:spcPts val="0"/>
              </a:spcAft>
              <a:buFont typeface="Symbol" panose="05050102010706020507" pitchFamily="18" charset="2"/>
              <a:buChar char=""/>
            </a:pPr>
            <a:r>
              <a:rPr lang="en-IN" dirty="0">
                <a:solidFill>
                  <a:schemeClr val="bg1"/>
                </a:solidFill>
                <a:latin typeface="Univers" panose="020B0603020202030204"/>
                <a:ea typeface="Calibri" panose="020F0502020204030204" pitchFamily="34" charset="0"/>
                <a:cs typeface="Times New Roman" panose="02020603050405020304" pitchFamily="18" charset="0"/>
              </a:rPr>
              <a:t>Mention about her daughter stepping into adolescence and her likelihood of experiencing various physical &amp; psychological changes </a:t>
            </a:r>
          </a:p>
          <a:p>
            <a:pPr marL="342900" lvl="0" indent="-342900" algn="just">
              <a:lnSpc>
                <a:spcPct val="107000"/>
              </a:lnSpc>
              <a:spcAft>
                <a:spcPts val="0"/>
              </a:spcAft>
              <a:buFont typeface="Symbol" panose="05050102010706020507" pitchFamily="18" charset="2"/>
              <a:buChar char=""/>
            </a:pPr>
            <a:r>
              <a:rPr lang="en-IN" dirty="0">
                <a:solidFill>
                  <a:schemeClr val="bg1"/>
                </a:solidFill>
                <a:latin typeface="Univers" panose="020B0603020202030204"/>
                <a:ea typeface="Calibri" panose="020F0502020204030204" pitchFamily="34" charset="0"/>
                <a:cs typeface="Times New Roman" panose="02020603050405020304" pitchFamily="18" charset="0"/>
              </a:rPr>
              <a:t>Highlight preparing girls for menstrual hygiene management (MHM) and giving them psychological support is critical</a:t>
            </a:r>
          </a:p>
          <a:p>
            <a:pPr marL="342900" lvl="0" indent="-342900" algn="just">
              <a:lnSpc>
                <a:spcPct val="107000"/>
              </a:lnSpc>
              <a:spcAft>
                <a:spcPts val="0"/>
              </a:spcAft>
              <a:buFont typeface="Symbol" panose="05050102010706020507" pitchFamily="18" charset="2"/>
              <a:buChar char=""/>
            </a:pPr>
            <a:r>
              <a:rPr lang="en-IN" dirty="0">
                <a:solidFill>
                  <a:schemeClr val="bg1"/>
                </a:solidFill>
                <a:latin typeface="Univers" panose="020B0603020202030204"/>
                <a:ea typeface="Calibri" panose="020F0502020204030204" pitchFamily="34" charset="0"/>
                <a:cs typeface="Times New Roman" panose="02020603050405020304" pitchFamily="18" charset="0"/>
              </a:rPr>
              <a:t>Sometimes it could be both awkward and daunting for children to discuss this with parents, however, informed and aware parents can prepare their daughters well to address the issue of menstruation</a:t>
            </a:r>
          </a:p>
          <a:p>
            <a:pPr marL="342900" lvl="0" indent="-342900" algn="just">
              <a:lnSpc>
                <a:spcPct val="107000"/>
              </a:lnSpc>
              <a:spcAft>
                <a:spcPts val="0"/>
              </a:spcAft>
              <a:buFont typeface="Symbol" panose="05050102010706020507" pitchFamily="18" charset="2"/>
              <a:buChar char=""/>
            </a:pPr>
            <a:r>
              <a:rPr lang="en-IN" dirty="0">
                <a:solidFill>
                  <a:schemeClr val="bg1"/>
                </a:solidFill>
                <a:latin typeface="Univers" panose="020B0603020202030204"/>
                <a:ea typeface="Calibri" panose="020F0502020204030204" pitchFamily="34" charset="0"/>
                <a:cs typeface="Times New Roman" panose="02020603050405020304" pitchFamily="18" charset="0"/>
              </a:rPr>
              <a:t>Encourage father to join and participate in the session</a:t>
            </a:r>
          </a:p>
          <a:p>
            <a:pPr marL="342900" lvl="0" indent="-342900" algn="just">
              <a:lnSpc>
                <a:spcPct val="107000"/>
              </a:lnSpc>
              <a:spcAft>
                <a:spcPts val="0"/>
              </a:spcAft>
              <a:buFont typeface="Symbol" panose="05050102010706020507" pitchFamily="18" charset="2"/>
              <a:buChar char=""/>
            </a:pPr>
            <a:r>
              <a:rPr lang="en-IN" dirty="0">
                <a:solidFill>
                  <a:schemeClr val="bg1"/>
                </a:solidFill>
                <a:latin typeface="Univers" panose="020B0603020202030204"/>
                <a:ea typeface="Calibri" panose="020F0502020204030204" pitchFamily="34" charset="0"/>
                <a:cs typeface="Times New Roman" panose="02020603050405020304" pitchFamily="18" charset="0"/>
              </a:rPr>
              <a:t>Tell the parents that you will show them an animatic about a mother facing similar situation </a:t>
            </a:r>
          </a:p>
          <a:p>
            <a:pPr marL="342900" lvl="0" indent="-342900" algn="just">
              <a:lnSpc>
                <a:spcPct val="107000"/>
              </a:lnSpc>
              <a:spcAft>
                <a:spcPts val="0"/>
              </a:spcAft>
              <a:buFont typeface="Symbol" panose="05050102010706020507" pitchFamily="18" charset="2"/>
              <a:buChar char=""/>
            </a:pPr>
            <a:r>
              <a:rPr lang="en-IN" dirty="0">
                <a:solidFill>
                  <a:schemeClr val="bg1"/>
                </a:solidFill>
                <a:latin typeface="Univers" panose="020B0603020202030204"/>
                <a:ea typeface="Calibri" panose="020F0502020204030204" pitchFamily="34" charset="0"/>
                <a:cs typeface="Times New Roman" panose="02020603050405020304" pitchFamily="18" charset="0"/>
              </a:rPr>
              <a:t>Post the screening discuss the dilemma faced by the mother in the animatic and how she overcame the challenge by taking the initiative of talking to her daughter</a:t>
            </a:r>
          </a:p>
          <a:p>
            <a:pPr marL="342900" lvl="0" indent="-342900" algn="just">
              <a:lnSpc>
                <a:spcPct val="107000"/>
              </a:lnSpc>
              <a:spcAft>
                <a:spcPts val="800"/>
              </a:spcAft>
              <a:buFont typeface="Symbol" panose="05050102010706020507" pitchFamily="18" charset="2"/>
              <a:buChar char=""/>
            </a:pPr>
            <a:r>
              <a:rPr lang="en-IN" dirty="0">
                <a:solidFill>
                  <a:schemeClr val="bg1"/>
                </a:solidFill>
                <a:latin typeface="Univers" panose="020B0603020202030204"/>
                <a:ea typeface="Calibri" panose="020F0502020204030204" pitchFamily="34" charset="0"/>
                <a:cs typeface="Times New Roman" panose="02020603050405020304" pitchFamily="18" charset="0"/>
              </a:rPr>
              <a:t>Reiterate the key messages around menstruation and hygiene practices</a:t>
            </a:r>
            <a:endParaRPr lang="en-IN" dirty="0">
              <a:solidFill>
                <a:schemeClr val="bg1"/>
              </a:solidFill>
              <a:effectLst/>
              <a:latin typeface="Univers" panose="020B0603020202030204"/>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2"/>
          <a:srcRect l="30381" t="32986" r="30339" b="27220"/>
          <a:stretch/>
        </p:blipFill>
        <p:spPr>
          <a:xfrm>
            <a:off x="8477574" y="-168948"/>
            <a:ext cx="3776422" cy="2152731"/>
          </a:xfrm>
          <a:prstGeom prst="rect">
            <a:avLst/>
          </a:prstGeom>
        </p:spPr>
      </p:pic>
    </p:spTree>
    <p:extLst>
      <p:ext uri="{BB962C8B-B14F-4D97-AF65-F5344CB8AC3E}">
        <p14:creationId xmlns:p14="http://schemas.microsoft.com/office/powerpoint/2010/main" val="719825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28"/>
            <a:ext cx="7950631" cy="1200067"/>
          </a:xfrm>
        </p:spPr>
        <p:txBody>
          <a:bodyPr>
            <a:normAutofit fontScale="90000"/>
          </a:bodyPr>
          <a:lstStyle/>
          <a:p>
            <a:pPr lvl="0" defTabSz="1600200">
              <a:lnSpc>
                <a:spcPct val="90000"/>
              </a:lnSpc>
              <a:spcAft>
                <a:spcPct val="35000"/>
              </a:spcAft>
            </a:pPr>
            <a:r>
              <a:rPr lang="en-IN" sz="3200" dirty="0">
                <a:solidFill>
                  <a:srgbClr val="00B0F0"/>
                </a:solidFill>
                <a:latin typeface="univers" panose="020B0603020202030204" pitchFamily="34" charset="0"/>
              </a:rPr>
              <a:t>Sample Session 2 Talking to parents about use of technology and online safety </a:t>
            </a:r>
          </a:p>
        </p:txBody>
      </p:sp>
      <p:sp>
        <p:nvSpPr>
          <p:cNvPr id="4" name="Rectangle 3"/>
          <p:cNvSpPr/>
          <p:nvPr/>
        </p:nvSpPr>
        <p:spPr>
          <a:xfrm>
            <a:off x="72324" y="1530051"/>
            <a:ext cx="12192000" cy="5286062"/>
          </a:xfrm>
          <a:prstGeom prst="rect">
            <a:avLst/>
          </a:prstGeom>
        </p:spPr>
        <p:txBody>
          <a:bodyPr wrap="square">
            <a:spAutoFit/>
          </a:bodyPr>
          <a:lstStyle/>
          <a:p>
            <a:pPr>
              <a:lnSpc>
                <a:spcPct val="125000"/>
              </a:lnSpc>
            </a:pPr>
            <a:r>
              <a:rPr lang="en-IN" b="1" dirty="0" smtClean="0">
                <a:solidFill>
                  <a:schemeClr val="bg1"/>
                </a:solidFill>
                <a:latin typeface="Univers" panose="020B0603020202030204"/>
              </a:rPr>
              <a:t>Setting</a:t>
            </a:r>
            <a:r>
              <a:rPr lang="en-IN" b="1" dirty="0">
                <a:solidFill>
                  <a:schemeClr val="bg1"/>
                </a:solidFill>
                <a:latin typeface="Univers" panose="020B0603020202030204"/>
              </a:rPr>
              <a:t>: </a:t>
            </a:r>
            <a:r>
              <a:rPr lang="en-IN" dirty="0">
                <a:solidFill>
                  <a:schemeClr val="bg1"/>
                </a:solidFill>
                <a:latin typeface="Univers" panose="020B0603020202030204"/>
              </a:rPr>
              <a:t>Parent Teacher Meeting at School </a:t>
            </a:r>
            <a:endParaRPr lang="en-IN" dirty="0" smtClean="0">
              <a:solidFill>
                <a:schemeClr val="bg1"/>
              </a:solidFill>
              <a:latin typeface="Univers" panose="020B0603020202030204"/>
            </a:endParaRPr>
          </a:p>
          <a:p>
            <a:pPr>
              <a:lnSpc>
                <a:spcPct val="125000"/>
              </a:lnSpc>
            </a:pPr>
            <a:r>
              <a:rPr lang="en-IN" b="1" dirty="0" smtClean="0">
                <a:solidFill>
                  <a:schemeClr val="bg1"/>
                </a:solidFill>
                <a:latin typeface="Univers" panose="020B0603020202030204"/>
              </a:rPr>
              <a:t>Suggested </a:t>
            </a:r>
            <a:r>
              <a:rPr lang="en-IN" b="1" dirty="0">
                <a:solidFill>
                  <a:schemeClr val="bg1"/>
                </a:solidFill>
                <a:latin typeface="Univers" panose="020B0603020202030204"/>
              </a:rPr>
              <a:t>Material:</a:t>
            </a:r>
            <a:r>
              <a:rPr lang="en-IN" dirty="0">
                <a:solidFill>
                  <a:schemeClr val="bg1"/>
                </a:solidFill>
                <a:latin typeface="Univers" panose="020B0603020202030204"/>
              </a:rPr>
              <a:t> Tara </a:t>
            </a:r>
            <a:r>
              <a:rPr lang="en-IN" dirty="0" err="1">
                <a:solidFill>
                  <a:schemeClr val="bg1"/>
                </a:solidFill>
                <a:latin typeface="Univers" panose="020B0603020202030204"/>
              </a:rPr>
              <a:t>Taiyar</a:t>
            </a:r>
            <a:r>
              <a:rPr lang="en-IN" dirty="0">
                <a:solidFill>
                  <a:schemeClr val="bg1"/>
                </a:solidFill>
                <a:latin typeface="Univers" panose="020B0603020202030204"/>
              </a:rPr>
              <a:t> Hai video and Parenting Adolescent </a:t>
            </a:r>
            <a:r>
              <a:rPr lang="en-IN" dirty="0" err="1">
                <a:solidFill>
                  <a:schemeClr val="bg1"/>
                </a:solidFill>
                <a:latin typeface="Univers" panose="020B0603020202030204"/>
              </a:rPr>
              <a:t>Animatics</a:t>
            </a:r>
            <a:r>
              <a:rPr lang="en-IN" dirty="0">
                <a:solidFill>
                  <a:schemeClr val="bg1"/>
                </a:solidFill>
                <a:latin typeface="Univers" panose="020B0603020202030204"/>
              </a:rPr>
              <a:t> – Animatic 10 Digital Gadgets – User or loser</a:t>
            </a:r>
            <a:r>
              <a:rPr lang="en-IN" dirty="0" smtClean="0">
                <a:solidFill>
                  <a:schemeClr val="bg1"/>
                </a:solidFill>
                <a:latin typeface="Univers" panose="020B0603020202030204"/>
              </a:rPr>
              <a:t>?</a:t>
            </a:r>
          </a:p>
          <a:p>
            <a:pPr>
              <a:lnSpc>
                <a:spcPct val="125000"/>
              </a:lnSpc>
            </a:pPr>
            <a:r>
              <a:rPr lang="en-IN" b="1" dirty="0" smtClean="0">
                <a:solidFill>
                  <a:schemeClr val="bg1"/>
                </a:solidFill>
                <a:latin typeface="Univers" panose="020B0603020202030204"/>
              </a:rPr>
              <a:t>Approach </a:t>
            </a:r>
            <a:r>
              <a:rPr lang="en-IN" b="1" dirty="0">
                <a:solidFill>
                  <a:schemeClr val="bg1"/>
                </a:solidFill>
                <a:latin typeface="Univers" panose="020B0603020202030204"/>
              </a:rPr>
              <a:t>and Use</a:t>
            </a:r>
            <a:r>
              <a:rPr lang="en-IN" dirty="0">
                <a:solidFill>
                  <a:schemeClr val="bg1"/>
                </a:solidFill>
                <a:latin typeface="Univers" panose="020B0603020202030204"/>
              </a:rPr>
              <a:t>: Small group communication maintaining social distancing and CAB</a:t>
            </a:r>
          </a:p>
          <a:p>
            <a:pPr>
              <a:lnSpc>
                <a:spcPct val="125000"/>
              </a:lnSpc>
            </a:pPr>
            <a:r>
              <a:rPr lang="en-IN" b="1" dirty="0">
                <a:solidFill>
                  <a:schemeClr val="bg1"/>
                </a:solidFill>
                <a:latin typeface="Univers" panose="020B0603020202030204"/>
              </a:rPr>
              <a:t>Material required</a:t>
            </a:r>
            <a:r>
              <a:rPr lang="en-IN" dirty="0">
                <a:solidFill>
                  <a:schemeClr val="bg1"/>
                </a:solidFill>
                <a:latin typeface="Univers" panose="020B0603020202030204"/>
              </a:rPr>
              <a:t>: Tara </a:t>
            </a:r>
            <a:r>
              <a:rPr lang="en-IN" dirty="0" err="1">
                <a:solidFill>
                  <a:schemeClr val="bg1"/>
                </a:solidFill>
                <a:latin typeface="Univers" panose="020B0603020202030204"/>
              </a:rPr>
              <a:t>Taiyar</a:t>
            </a:r>
            <a:r>
              <a:rPr lang="en-IN" dirty="0">
                <a:solidFill>
                  <a:schemeClr val="bg1"/>
                </a:solidFill>
                <a:latin typeface="Univers" panose="020B0603020202030204"/>
              </a:rPr>
              <a:t> Hai video and Parenting Adolescent </a:t>
            </a:r>
            <a:r>
              <a:rPr lang="en-IN" dirty="0" err="1">
                <a:solidFill>
                  <a:schemeClr val="bg1"/>
                </a:solidFill>
                <a:latin typeface="Univers" panose="020B0603020202030204"/>
              </a:rPr>
              <a:t>Animatics</a:t>
            </a:r>
            <a:r>
              <a:rPr lang="en-IN" dirty="0">
                <a:solidFill>
                  <a:schemeClr val="bg1"/>
                </a:solidFill>
                <a:latin typeface="Univers" panose="020B0603020202030204"/>
              </a:rPr>
              <a:t> should be saved/easily accessible on teacher’s laptop </a:t>
            </a:r>
            <a:endParaRPr lang="en-IN" dirty="0" smtClean="0">
              <a:solidFill>
                <a:schemeClr val="bg1"/>
              </a:solidFill>
              <a:latin typeface="Univers" panose="020B0603020202030204"/>
            </a:endParaRPr>
          </a:p>
          <a:p>
            <a:pPr>
              <a:lnSpc>
                <a:spcPct val="125000"/>
              </a:lnSpc>
            </a:pPr>
            <a:endParaRPr lang="en-IN" dirty="0">
              <a:solidFill>
                <a:schemeClr val="bg1"/>
              </a:solidFill>
              <a:latin typeface="Univers" panose="020B0603020202030204"/>
            </a:endParaRPr>
          </a:p>
          <a:p>
            <a:pPr>
              <a:lnSpc>
                <a:spcPct val="125000"/>
              </a:lnSpc>
            </a:pPr>
            <a:r>
              <a:rPr lang="en-IN" b="1" dirty="0">
                <a:solidFill>
                  <a:schemeClr val="bg1"/>
                </a:solidFill>
                <a:latin typeface="Univers" panose="020B0603020202030204"/>
              </a:rPr>
              <a:t>Key Pointers for Use</a:t>
            </a:r>
            <a:endParaRPr lang="en-IN" dirty="0">
              <a:solidFill>
                <a:schemeClr val="bg1"/>
              </a:solidFill>
              <a:latin typeface="Univers" panose="020B0603020202030204"/>
            </a:endParaRPr>
          </a:p>
          <a:p>
            <a:pPr marL="285750" lvl="0" indent="-285750">
              <a:lnSpc>
                <a:spcPct val="125000"/>
              </a:lnSpc>
              <a:buFont typeface="Arial" panose="020B0604020202020204" pitchFamily="34" charset="0"/>
              <a:buChar char="•"/>
            </a:pPr>
            <a:r>
              <a:rPr lang="en-IN" dirty="0">
                <a:solidFill>
                  <a:schemeClr val="bg1"/>
                </a:solidFill>
                <a:latin typeface="Univers" panose="020B0603020202030204"/>
              </a:rPr>
              <a:t>Meet and greet the parents maintaining social distance, wearing masks and no physical contact, talk about how they are </a:t>
            </a:r>
          </a:p>
          <a:p>
            <a:pPr marL="285750" lvl="0" indent="-285750">
              <a:lnSpc>
                <a:spcPct val="125000"/>
              </a:lnSpc>
              <a:buFont typeface="Arial" panose="020B0604020202020204" pitchFamily="34" charset="0"/>
              <a:buChar char="•"/>
            </a:pPr>
            <a:r>
              <a:rPr lang="en-IN" dirty="0">
                <a:solidFill>
                  <a:schemeClr val="bg1"/>
                </a:solidFill>
                <a:latin typeface="Univers" panose="020B0603020202030204"/>
              </a:rPr>
              <a:t>Mention how during COVID-19 school closure phase children’s use of technology has increased </a:t>
            </a:r>
          </a:p>
          <a:p>
            <a:pPr marL="285750" lvl="0" indent="-285750">
              <a:lnSpc>
                <a:spcPct val="125000"/>
              </a:lnSpc>
              <a:buFont typeface="Arial" panose="020B0604020202020204" pitchFamily="34" charset="0"/>
              <a:buChar char="•"/>
            </a:pPr>
            <a:r>
              <a:rPr lang="en-IN" dirty="0">
                <a:solidFill>
                  <a:schemeClr val="bg1"/>
                </a:solidFill>
                <a:latin typeface="Univers" panose="020B0603020202030204"/>
              </a:rPr>
              <a:t>Emphasise that technology is indeed a boon but it poses children and us at various online risks too</a:t>
            </a:r>
          </a:p>
          <a:p>
            <a:pPr marL="285750" lvl="0" indent="-285750">
              <a:lnSpc>
                <a:spcPct val="125000"/>
              </a:lnSpc>
              <a:buFont typeface="Arial" panose="020B0604020202020204" pitchFamily="34" charset="0"/>
              <a:buChar char="•"/>
            </a:pPr>
            <a:r>
              <a:rPr lang="en-IN" dirty="0">
                <a:solidFill>
                  <a:schemeClr val="bg1"/>
                </a:solidFill>
                <a:latin typeface="Univers" panose="020B0603020202030204"/>
              </a:rPr>
              <a:t>It is important that parents and children must be aware of steps that can be taken to ensure online </a:t>
            </a:r>
            <a:r>
              <a:rPr lang="en-IN" dirty="0" err="1">
                <a:solidFill>
                  <a:schemeClr val="bg1"/>
                </a:solidFill>
                <a:latin typeface="Univers" panose="020B0603020202030204"/>
              </a:rPr>
              <a:t>safet</a:t>
            </a:r>
            <a:endParaRPr lang="en-IN" dirty="0">
              <a:solidFill>
                <a:schemeClr val="bg1"/>
              </a:solidFill>
              <a:latin typeface="Univers" panose="020B0603020202030204"/>
            </a:endParaRPr>
          </a:p>
          <a:p>
            <a:pPr marL="285750" lvl="0" indent="-285750">
              <a:lnSpc>
                <a:spcPct val="125000"/>
              </a:lnSpc>
              <a:buFont typeface="Arial" panose="020B0604020202020204" pitchFamily="34" charset="0"/>
              <a:buChar char="•"/>
            </a:pPr>
            <a:r>
              <a:rPr lang="en-IN" dirty="0">
                <a:solidFill>
                  <a:schemeClr val="bg1"/>
                </a:solidFill>
                <a:latin typeface="Univers" panose="020B0603020202030204"/>
              </a:rPr>
              <a:t>Tell parents that you will show them a video about a muppet family where a girl/boy is getting unwanted calls &amp; messages &amp; she is feeling hesitant to talk about this with her/his </a:t>
            </a:r>
            <a:r>
              <a:rPr lang="en-IN" dirty="0" smtClean="0">
                <a:solidFill>
                  <a:schemeClr val="bg1"/>
                </a:solidFill>
                <a:latin typeface="Univers" panose="020B0603020202030204"/>
              </a:rPr>
              <a:t>parents</a:t>
            </a:r>
            <a:endParaRPr lang="en-IN" dirty="0">
              <a:solidFill>
                <a:schemeClr val="bg1"/>
              </a:solidFill>
              <a:latin typeface="Univers" panose="020B0603020202030204"/>
            </a:endParaRPr>
          </a:p>
        </p:txBody>
      </p:sp>
      <p:pic>
        <p:nvPicPr>
          <p:cNvPr id="3" name="Picture 2"/>
          <p:cNvPicPr>
            <a:picLocks noChangeAspect="1"/>
          </p:cNvPicPr>
          <p:nvPr/>
        </p:nvPicPr>
        <p:blipFill rotWithShape="1">
          <a:blip r:embed="rId2"/>
          <a:srcRect l="26822" t="26655" r="27034" b="26994"/>
          <a:stretch/>
        </p:blipFill>
        <p:spPr>
          <a:xfrm>
            <a:off x="9474629" y="-139663"/>
            <a:ext cx="2789695" cy="1575448"/>
          </a:xfrm>
          <a:prstGeom prst="rect">
            <a:avLst/>
          </a:prstGeom>
        </p:spPr>
      </p:pic>
      <p:pic>
        <p:nvPicPr>
          <p:cNvPr id="5122" name="Picture 2" descr="http://prachicp.com/evac/images/tara%20film%201-crop-u3175.jpg?crc=4102198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160" y="-139663"/>
            <a:ext cx="2314575" cy="162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511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28"/>
            <a:ext cx="7950631" cy="1200067"/>
          </a:xfrm>
        </p:spPr>
        <p:txBody>
          <a:bodyPr>
            <a:normAutofit fontScale="90000"/>
          </a:bodyPr>
          <a:lstStyle/>
          <a:p>
            <a:pPr lvl="0" defTabSz="1600200">
              <a:lnSpc>
                <a:spcPct val="90000"/>
              </a:lnSpc>
              <a:spcAft>
                <a:spcPct val="35000"/>
              </a:spcAft>
            </a:pPr>
            <a:r>
              <a:rPr lang="en-IN" sz="3200" dirty="0">
                <a:solidFill>
                  <a:srgbClr val="00B0F0"/>
                </a:solidFill>
                <a:latin typeface="univers" panose="020B0603020202030204" pitchFamily="34" charset="0"/>
              </a:rPr>
              <a:t>Sample Session 2 Talking to parents about use of technology and online safety </a:t>
            </a:r>
          </a:p>
        </p:txBody>
      </p:sp>
      <p:sp>
        <p:nvSpPr>
          <p:cNvPr id="4" name="Rectangle 3"/>
          <p:cNvSpPr/>
          <p:nvPr/>
        </p:nvSpPr>
        <p:spPr>
          <a:xfrm>
            <a:off x="72324" y="964830"/>
            <a:ext cx="12192000" cy="5904822"/>
          </a:xfrm>
          <a:prstGeom prst="rect">
            <a:avLst/>
          </a:prstGeom>
        </p:spPr>
        <p:txBody>
          <a:bodyPr wrap="square">
            <a:spAutoFit/>
          </a:bodyPr>
          <a:lstStyle/>
          <a:p>
            <a:pPr algn="just">
              <a:lnSpc>
                <a:spcPct val="107000"/>
              </a:lnSpc>
              <a:spcAft>
                <a:spcPts val="800"/>
              </a:spcAft>
            </a:pPr>
            <a:endParaRPr lang="en-IN" sz="1600" b="1" dirty="0">
              <a:solidFill>
                <a:schemeClr val="bg1"/>
              </a:solidFill>
              <a:latin typeface="Univers" panose="020B0603020202030204"/>
              <a:ea typeface="Calibri" panose="020F0502020204030204" pitchFamily="34" charset="0"/>
              <a:cs typeface="Times New Roman" panose="02020603050405020304" pitchFamily="18" charset="0"/>
            </a:endParaRPr>
          </a:p>
          <a:p>
            <a:pPr>
              <a:lnSpc>
                <a:spcPct val="114000"/>
              </a:lnSpc>
            </a:pPr>
            <a:endParaRPr lang="en-IN" sz="2000" b="1" dirty="0" smtClean="0">
              <a:solidFill>
                <a:schemeClr val="bg1"/>
              </a:solidFill>
              <a:latin typeface="Univers" panose="020B0603020202030204"/>
            </a:endParaRPr>
          </a:p>
          <a:p>
            <a:pPr>
              <a:lnSpc>
                <a:spcPct val="114000"/>
              </a:lnSpc>
            </a:pPr>
            <a:r>
              <a:rPr lang="en-IN" sz="2000" b="1" dirty="0" smtClean="0">
                <a:solidFill>
                  <a:schemeClr val="bg1"/>
                </a:solidFill>
                <a:latin typeface="Univers" panose="020B0603020202030204"/>
              </a:rPr>
              <a:t>Key </a:t>
            </a:r>
            <a:r>
              <a:rPr lang="en-IN" sz="2000" b="1" dirty="0">
                <a:solidFill>
                  <a:schemeClr val="bg1"/>
                </a:solidFill>
                <a:latin typeface="Univers" panose="020B0603020202030204"/>
              </a:rPr>
              <a:t>Pointers for </a:t>
            </a:r>
            <a:r>
              <a:rPr lang="en-IN" sz="2000" b="1" dirty="0" smtClean="0">
                <a:solidFill>
                  <a:schemeClr val="bg1"/>
                </a:solidFill>
                <a:latin typeface="Univers" panose="020B0603020202030204"/>
              </a:rPr>
              <a:t>Use</a:t>
            </a:r>
          </a:p>
          <a:p>
            <a:pPr marL="285750" lvl="0" indent="-285750">
              <a:lnSpc>
                <a:spcPct val="114000"/>
              </a:lnSpc>
              <a:buFont typeface="Arial" panose="020B0604020202020204" pitchFamily="34" charset="0"/>
              <a:buChar char="•"/>
            </a:pPr>
            <a:r>
              <a:rPr lang="en-IN" sz="2000" dirty="0">
                <a:solidFill>
                  <a:schemeClr val="bg1"/>
                </a:solidFill>
                <a:latin typeface="Univers" panose="020B0603020202030204"/>
              </a:rPr>
              <a:t>Discuss the dilemma faced by the parents in the video and how they overcame the challenge of talking to the daughter/son </a:t>
            </a:r>
          </a:p>
          <a:p>
            <a:pPr marL="285750" lvl="0" indent="-285750">
              <a:lnSpc>
                <a:spcPct val="114000"/>
              </a:lnSpc>
              <a:buFont typeface="Arial" panose="020B0604020202020204" pitchFamily="34" charset="0"/>
              <a:buChar char="•"/>
            </a:pPr>
            <a:r>
              <a:rPr lang="en-IN" sz="2000" dirty="0">
                <a:solidFill>
                  <a:schemeClr val="bg1"/>
                </a:solidFill>
                <a:latin typeface="Univers" panose="020B0603020202030204"/>
              </a:rPr>
              <a:t>Reiterate key messages on create an environment where children can talk to their parents about things which are bothering them</a:t>
            </a:r>
          </a:p>
          <a:p>
            <a:pPr marL="285750" lvl="0" indent="-285750">
              <a:lnSpc>
                <a:spcPct val="114000"/>
              </a:lnSpc>
              <a:buFont typeface="Arial" panose="020B0604020202020204" pitchFamily="34" charset="0"/>
              <a:buChar char="•"/>
            </a:pPr>
            <a:r>
              <a:rPr lang="en-IN" sz="2000" dirty="0">
                <a:solidFill>
                  <a:schemeClr val="bg1"/>
                </a:solidFill>
                <a:latin typeface="Univers" panose="020B0603020202030204"/>
              </a:rPr>
              <a:t>Following this, tell them that you will be showing them another animatic where parents like them are struggling to find ways to keep children safe online and a number of them go to the school teacher for advice</a:t>
            </a:r>
          </a:p>
          <a:p>
            <a:pPr marL="285750" lvl="0" indent="-285750">
              <a:lnSpc>
                <a:spcPct val="114000"/>
              </a:lnSpc>
              <a:buFont typeface="Arial" panose="020B0604020202020204" pitchFamily="34" charset="0"/>
              <a:buChar char="•"/>
            </a:pPr>
            <a:r>
              <a:rPr lang="en-IN" sz="2000" dirty="0">
                <a:solidFill>
                  <a:schemeClr val="bg1"/>
                </a:solidFill>
                <a:latin typeface="Univers" panose="020B0603020202030204"/>
              </a:rPr>
              <a:t>Upon completion of screening, ask parents about their views on the online safety measures suggested in the animatic</a:t>
            </a:r>
          </a:p>
          <a:p>
            <a:pPr marL="285750" lvl="0" indent="-285750">
              <a:lnSpc>
                <a:spcPct val="114000"/>
              </a:lnSpc>
              <a:buFont typeface="Arial" panose="020B0604020202020204" pitchFamily="34" charset="0"/>
              <a:buChar char="•"/>
            </a:pPr>
            <a:r>
              <a:rPr lang="en-IN" sz="2000" dirty="0">
                <a:solidFill>
                  <a:schemeClr val="bg1"/>
                </a:solidFill>
                <a:latin typeface="Univers" panose="020B0603020202030204"/>
              </a:rPr>
              <a:t>Request them to suggest more ways of keeping their children and themselves safe in the online environment</a:t>
            </a:r>
          </a:p>
          <a:p>
            <a:pPr marL="285750" lvl="0" indent="-285750">
              <a:lnSpc>
                <a:spcPct val="114000"/>
              </a:lnSpc>
              <a:buFont typeface="Arial" panose="020B0604020202020204" pitchFamily="34" charset="0"/>
              <a:buChar char="•"/>
            </a:pPr>
            <a:r>
              <a:rPr lang="en-IN" sz="2000" dirty="0">
                <a:solidFill>
                  <a:schemeClr val="bg1"/>
                </a:solidFill>
                <a:latin typeface="Univers" panose="020B0603020202030204"/>
              </a:rPr>
              <a:t>Conclude the discussion by reiterating the golden rules of children’s online safety</a:t>
            </a:r>
          </a:p>
          <a:p>
            <a:pPr>
              <a:spcAft>
                <a:spcPts val="600"/>
              </a:spcAft>
            </a:pPr>
            <a:endParaRPr lang="en-IN" sz="1600" b="1" dirty="0" smtClean="0">
              <a:solidFill>
                <a:schemeClr val="bg1"/>
              </a:solidFill>
              <a:latin typeface="Univers" panose="020B0603020202030204"/>
            </a:endParaRPr>
          </a:p>
          <a:p>
            <a:pPr>
              <a:spcAft>
                <a:spcPts val="600"/>
              </a:spcAft>
            </a:pPr>
            <a:endParaRPr lang="en-IN" sz="1600" dirty="0">
              <a:solidFill>
                <a:schemeClr val="bg1"/>
              </a:solidFill>
              <a:latin typeface="Univers" panose="020B0603020202030204"/>
            </a:endParaRPr>
          </a:p>
        </p:txBody>
      </p:sp>
      <p:pic>
        <p:nvPicPr>
          <p:cNvPr id="3" name="Picture 2"/>
          <p:cNvPicPr>
            <a:picLocks noChangeAspect="1"/>
          </p:cNvPicPr>
          <p:nvPr/>
        </p:nvPicPr>
        <p:blipFill rotWithShape="1">
          <a:blip r:embed="rId2"/>
          <a:srcRect l="26822" t="26655" r="27034" b="26994"/>
          <a:stretch/>
        </p:blipFill>
        <p:spPr>
          <a:xfrm>
            <a:off x="9474629" y="-139663"/>
            <a:ext cx="2789695" cy="1575448"/>
          </a:xfrm>
          <a:prstGeom prst="rect">
            <a:avLst/>
          </a:prstGeom>
        </p:spPr>
      </p:pic>
      <p:pic>
        <p:nvPicPr>
          <p:cNvPr id="5122" name="Picture 2" descr="http://prachicp.com/evac/images/tara%20film%201-crop-u3175.jpg?crc=4102198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160" y="-139663"/>
            <a:ext cx="2314575" cy="162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894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783" y="0"/>
            <a:ext cx="7950631" cy="1200067"/>
          </a:xfrm>
        </p:spPr>
        <p:txBody>
          <a:bodyPr>
            <a:normAutofit/>
          </a:bodyPr>
          <a:lstStyle/>
          <a:p>
            <a:pPr lvl="0" algn="ctr" defTabSz="1600200">
              <a:lnSpc>
                <a:spcPct val="90000"/>
              </a:lnSpc>
              <a:spcAft>
                <a:spcPct val="35000"/>
              </a:spcAft>
            </a:pPr>
            <a:r>
              <a:rPr lang="en-IN" sz="3200" dirty="0">
                <a:solidFill>
                  <a:srgbClr val="00B0F0"/>
                </a:solidFill>
                <a:latin typeface="univers" panose="020B0603020202030204" pitchFamily="34" charset="0"/>
              </a:rPr>
              <a:t>Monitoring INDICATORS </a:t>
            </a:r>
          </a:p>
        </p:txBody>
      </p:sp>
      <p:sp>
        <p:nvSpPr>
          <p:cNvPr id="5" name="Rectangle 4"/>
          <p:cNvSpPr/>
          <p:nvPr/>
        </p:nvSpPr>
        <p:spPr>
          <a:xfrm>
            <a:off x="1566188" y="1389805"/>
            <a:ext cx="5454544" cy="923330"/>
          </a:xfrm>
          <a:prstGeom prst="rect">
            <a:avLst/>
          </a:prstGeom>
        </p:spPr>
        <p:txBody>
          <a:bodyPr wrap="square">
            <a:spAutoFit/>
          </a:bodyPr>
          <a:lstStyle/>
          <a:p>
            <a:r>
              <a:rPr lang="en-IN" b="1" dirty="0">
                <a:solidFill>
                  <a:schemeClr val="bg1"/>
                </a:solidFill>
                <a:latin typeface="Univers" panose="020B0603020202030204"/>
                <a:ea typeface="Calibri" panose="020F0502020204030204" pitchFamily="34" charset="0"/>
                <a:cs typeface="Times New Roman" panose="02020603050405020304" pitchFamily="18" charset="0"/>
              </a:rPr>
              <a:t>Simple indicators for monitoring of Package use to be included in users’ existing monitoring framework and checklists</a:t>
            </a:r>
            <a:endParaRPr lang="en-IN" b="1" dirty="0">
              <a:solidFill>
                <a:schemeClr val="bg1"/>
              </a:solidFill>
              <a:latin typeface="Univers" panose="020B0603020202030204"/>
            </a:endParaRPr>
          </a:p>
        </p:txBody>
      </p:sp>
      <p:sp>
        <p:nvSpPr>
          <p:cNvPr id="11" name="Rectangle 4"/>
          <p:cNvSpPr>
            <a:spLocks noChangeArrowheads="1"/>
          </p:cNvSpPr>
          <p:nvPr/>
        </p:nvSpPr>
        <p:spPr bwMode="auto">
          <a:xfrm>
            <a:off x="2946400" y="2679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48" name="Picture 8" descr="Monitoring Icon Free Vector Art - (11,810 Free Downloads)"/>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552" t="9448" r="5279" b="14775"/>
          <a:stretch/>
        </p:blipFill>
        <p:spPr bwMode="auto">
          <a:xfrm>
            <a:off x="69419" y="1331069"/>
            <a:ext cx="1404678" cy="11675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 y="4210050"/>
            <a:ext cx="2199544" cy="26299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chemeClr val="tx1"/>
              </a:solidFill>
            </a:endParaRPr>
          </a:p>
          <a:p>
            <a:endParaRPr lang="en-IN" b="1" dirty="0">
              <a:solidFill>
                <a:schemeClr val="tx1"/>
              </a:solidFill>
            </a:endParaRPr>
          </a:p>
          <a:p>
            <a:r>
              <a:rPr lang="en-IN" b="1" dirty="0">
                <a:solidFill>
                  <a:schemeClr val="tx1"/>
                </a:solidFill>
                <a:latin typeface="Univers" panose="020B0603020202030204"/>
              </a:rPr>
              <a:t>Input indicators</a:t>
            </a:r>
          </a:p>
          <a:p>
            <a:pPr marL="285750" indent="-285750">
              <a:buFont typeface="Arial" panose="020B0604020202020204" pitchFamily="34" charset="0"/>
              <a:buChar char="•"/>
            </a:pPr>
            <a:r>
              <a:rPr lang="en-IN" dirty="0">
                <a:solidFill>
                  <a:schemeClr val="tx1"/>
                </a:solidFill>
                <a:latin typeface="Univers" panose="020B0603020202030204"/>
              </a:rPr>
              <a:t>No of trainers trained on use of the package </a:t>
            </a:r>
          </a:p>
          <a:p>
            <a:pPr marL="285750" indent="-285750">
              <a:buFont typeface="Arial" panose="020B0604020202020204" pitchFamily="34" charset="0"/>
              <a:buChar char="•"/>
            </a:pPr>
            <a:r>
              <a:rPr lang="en-IN" dirty="0">
                <a:solidFill>
                  <a:schemeClr val="tx1"/>
                </a:solidFill>
                <a:latin typeface="Univers" panose="020B0603020202030204"/>
              </a:rPr>
              <a:t>No of functionaries trained on use of the package </a:t>
            </a:r>
          </a:p>
          <a:p>
            <a:r>
              <a:rPr lang="en-IN" dirty="0">
                <a:solidFill>
                  <a:schemeClr val="tx1"/>
                </a:solidFill>
              </a:rPr>
              <a:t> </a:t>
            </a:r>
          </a:p>
          <a:p>
            <a:pPr algn="ctr"/>
            <a:endParaRPr lang="en-IN" dirty="0">
              <a:solidFill>
                <a:schemeClr val="tx1"/>
              </a:solidFill>
            </a:endParaRPr>
          </a:p>
        </p:txBody>
      </p:sp>
      <p:sp>
        <p:nvSpPr>
          <p:cNvPr id="17" name="Rectangle 16"/>
          <p:cNvSpPr/>
          <p:nvPr/>
        </p:nvSpPr>
        <p:spPr>
          <a:xfrm>
            <a:off x="2279641" y="3360425"/>
            <a:ext cx="3496906" cy="34795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b="1" dirty="0">
              <a:solidFill>
                <a:schemeClr val="tx1"/>
              </a:solidFill>
            </a:endParaRPr>
          </a:p>
          <a:p>
            <a:endParaRPr lang="en-IN" b="1" dirty="0">
              <a:solidFill>
                <a:schemeClr val="tx1"/>
              </a:solidFill>
            </a:endParaRPr>
          </a:p>
          <a:p>
            <a:r>
              <a:rPr lang="en-IN" b="1" dirty="0">
                <a:solidFill>
                  <a:schemeClr val="tx1"/>
                </a:solidFill>
                <a:latin typeface="Univers" panose="020B0603020202030204"/>
              </a:rPr>
              <a:t>Process indicators</a:t>
            </a:r>
          </a:p>
          <a:p>
            <a:pPr marL="285750" indent="-285750">
              <a:buFont typeface="Arial" panose="020B0604020202020204" pitchFamily="34" charset="0"/>
              <a:buChar char="•"/>
            </a:pPr>
            <a:r>
              <a:rPr lang="en-IN" dirty="0">
                <a:solidFill>
                  <a:schemeClr val="tx1"/>
                </a:solidFill>
                <a:latin typeface="Univers" panose="020B0603020202030204"/>
              </a:rPr>
              <a:t>No. of government functionaries able to use Package contents in their communication activities </a:t>
            </a:r>
          </a:p>
          <a:p>
            <a:pPr marL="285750" indent="-285750">
              <a:buFont typeface="Arial" panose="020B0604020202020204" pitchFamily="34" charset="0"/>
              <a:buChar char="•"/>
            </a:pPr>
            <a:r>
              <a:rPr lang="en-IN" dirty="0">
                <a:solidFill>
                  <a:schemeClr val="tx1"/>
                </a:solidFill>
                <a:latin typeface="Univers" panose="020B0603020202030204"/>
              </a:rPr>
              <a:t>No. of implementing partners (CSOs) able to use the Package in their communication activities </a:t>
            </a:r>
          </a:p>
          <a:p>
            <a:pPr marL="285750" indent="-285750">
              <a:buFont typeface="Arial" panose="020B0604020202020204" pitchFamily="34" charset="0"/>
              <a:buChar char="•"/>
            </a:pPr>
            <a:r>
              <a:rPr lang="en-IN" dirty="0">
                <a:solidFill>
                  <a:schemeClr val="tx1"/>
                </a:solidFill>
                <a:latin typeface="Univers" panose="020B0603020202030204"/>
              </a:rPr>
              <a:t>No. of sessions conducted with parents using the package </a:t>
            </a:r>
          </a:p>
          <a:p>
            <a:r>
              <a:rPr lang="en-IN" dirty="0">
                <a:solidFill>
                  <a:schemeClr val="tx1"/>
                </a:solidFill>
              </a:rPr>
              <a:t> </a:t>
            </a:r>
          </a:p>
          <a:p>
            <a:pPr algn="ctr"/>
            <a:endParaRPr lang="en-IN" dirty="0">
              <a:solidFill>
                <a:schemeClr val="tx1"/>
              </a:solidFill>
            </a:endParaRPr>
          </a:p>
        </p:txBody>
      </p:sp>
      <p:sp>
        <p:nvSpPr>
          <p:cNvPr id="18" name="Rectangle 17"/>
          <p:cNvSpPr/>
          <p:nvPr/>
        </p:nvSpPr>
        <p:spPr>
          <a:xfrm>
            <a:off x="5856641" y="2657853"/>
            <a:ext cx="2992891" cy="41821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IN" b="1" dirty="0">
              <a:solidFill>
                <a:schemeClr val="tx1"/>
              </a:solidFill>
            </a:endParaRPr>
          </a:p>
          <a:p>
            <a:endParaRPr lang="en-IN" b="1" dirty="0">
              <a:solidFill>
                <a:schemeClr val="tx1"/>
              </a:solidFill>
            </a:endParaRPr>
          </a:p>
          <a:p>
            <a:r>
              <a:rPr lang="en-IN" b="1" dirty="0">
                <a:solidFill>
                  <a:schemeClr val="tx1"/>
                </a:solidFill>
                <a:latin typeface="Univers" panose="020B0603020202030204"/>
              </a:rPr>
              <a:t>Output indicators </a:t>
            </a:r>
          </a:p>
          <a:p>
            <a:pPr marL="285750" indent="-285750">
              <a:buFont typeface="Arial" panose="020B0604020202020204" pitchFamily="34" charset="0"/>
              <a:buChar char="•"/>
            </a:pPr>
            <a:r>
              <a:rPr lang="en-IN" dirty="0">
                <a:solidFill>
                  <a:schemeClr val="tx1"/>
                </a:solidFill>
                <a:latin typeface="Univers" panose="020B0603020202030204"/>
              </a:rPr>
              <a:t>No. of audience/ stakeholders (parents, teachers, community representatives) reached using the package</a:t>
            </a:r>
          </a:p>
          <a:p>
            <a:pPr marL="285750" indent="-285750">
              <a:buFont typeface="Arial" panose="020B0604020202020204" pitchFamily="34" charset="0"/>
              <a:buChar char="•"/>
            </a:pPr>
            <a:r>
              <a:rPr lang="en-IN" dirty="0">
                <a:solidFill>
                  <a:schemeClr val="tx1"/>
                </a:solidFill>
                <a:latin typeface="Univers" panose="020B0603020202030204"/>
              </a:rPr>
              <a:t>Proportion of parents/adults who know/understand the importance of gender responsive parenting practices </a:t>
            </a:r>
          </a:p>
          <a:p>
            <a:pPr marL="285750" indent="-285750">
              <a:buFont typeface="Arial" panose="020B0604020202020204" pitchFamily="34" charset="0"/>
              <a:buChar char="•"/>
            </a:pPr>
            <a:r>
              <a:rPr lang="en-IN" dirty="0">
                <a:solidFill>
                  <a:schemeClr val="tx1"/>
                </a:solidFill>
                <a:latin typeface="Univers" panose="020B0603020202030204"/>
              </a:rPr>
              <a:t>No. of parents who are  confident of ensuring gender equity</a:t>
            </a:r>
          </a:p>
          <a:p>
            <a:r>
              <a:rPr lang="en-IN" dirty="0">
                <a:solidFill>
                  <a:schemeClr val="tx1"/>
                </a:solidFill>
              </a:rPr>
              <a:t> </a:t>
            </a:r>
          </a:p>
          <a:p>
            <a:pPr algn="ctr"/>
            <a:endParaRPr lang="en-IN" dirty="0">
              <a:solidFill>
                <a:schemeClr val="tx1"/>
              </a:solidFill>
            </a:endParaRPr>
          </a:p>
        </p:txBody>
      </p:sp>
      <p:pic>
        <p:nvPicPr>
          <p:cNvPr id="10250" name="Picture 10" descr="Input Icon – Free Download, PNG and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198" y="3018928"/>
            <a:ext cx="940860" cy="94086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File:Noun Project process icon 2519390.svg -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2203" y="2313135"/>
            <a:ext cx="1063302" cy="1047290"/>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Outcome Icons - Download Free Vector Icons | Noun Proj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3786" y="1449239"/>
            <a:ext cx="1208614" cy="12086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05C67FEF-AB4C-489D-A74E-ED987AEF8D48}"/>
              </a:ext>
            </a:extLst>
          </p:cNvPr>
          <p:cNvSpPr/>
          <p:nvPr/>
        </p:nvSpPr>
        <p:spPr>
          <a:xfrm>
            <a:off x="8929627" y="2231756"/>
            <a:ext cx="3282141" cy="4596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lang="en-IN" b="1" dirty="0">
                <a:solidFill>
                  <a:schemeClr val="tx1"/>
                </a:solidFill>
                <a:latin typeface="Univers" panose="020B0603020202030204"/>
              </a:rPr>
              <a:t>Outcome indicators </a:t>
            </a:r>
          </a:p>
          <a:p>
            <a:pPr marL="285750" indent="-285750">
              <a:buFont typeface="Arial" panose="020B0604020202020204" pitchFamily="34" charset="0"/>
              <a:buChar char="•"/>
            </a:pPr>
            <a:r>
              <a:rPr lang="en-IN" dirty="0">
                <a:solidFill>
                  <a:schemeClr val="tx1"/>
                </a:solidFill>
                <a:latin typeface="Univers" panose="020B0603020202030204"/>
              </a:rPr>
              <a:t>No. of parents who have changed a harmful norm/or practice at home level</a:t>
            </a:r>
          </a:p>
          <a:p>
            <a:pPr marL="285750" indent="-285750">
              <a:buFont typeface="Arial" panose="020B0604020202020204" pitchFamily="34" charset="0"/>
              <a:buChar char="•"/>
            </a:pPr>
            <a:r>
              <a:rPr lang="en-IN" dirty="0">
                <a:solidFill>
                  <a:schemeClr val="tx1"/>
                </a:solidFill>
                <a:latin typeface="Univers" panose="020B0603020202030204"/>
              </a:rPr>
              <a:t>Proportion of parents/adults reporting adoption of gender responsive parenting practices </a:t>
            </a:r>
          </a:p>
          <a:p>
            <a:pPr marL="285750" indent="-285750">
              <a:buFont typeface="Arial" panose="020B0604020202020204" pitchFamily="34" charset="0"/>
              <a:buChar char="•"/>
            </a:pPr>
            <a:r>
              <a:rPr lang="en-IN" dirty="0">
                <a:solidFill>
                  <a:schemeClr val="tx1"/>
                </a:solidFill>
                <a:latin typeface="Univers" panose="020B0603020202030204"/>
              </a:rPr>
              <a:t>Proportion of adolescents reporting improved communication with their parents </a:t>
            </a:r>
          </a:p>
          <a:p>
            <a:pPr marL="285750" indent="-285750">
              <a:buFont typeface="Arial" panose="020B0604020202020204" pitchFamily="34" charset="0"/>
              <a:buChar char="•"/>
            </a:pPr>
            <a:r>
              <a:rPr lang="en-IN" dirty="0">
                <a:solidFill>
                  <a:schemeClr val="tx1"/>
                </a:solidFill>
                <a:latin typeface="Univers" panose="020B0603020202030204"/>
              </a:rPr>
              <a:t>Proportion of </a:t>
            </a:r>
            <a:r>
              <a:rPr lang="en-IN" dirty="0" smtClean="0">
                <a:solidFill>
                  <a:schemeClr val="tx1"/>
                </a:solidFill>
                <a:latin typeface="Univers" panose="020B0603020202030204"/>
              </a:rPr>
              <a:t>parents who </a:t>
            </a:r>
            <a:r>
              <a:rPr lang="en-IN" dirty="0">
                <a:solidFill>
                  <a:schemeClr val="tx1"/>
                </a:solidFill>
                <a:latin typeface="Univers" panose="020B0603020202030204"/>
              </a:rPr>
              <a:t>convince others about gender equity</a:t>
            </a:r>
            <a:endParaRPr lang="en-IN" dirty="0">
              <a:solidFill>
                <a:schemeClr val="tx1"/>
              </a:solidFill>
            </a:endParaRPr>
          </a:p>
        </p:txBody>
      </p:sp>
    </p:spTree>
    <p:extLst>
      <p:ext uri="{BB962C8B-B14F-4D97-AF65-F5344CB8AC3E}">
        <p14:creationId xmlns:p14="http://schemas.microsoft.com/office/powerpoint/2010/main" val="2336623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32921"/>
          </a:xfrm>
          <a:prstGeom prst="rect">
            <a:avLst/>
          </a:prstGeom>
        </p:spPr>
      </p:pic>
      <p:sp>
        <p:nvSpPr>
          <p:cNvPr id="6" name="TextBox 5"/>
          <p:cNvSpPr txBox="1"/>
          <p:nvPr/>
        </p:nvSpPr>
        <p:spPr>
          <a:xfrm>
            <a:off x="7426354" y="507092"/>
            <a:ext cx="4435929" cy="769441"/>
          </a:xfrm>
          <a:prstGeom prst="rect">
            <a:avLst/>
          </a:prstGeom>
          <a:noFill/>
        </p:spPr>
        <p:txBody>
          <a:bodyPr wrap="square" rtlCol="0">
            <a:spAutoFit/>
          </a:bodyPr>
          <a:lstStyle/>
          <a:p>
            <a:pPr algn="ctr"/>
            <a:r>
              <a:rPr lang="en-US" sz="4400" b="1" dirty="0">
                <a:solidFill>
                  <a:schemeClr val="bg1"/>
                </a:solidFill>
              </a:rPr>
              <a:t>THANK YOU</a:t>
            </a:r>
            <a:endParaRPr lang="en-IN" sz="4400" b="1" dirty="0">
              <a:solidFill>
                <a:schemeClr val="bg1"/>
              </a:solidFill>
            </a:endParaRPr>
          </a:p>
        </p:txBody>
      </p:sp>
      <p:pic>
        <p:nvPicPr>
          <p:cNvPr id="7" name="Picture 6">
            <a:extLst>
              <a:ext uri="{FF2B5EF4-FFF2-40B4-BE49-F238E27FC236}">
                <a16:creationId xmlns="" xmlns:a16="http://schemas.microsoft.com/office/drawing/2014/main" id="{141B9F4D-E278-4F06-8D10-EB9669CED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6354" y="1484325"/>
            <a:ext cx="4591475" cy="750014"/>
          </a:xfrm>
          <a:prstGeom prst="rect">
            <a:avLst/>
          </a:prstGeom>
        </p:spPr>
      </p:pic>
    </p:spTree>
    <p:extLst>
      <p:ext uri="{BB962C8B-B14F-4D97-AF65-F5344CB8AC3E}">
        <p14:creationId xmlns:p14="http://schemas.microsoft.com/office/powerpoint/2010/main" val="1466310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7542" y="240634"/>
            <a:ext cx="11241740" cy="1200067"/>
          </a:xfrm>
        </p:spPr>
        <p:txBody>
          <a:bodyPr>
            <a:noAutofit/>
          </a:bodyPr>
          <a:lstStyle/>
          <a:p>
            <a:pPr lvl="0" algn="ctr" defTabSz="1600200">
              <a:lnSpc>
                <a:spcPct val="90000"/>
              </a:lnSpc>
              <a:spcAft>
                <a:spcPct val="35000"/>
              </a:spcAft>
            </a:pPr>
            <a:r>
              <a:rPr lang="en-US" dirty="0">
                <a:solidFill>
                  <a:srgbClr val="00B0F0"/>
                </a:solidFill>
                <a:latin typeface="univers" panose="020B0603020202030204" pitchFamily="34" charset="0"/>
              </a:rPr>
              <a:t>TARUNYA ONLINE REPOSITORY </a:t>
            </a:r>
          </a:p>
        </p:txBody>
      </p:sp>
      <p:pic>
        <p:nvPicPr>
          <p:cNvPr id="21" name="Picture 20"/>
          <p:cNvPicPr>
            <a:picLocks noChangeAspect="1"/>
          </p:cNvPicPr>
          <p:nvPr/>
        </p:nvPicPr>
        <p:blipFill rotWithShape="1">
          <a:blip r:embed="rId2"/>
          <a:srcRect l="-316" t="9312" r="1477" b="12170"/>
          <a:stretch/>
        </p:blipFill>
        <p:spPr>
          <a:xfrm>
            <a:off x="304799" y="2086206"/>
            <a:ext cx="4825139" cy="3121224"/>
          </a:xfrm>
          <a:prstGeom prst="rect">
            <a:avLst/>
          </a:prstGeom>
        </p:spPr>
      </p:pic>
      <p:pic>
        <p:nvPicPr>
          <p:cNvPr id="3" name="Picture 2"/>
          <p:cNvPicPr>
            <a:picLocks noChangeAspect="1"/>
          </p:cNvPicPr>
          <p:nvPr/>
        </p:nvPicPr>
        <p:blipFill rotWithShape="1">
          <a:blip r:embed="rId3"/>
          <a:srcRect l="1119" t="9101" r="1119" b="5397"/>
          <a:stretch/>
        </p:blipFill>
        <p:spPr>
          <a:xfrm>
            <a:off x="5915187" y="1908247"/>
            <a:ext cx="5393436" cy="3299183"/>
          </a:xfrm>
          <a:prstGeom prst="rect">
            <a:avLst/>
          </a:prstGeom>
        </p:spPr>
      </p:pic>
    </p:spTree>
    <p:extLst>
      <p:ext uri="{BB962C8B-B14F-4D97-AF65-F5344CB8AC3E}">
        <p14:creationId xmlns:p14="http://schemas.microsoft.com/office/powerpoint/2010/main" val="4200755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E8220F-8019-4CF0-91D6-302FCBB252C4}"/>
              </a:ext>
            </a:extLst>
          </p:cNvPr>
          <p:cNvSpPr>
            <a:spLocks noGrp="1"/>
          </p:cNvSpPr>
          <p:nvPr>
            <p:ph type="title"/>
          </p:nvPr>
        </p:nvSpPr>
        <p:spPr>
          <a:xfrm>
            <a:off x="507999" y="242047"/>
            <a:ext cx="11219053" cy="1187751"/>
          </a:xfrm>
        </p:spPr>
        <p:txBody>
          <a:bodyPr>
            <a:noAutofit/>
          </a:bodyPr>
          <a:lstStyle/>
          <a:p>
            <a:pPr algn="ctr"/>
            <a:r>
              <a:rPr lang="en-US" sz="4000" b="1" dirty="0">
                <a:solidFill>
                  <a:srgbClr val="00B0F0"/>
                </a:solidFill>
                <a:latin typeface="univers" panose="020B0603020202030204" pitchFamily="34" charset="0"/>
                <a:cs typeface="AngsanaUPC" panose="02020603050405020304" pitchFamily="18" charset="-34"/>
              </a:rPr>
              <a:t>RESPONSIVE PARENTING – THE CONTEXT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8" y="1765811"/>
            <a:ext cx="1322835" cy="865634"/>
          </a:xfrm>
          <a:prstGeom prst="rect">
            <a:avLst/>
          </a:prstGeom>
        </p:spPr>
      </p:pic>
      <p:sp>
        <p:nvSpPr>
          <p:cNvPr id="6" name="TextBox 5"/>
          <p:cNvSpPr txBox="1"/>
          <p:nvPr/>
        </p:nvSpPr>
        <p:spPr>
          <a:xfrm>
            <a:off x="1564386" y="1801627"/>
            <a:ext cx="4530505" cy="4801314"/>
          </a:xfrm>
          <a:prstGeom prst="rect">
            <a:avLst/>
          </a:prstGeom>
          <a:solidFill>
            <a:schemeClr val="bg1"/>
          </a:solidFill>
          <a:ln>
            <a:solidFill>
              <a:srgbClr val="00B0F0"/>
            </a:solidFill>
          </a:ln>
        </p:spPr>
        <p:txBody>
          <a:bodyPr wrap="square" rtlCol="0">
            <a:spAutoFit/>
          </a:bodyPr>
          <a:lstStyle/>
          <a:p>
            <a:pPr marL="285750" indent="-285750">
              <a:buFont typeface="Arial" panose="020B0604020202020204" pitchFamily="34" charset="0"/>
              <a:buChar char="•"/>
            </a:pPr>
            <a:r>
              <a:rPr lang="en-US" dirty="0">
                <a:latin typeface="Univers" panose="020B0703030502030204" pitchFamily="34" charset="0"/>
              </a:rPr>
              <a:t>Adolescence – a challenging yet remarkable transition. Adolescents require care, protection and support to make this transition successfully </a:t>
            </a:r>
          </a:p>
          <a:p>
            <a:endParaRPr lang="en-US" dirty="0">
              <a:latin typeface="Univers" panose="020B0703030502030204" pitchFamily="34" charset="0"/>
            </a:endParaRPr>
          </a:p>
          <a:p>
            <a:pPr marL="285750" indent="-285750">
              <a:buFont typeface="Arial" panose="020B0604020202020204" pitchFamily="34" charset="0"/>
              <a:buChar char="•"/>
            </a:pPr>
            <a:r>
              <a:rPr lang="en-IN" dirty="0">
                <a:latin typeface="Univers" panose="020B0703030502030204" pitchFamily="34" charset="0"/>
              </a:rPr>
              <a:t>Responsive parenting refers to family interactions in which parents are aware of their children's emotional and physical needs and respond appropriately and consistently.</a:t>
            </a:r>
          </a:p>
          <a:p>
            <a:pPr marL="285750" indent="-285750">
              <a:buFont typeface="Arial" panose="020B0604020202020204" pitchFamily="34" charset="0"/>
              <a:buChar char="•"/>
            </a:pPr>
            <a:endParaRPr lang="en-IN" dirty="0">
              <a:latin typeface="Univers" panose="020B0703030502030204" pitchFamily="34" charset="0"/>
            </a:endParaRPr>
          </a:p>
          <a:p>
            <a:pPr marL="285750" indent="-285750">
              <a:buFont typeface="Arial" panose="020B0604020202020204" pitchFamily="34" charset="0"/>
              <a:buChar char="•"/>
            </a:pPr>
            <a:r>
              <a:rPr lang="en-IN" dirty="0">
                <a:latin typeface="Univers" panose="020B0703030502030204" pitchFamily="34" charset="0"/>
              </a:rPr>
              <a:t>Responsive parents are thus, “in tune” with their children. </a:t>
            </a:r>
            <a:endParaRPr lang="en-US" dirty="0">
              <a:latin typeface="Univers" panose="020B0703030502030204" pitchFamily="34" charset="0"/>
            </a:endParaRPr>
          </a:p>
          <a:p>
            <a:pPr marL="285750" indent="-285750">
              <a:buFont typeface="Arial" panose="020B0604020202020204" pitchFamily="34" charset="0"/>
              <a:buChar char="•"/>
            </a:pPr>
            <a:endParaRPr lang="en-US" dirty="0">
              <a:latin typeface="Univers" panose="020B0703030502030204" pitchFamily="34" charset="0"/>
            </a:endParaRPr>
          </a:p>
          <a:p>
            <a:pPr marL="285750" indent="-285750">
              <a:buFont typeface="Arial" panose="020B0604020202020204" pitchFamily="34" charset="0"/>
              <a:buChar char="•"/>
            </a:pPr>
            <a:r>
              <a:rPr lang="en-US" dirty="0">
                <a:latin typeface="Univers" panose="020B0703030502030204" pitchFamily="34" charset="0"/>
              </a:rPr>
              <a:t>Parents must be senstised and capacitated in the area of responsive parenting </a:t>
            </a:r>
          </a:p>
        </p:txBody>
      </p:sp>
      <p:pic>
        <p:nvPicPr>
          <p:cNvPr id="7" name="Picture 6"/>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9235" y="2810180"/>
            <a:ext cx="1349828" cy="778520"/>
          </a:xfrm>
          <a:prstGeom prst="rect">
            <a:avLst/>
          </a:prstGeom>
        </p:spPr>
      </p:pic>
      <p:pic>
        <p:nvPicPr>
          <p:cNvPr id="8" name="Picture 7"/>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8449" y="3982799"/>
            <a:ext cx="1177420" cy="1162576"/>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29768" t="15204" r="5855"/>
          <a:stretch/>
        </p:blipFill>
        <p:spPr>
          <a:xfrm>
            <a:off x="6195717" y="2159042"/>
            <a:ext cx="5954954" cy="3647513"/>
          </a:xfrm>
          <a:prstGeom prst="rect">
            <a:avLst/>
          </a:prstGeom>
          <a:solidFill>
            <a:schemeClr val="bg1"/>
          </a:solidFill>
        </p:spPr>
      </p:pic>
      <p:pic>
        <p:nvPicPr>
          <p:cNvPr id="9" name="Picture 8"/>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1253" y="5522007"/>
            <a:ext cx="1422307" cy="820323"/>
          </a:xfrm>
          <a:prstGeom prst="rect">
            <a:avLst/>
          </a:prstGeom>
        </p:spPr>
      </p:pic>
      <p:sp>
        <p:nvSpPr>
          <p:cNvPr id="10" name="Rectangle 9"/>
          <p:cNvSpPr/>
          <p:nvPr/>
        </p:nvSpPr>
        <p:spPr>
          <a:xfrm>
            <a:off x="6180214" y="1616346"/>
            <a:ext cx="6011786" cy="417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nivers" panose="020B0703030502030204" pitchFamily="34" charset="0"/>
              </a:rPr>
              <a:t>Socioecological Model </a:t>
            </a:r>
            <a:endParaRPr lang="en-IN" sz="2400" b="1" dirty="0">
              <a:solidFill>
                <a:schemeClr val="tx1"/>
              </a:solidFill>
              <a:latin typeface="Univers" panose="020B0703030502030204" pitchFamily="34" charset="0"/>
            </a:endParaRPr>
          </a:p>
        </p:txBody>
      </p:sp>
      <p:sp>
        <p:nvSpPr>
          <p:cNvPr id="37" name="TextBox 36"/>
          <p:cNvSpPr txBox="1"/>
          <p:nvPr/>
        </p:nvSpPr>
        <p:spPr>
          <a:xfrm>
            <a:off x="6363408" y="5956610"/>
            <a:ext cx="5828592" cy="646331"/>
          </a:xfrm>
          <a:prstGeom prst="rect">
            <a:avLst/>
          </a:prstGeom>
          <a:solidFill>
            <a:schemeClr val="bg1"/>
          </a:solidFill>
        </p:spPr>
        <p:txBody>
          <a:bodyPr wrap="square" rtlCol="0">
            <a:spAutoFit/>
          </a:bodyPr>
          <a:lstStyle/>
          <a:p>
            <a:r>
              <a:rPr lang="en-US" dirty="0">
                <a:latin typeface="Univers" panose="020B0703030502030204" pitchFamily="34" charset="0"/>
              </a:rPr>
              <a:t>Social and Behaviour Change Communication is key to promote responsive parenting for adolescents </a:t>
            </a:r>
            <a:endParaRPr lang="en-IN" dirty="0">
              <a:latin typeface="Univers" panose="020B0703030502030204" pitchFamily="34" charset="0"/>
            </a:endParaRPr>
          </a:p>
        </p:txBody>
      </p:sp>
      <p:sp>
        <p:nvSpPr>
          <p:cNvPr id="41" name="Left Arrow 40"/>
          <p:cNvSpPr/>
          <p:nvPr/>
        </p:nvSpPr>
        <p:spPr>
          <a:xfrm>
            <a:off x="6067058" y="6072480"/>
            <a:ext cx="296350" cy="414589"/>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889241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42" y="240634"/>
            <a:ext cx="11241740" cy="1200067"/>
          </a:xfrm>
        </p:spPr>
        <p:txBody>
          <a:bodyPr>
            <a:noAutofit/>
          </a:bodyPr>
          <a:lstStyle/>
          <a:p>
            <a:pPr lvl="0" algn="ctr" defTabSz="1600200">
              <a:lnSpc>
                <a:spcPct val="90000"/>
              </a:lnSpc>
              <a:spcAft>
                <a:spcPct val="35000"/>
              </a:spcAft>
            </a:pPr>
            <a:r>
              <a:rPr lang="en-US">
                <a:solidFill>
                  <a:srgbClr val="00B0F0"/>
                </a:solidFill>
                <a:latin typeface="univers" panose="020B0603020202030204" pitchFamily="34" charset="0"/>
              </a:rPr>
              <a:t>ADHAFULL OMNIBUS</a:t>
            </a:r>
            <a:endParaRPr lang="en-US" dirty="0">
              <a:solidFill>
                <a:srgbClr val="00B0F0"/>
              </a:solidFill>
              <a:latin typeface="univers" panose="020B0603020202030204" pitchFamily="34" charset="0"/>
            </a:endParaRPr>
          </a:p>
        </p:txBody>
      </p:sp>
      <p:pic>
        <p:nvPicPr>
          <p:cNvPr id="6" name="Picture 5">
            <a:hlinkClick r:id="rId2"/>
          </p:cNvPr>
          <p:cNvPicPr/>
          <p:nvPr/>
        </p:nvPicPr>
        <p:blipFill rotWithShape="1">
          <a:blip r:embed="rId3" cstate="print">
            <a:extLst>
              <a:ext uri="{28A0092B-C50C-407E-A947-70E740481C1C}">
                <a14:useLocalDpi xmlns:a14="http://schemas.microsoft.com/office/drawing/2010/main" val="0"/>
              </a:ext>
            </a:extLst>
          </a:blip>
          <a:srcRect l="3728" t="16201" r="38831" b="26198"/>
          <a:stretch/>
        </p:blipFill>
        <p:spPr bwMode="auto">
          <a:xfrm>
            <a:off x="2247009" y="1977437"/>
            <a:ext cx="6663557" cy="42373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01653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42" y="240634"/>
            <a:ext cx="11241740" cy="1200067"/>
          </a:xfrm>
        </p:spPr>
        <p:txBody>
          <a:bodyPr>
            <a:noAutofit/>
          </a:bodyPr>
          <a:lstStyle/>
          <a:p>
            <a:pPr lvl="0" algn="ctr" defTabSz="1600200">
              <a:lnSpc>
                <a:spcPct val="90000"/>
              </a:lnSpc>
              <a:spcAft>
                <a:spcPct val="35000"/>
              </a:spcAft>
            </a:pPr>
            <a:r>
              <a:rPr lang="en-US">
                <a:solidFill>
                  <a:srgbClr val="00B0F0"/>
                </a:solidFill>
                <a:latin typeface="univers" panose="020B0603020202030204" pitchFamily="34" charset="0"/>
              </a:rPr>
              <a:t>BAAPWALI BAAT PACKAGE </a:t>
            </a:r>
            <a:endParaRPr lang="en-US" dirty="0">
              <a:solidFill>
                <a:srgbClr val="00B0F0"/>
              </a:solidFill>
              <a:latin typeface="univers" panose="020B0603020202030204" pitchFamily="34" charset="0"/>
            </a:endParaRPr>
          </a:p>
        </p:txBody>
      </p:sp>
      <p:pic>
        <p:nvPicPr>
          <p:cNvPr id="5" name="Picture 4">
            <a:hlinkClick r:id="rId2"/>
          </p:cNvPr>
          <p:cNvPicPr/>
          <p:nvPr/>
        </p:nvPicPr>
        <p:blipFill rotWithShape="1">
          <a:blip r:embed="rId3" cstate="print">
            <a:extLst>
              <a:ext uri="{28A0092B-C50C-407E-A947-70E740481C1C}">
                <a14:useLocalDpi xmlns:a14="http://schemas.microsoft.com/office/drawing/2010/main" val="0"/>
              </a:ext>
            </a:extLst>
          </a:blip>
          <a:srcRect l="26768" t="36159" r="26813" b="28285"/>
          <a:stretch/>
        </p:blipFill>
        <p:spPr bwMode="auto">
          <a:xfrm>
            <a:off x="387804" y="2133942"/>
            <a:ext cx="5605909" cy="3336959"/>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rotWithShape="1">
          <a:blip r:embed="rId4"/>
          <a:srcRect l="55617" t="22576" r="22991" b="54356"/>
          <a:stretch/>
        </p:blipFill>
        <p:spPr>
          <a:xfrm>
            <a:off x="6292657" y="2133943"/>
            <a:ext cx="5378154" cy="3693419"/>
          </a:xfrm>
          <a:prstGeom prst="rect">
            <a:avLst/>
          </a:prstGeom>
        </p:spPr>
      </p:pic>
    </p:spTree>
    <p:extLst>
      <p:ext uri="{BB962C8B-B14F-4D97-AF65-F5344CB8AC3E}">
        <p14:creationId xmlns:p14="http://schemas.microsoft.com/office/powerpoint/2010/main" val="3777678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42" y="240634"/>
            <a:ext cx="11241740" cy="1200067"/>
          </a:xfrm>
        </p:spPr>
        <p:txBody>
          <a:bodyPr>
            <a:noAutofit/>
          </a:bodyPr>
          <a:lstStyle/>
          <a:p>
            <a:pPr lvl="0" algn="ctr" defTabSz="1600200">
              <a:lnSpc>
                <a:spcPct val="90000"/>
              </a:lnSpc>
              <a:spcAft>
                <a:spcPct val="35000"/>
              </a:spcAft>
            </a:pPr>
            <a:r>
              <a:rPr lang="fi-FI">
                <a:solidFill>
                  <a:srgbClr val="00B0F0"/>
                </a:solidFill>
                <a:latin typeface="univers" panose="020B0603020202030204" pitchFamily="34" charset="0"/>
              </a:rPr>
              <a:t>Amma Ji Kehti Hain Videos </a:t>
            </a:r>
          </a:p>
        </p:txBody>
      </p:sp>
      <p:pic>
        <p:nvPicPr>
          <p:cNvPr id="6" name="Picture 5"/>
          <p:cNvPicPr>
            <a:picLocks noChangeAspect="1"/>
          </p:cNvPicPr>
          <p:nvPr/>
        </p:nvPicPr>
        <p:blipFill rotWithShape="1">
          <a:blip r:embed="rId2"/>
          <a:srcRect l="58844" t="24339" r="21316" b="52381"/>
          <a:stretch/>
        </p:blipFill>
        <p:spPr>
          <a:xfrm>
            <a:off x="3156978" y="1922455"/>
            <a:ext cx="6092364" cy="4230372"/>
          </a:xfrm>
          <a:prstGeom prst="rect">
            <a:avLst/>
          </a:prstGeom>
        </p:spPr>
      </p:pic>
    </p:spTree>
    <p:extLst>
      <p:ext uri="{BB962C8B-B14F-4D97-AF65-F5344CB8AC3E}">
        <p14:creationId xmlns:p14="http://schemas.microsoft.com/office/powerpoint/2010/main" val="1888901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solidFill>
                  <a:srgbClr val="00B0F0"/>
                </a:solidFill>
              </a:rPr>
              <a:t>soch</a:t>
            </a:r>
            <a:r>
              <a:rPr lang="en-IN" dirty="0">
                <a:solidFill>
                  <a:srgbClr val="00B0F0"/>
                </a:solidFill>
              </a:rPr>
              <a:t> </a:t>
            </a:r>
            <a:r>
              <a:rPr lang="en-IN" dirty="0" err="1">
                <a:solidFill>
                  <a:srgbClr val="00B0F0"/>
                </a:solidFill>
              </a:rPr>
              <a:t>Badalte</a:t>
            </a:r>
            <a:r>
              <a:rPr lang="en-IN" dirty="0">
                <a:solidFill>
                  <a:srgbClr val="00B0F0"/>
                </a:solidFill>
              </a:rPr>
              <a:t> Hain</a:t>
            </a:r>
          </a:p>
        </p:txBody>
      </p:sp>
      <p:pic>
        <p:nvPicPr>
          <p:cNvPr id="4" name="Picture 3"/>
          <p:cNvPicPr>
            <a:picLocks noChangeAspect="1"/>
          </p:cNvPicPr>
          <p:nvPr/>
        </p:nvPicPr>
        <p:blipFill rotWithShape="1">
          <a:blip r:embed="rId2"/>
          <a:srcRect l="22246" t="25299" r="23221" b="21115"/>
          <a:stretch/>
        </p:blipFill>
        <p:spPr>
          <a:xfrm>
            <a:off x="960895" y="1839884"/>
            <a:ext cx="7553295" cy="4359437"/>
          </a:xfrm>
          <a:prstGeom prst="rect">
            <a:avLst/>
          </a:prstGeom>
        </p:spPr>
      </p:pic>
    </p:spTree>
    <p:extLst>
      <p:ext uri="{BB962C8B-B14F-4D97-AF65-F5344CB8AC3E}">
        <p14:creationId xmlns:p14="http://schemas.microsoft.com/office/powerpoint/2010/main" val="415255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42" y="240634"/>
            <a:ext cx="11241740" cy="1200067"/>
          </a:xfrm>
        </p:spPr>
        <p:txBody>
          <a:bodyPr>
            <a:noAutofit/>
          </a:bodyPr>
          <a:lstStyle/>
          <a:p>
            <a:pPr lvl="0" algn="ctr" defTabSz="1600200">
              <a:lnSpc>
                <a:spcPct val="90000"/>
              </a:lnSpc>
              <a:spcAft>
                <a:spcPct val="35000"/>
              </a:spcAft>
            </a:pPr>
            <a:r>
              <a:rPr lang="en-US">
                <a:solidFill>
                  <a:srgbClr val="00B0F0"/>
                </a:solidFill>
                <a:latin typeface="univers" panose="020B0603020202030204" pitchFamily="34" charset="0"/>
              </a:rPr>
              <a:t>PARENTING ADOLESCENTS ANIMATICS</a:t>
            </a:r>
            <a:endParaRPr lang="en-US" dirty="0">
              <a:solidFill>
                <a:srgbClr val="00B0F0"/>
              </a:solidFill>
              <a:latin typeface="univers" panose="020B0603020202030204" pitchFamily="34" charset="0"/>
            </a:endParaRPr>
          </a:p>
        </p:txBody>
      </p:sp>
      <p:sp>
        <p:nvSpPr>
          <p:cNvPr id="4" name="TextBox 3"/>
          <p:cNvSpPr txBox="1"/>
          <p:nvPr/>
        </p:nvSpPr>
        <p:spPr>
          <a:xfrm>
            <a:off x="798286" y="6488668"/>
            <a:ext cx="6604000" cy="369332"/>
          </a:xfrm>
          <a:prstGeom prst="rect">
            <a:avLst/>
          </a:prstGeom>
          <a:noFill/>
        </p:spPr>
        <p:txBody>
          <a:bodyPr wrap="square" rtlCol="0">
            <a:spAutoFit/>
          </a:bodyPr>
          <a:lstStyle/>
          <a:p>
            <a:endParaRPr lang="en-IN"/>
          </a:p>
        </p:txBody>
      </p:sp>
      <p:pic>
        <p:nvPicPr>
          <p:cNvPr id="8" name="Picture 7"/>
          <p:cNvPicPr>
            <a:picLocks noChangeAspect="1"/>
          </p:cNvPicPr>
          <p:nvPr/>
        </p:nvPicPr>
        <p:blipFill rotWithShape="1">
          <a:blip r:embed="rId2"/>
          <a:srcRect l="26695" t="31928" r="29860" b="30614"/>
          <a:stretch/>
        </p:blipFill>
        <p:spPr>
          <a:xfrm>
            <a:off x="2906056" y="1951993"/>
            <a:ext cx="6298761" cy="3813377"/>
          </a:xfrm>
          <a:prstGeom prst="rect">
            <a:avLst/>
          </a:prstGeom>
        </p:spPr>
      </p:pic>
    </p:spTree>
    <p:extLst>
      <p:ext uri="{BB962C8B-B14F-4D97-AF65-F5344CB8AC3E}">
        <p14:creationId xmlns:p14="http://schemas.microsoft.com/office/powerpoint/2010/main" val="11356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solidFill>
                  <a:srgbClr val="00B0F0"/>
                </a:solidFill>
              </a:rPr>
              <a:t>TaRA</a:t>
            </a:r>
            <a:r>
              <a:rPr lang="en-IN" dirty="0">
                <a:solidFill>
                  <a:srgbClr val="00B0F0"/>
                </a:solidFill>
              </a:rPr>
              <a:t> HAI TAIYYAR</a:t>
            </a:r>
          </a:p>
        </p:txBody>
      </p:sp>
      <p:pic>
        <p:nvPicPr>
          <p:cNvPr id="6" name="Picture 5"/>
          <p:cNvPicPr>
            <a:picLocks noChangeAspect="1"/>
          </p:cNvPicPr>
          <p:nvPr/>
        </p:nvPicPr>
        <p:blipFill rotWithShape="1">
          <a:blip r:embed="rId2"/>
          <a:srcRect r="3756" b="13656"/>
          <a:stretch/>
        </p:blipFill>
        <p:spPr>
          <a:xfrm>
            <a:off x="1645586" y="1484243"/>
            <a:ext cx="8898746" cy="5211025"/>
          </a:xfrm>
          <a:prstGeom prst="rect">
            <a:avLst/>
          </a:prstGeom>
        </p:spPr>
      </p:pic>
    </p:spTree>
    <p:extLst>
      <p:ext uri="{BB962C8B-B14F-4D97-AF65-F5344CB8AC3E}">
        <p14:creationId xmlns:p14="http://schemas.microsoft.com/office/powerpoint/2010/main" val="3502221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42" y="240634"/>
            <a:ext cx="11241740" cy="1200067"/>
          </a:xfrm>
        </p:spPr>
        <p:txBody>
          <a:bodyPr>
            <a:noAutofit/>
          </a:bodyPr>
          <a:lstStyle/>
          <a:p>
            <a:pPr lvl="0" algn="ctr" defTabSz="1600200">
              <a:lnSpc>
                <a:spcPct val="90000"/>
              </a:lnSpc>
              <a:spcAft>
                <a:spcPct val="35000"/>
              </a:spcAft>
            </a:pPr>
            <a:r>
              <a:rPr lang="en-US">
                <a:solidFill>
                  <a:srgbClr val="00B0F0"/>
                </a:solidFill>
                <a:latin typeface="univers" panose="020B0603020202030204" pitchFamily="34" charset="0"/>
              </a:rPr>
              <a:t>LAKSHMI COMIC BOOK</a:t>
            </a:r>
            <a:endParaRPr lang="en-US" dirty="0">
              <a:solidFill>
                <a:srgbClr val="00B0F0"/>
              </a:solidFill>
              <a:latin typeface="univers" panose="020B0603020202030204" pitchFamily="34" charset="0"/>
            </a:endParaRPr>
          </a:p>
        </p:txBody>
      </p:sp>
      <p:sp>
        <p:nvSpPr>
          <p:cNvPr id="4" name="TextBox 3"/>
          <p:cNvSpPr txBox="1"/>
          <p:nvPr/>
        </p:nvSpPr>
        <p:spPr>
          <a:xfrm>
            <a:off x="798286" y="6488668"/>
            <a:ext cx="6604000" cy="369332"/>
          </a:xfrm>
          <a:prstGeom prst="rect">
            <a:avLst/>
          </a:prstGeom>
          <a:noFill/>
        </p:spPr>
        <p:txBody>
          <a:bodyPr wrap="square" rtlCol="0">
            <a:spAutoFit/>
          </a:bodyPr>
          <a:lstStyle/>
          <a:p>
            <a:endParaRPr lang="en-IN"/>
          </a:p>
        </p:txBody>
      </p:sp>
      <p:pic>
        <p:nvPicPr>
          <p:cNvPr id="8" name="Picture 7"/>
          <p:cNvPicPr>
            <a:picLocks noChangeAspect="1"/>
          </p:cNvPicPr>
          <p:nvPr/>
        </p:nvPicPr>
        <p:blipFill rotWithShape="1">
          <a:blip r:embed="rId2"/>
          <a:srcRect l="34821" t="15026" r="35778" b="11111"/>
          <a:stretch/>
        </p:blipFill>
        <p:spPr>
          <a:xfrm>
            <a:off x="3944442" y="1440701"/>
            <a:ext cx="3758216" cy="5331779"/>
          </a:xfrm>
          <a:prstGeom prst="rect">
            <a:avLst/>
          </a:prstGeom>
        </p:spPr>
      </p:pic>
    </p:spTree>
    <p:extLst>
      <p:ext uri="{BB962C8B-B14F-4D97-AF65-F5344CB8AC3E}">
        <p14:creationId xmlns:p14="http://schemas.microsoft.com/office/powerpoint/2010/main" val="2273784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solidFill>
                  <a:srgbClr val="00B0F0"/>
                </a:solidFill>
              </a:rPr>
              <a:t>Connecting with Lil Ones during COVID-10 by </a:t>
            </a:r>
            <a:r>
              <a:rPr lang="en-IN" dirty="0" err="1">
                <a:solidFill>
                  <a:srgbClr val="00B0F0"/>
                </a:solidFill>
              </a:rPr>
              <a:t>Dr.</a:t>
            </a:r>
            <a:r>
              <a:rPr lang="en-IN" dirty="0">
                <a:solidFill>
                  <a:srgbClr val="00B0F0"/>
                </a:solidFill>
              </a:rPr>
              <a:t> </a:t>
            </a:r>
            <a:r>
              <a:rPr lang="en-IN" dirty="0" err="1">
                <a:solidFill>
                  <a:srgbClr val="00B0F0"/>
                </a:solidFill>
              </a:rPr>
              <a:t>Shekhar</a:t>
            </a:r>
            <a:r>
              <a:rPr lang="en-IN" dirty="0">
                <a:solidFill>
                  <a:srgbClr val="00B0F0"/>
                </a:solidFill>
              </a:rPr>
              <a:t> P </a:t>
            </a:r>
            <a:r>
              <a:rPr lang="en-IN" dirty="0" err="1">
                <a:solidFill>
                  <a:srgbClr val="00B0F0"/>
                </a:solidFill>
              </a:rPr>
              <a:t>Sheshadri</a:t>
            </a:r>
            <a:r>
              <a:rPr lang="en-IN" dirty="0">
                <a:solidFill>
                  <a:srgbClr val="00B0F0"/>
                </a:solidFill>
              </a:rPr>
              <a:t> </a:t>
            </a:r>
          </a:p>
        </p:txBody>
      </p:sp>
      <p:pic>
        <p:nvPicPr>
          <p:cNvPr id="4" name="Picture 3"/>
          <p:cNvPicPr>
            <a:picLocks noChangeAspect="1"/>
          </p:cNvPicPr>
          <p:nvPr/>
        </p:nvPicPr>
        <p:blipFill rotWithShape="1">
          <a:blip r:embed="rId2"/>
          <a:srcRect l="3687" t="2237" r="2246" b="8454"/>
          <a:stretch/>
        </p:blipFill>
        <p:spPr>
          <a:xfrm>
            <a:off x="2030745" y="1704814"/>
            <a:ext cx="7655695" cy="4912962"/>
          </a:xfrm>
          <a:prstGeom prst="rect">
            <a:avLst/>
          </a:prstGeom>
        </p:spPr>
      </p:pic>
    </p:spTree>
    <p:extLst>
      <p:ext uri="{BB962C8B-B14F-4D97-AF65-F5344CB8AC3E}">
        <p14:creationId xmlns:p14="http://schemas.microsoft.com/office/powerpoint/2010/main" val="2926724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rgbClr val="00B0F0"/>
                </a:solidFill>
              </a:rPr>
              <a:t>PACKAGE ON ENDING CHILD MARRIAGE</a:t>
            </a:r>
          </a:p>
        </p:txBody>
      </p:sp>
      <p:pic>
        <p:nvPicPr>
          <p:cNvPr id="4" name="Content Placeholder 3"/>
          <p:cNvPicPr>
            <a:picLocks noGrp="1" noChangeAspect="1"/>
          </p:cNvPicPr>
          <p:nvPr>
            <p:ph idx="1"/>
          </p:nvPr>
        </p:nvPicPr>
        <p:blipFill rotWithShape="1">
          <a:blip r:embed="rId2"/>
          <a:srcRect l="22105" t="27123" r="25000" b="22559"/>
          <a:stretch/>
        </p:blipFill>
        <p:spPr>
          <a:xfrm>
            <a:off x="2197696" y="2030278"/>
            <a:ext cx="7338634" cy="4262034"/>
          </a:xfrm>
          <a:prstGeom prst="rect">
            <a:avLst/>
          </a:prstGeom>
        </p:spPr>
      </p:pic>
    </p:spTree>
    <p:extLst>
      <p:ext uri="{BB962C8B-B14F-4D97-AF65-F5344CB8AC3E}">
        <p14:creationId xmlns:p14="http://schemas.microsoft.com/office/powerpoint/2010/main" val="928038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42" y="240634"/>
            <a:ext cx="11241740" cy="1200067"/>
          </a:xfrm>
        </p:spPr>
        <p:txBody>
          <a:bodyPr>
            <a:noAutofit/>
          </a:bodyPr>
          <a:lstStyle/>
          <a:p>
            <a:pPr lvl="0" algn="ctr" defTabSz="1600200">
              <a:lnSpc>
                <a:spcPct val="90000"/>
              </a:lnSpc>
              <a:spcAft>
                <a:spcPct val="35000"/>
              </a:spcAft>
            </a:pPr>
            <a:r>
              <a:rPr lang="en-IN" dirty="0">
                <a:solidFill>
                  <a:srgbClr val="00B0F0"/>
                </a:solidFill>
                <a:latin typeface="univers" panose="020B0603020202030204" pitchFamily="34" charset="0"/>
              </a:rPr>
              <a:t>Global Resources on Parenting during COVID-19</a:t>
            </a:r>
          </a:p>
        </p:txBody>
      </p:sp>
      <p:sp>
        <p:nvSpPr>
          <p:cNvPr id="4" name="TextBox 3"/>
          <p:cNvSpPr txBox="1"/>
          <p:nvPr/>
        </p:nvSpPr>
        <p:spPr>
          <a:xfrm>
            <a:off x="798286" y="6488668"/>
            <a:ext cx="6604000" cy="369332"/>
          </a:xfrm>
          <a:prstGeom prst="rect">
            <a:avLst/>
          </a:prstGeom>
          <a:noFill/>
        </p:spPr>
        <p:txBody>
          <a:bodyPr wrap="square" rtlCol="0">
            <a:spAutoFit/>
          </a:bodyPr>
          <a:lstStyle/>
          <a:p>
            <a:endParaRPr lang="en-IN"/>
          </a:p>
        </p:txBody>
      </p:sp>
      <p:pic>
        <p:nvPicPr>
          <p:cNvPr id="12" name="Picture 11">
            <a:extLst>
              <a:ext uri="{FF2B5EF4-FFF2-40B4-BE49-F238E27FC236}">
                <a16:creationId xmlns="" xmlns:a16="http://schemas.microsoft.com/office/drawing/2014/main" id="{1070955E-BB10-465A-A6F1-D19E2FBE8FB6}"/>
              </a:ext>
            </a:extLst>
          </p:cNvPr>
          <p:cNvPicPr>
            <a:picLocks noChangeAspect="1"/>
          </p:cNvPicPr>
          <p:nvPr/>
        </p:nvPicPr>
        <p:blipFill>
          <a:blip r:embed="rId2"/>
          <a:stretch>
            <a:fillRect/>
          </a:stretch>
        </p:blipFill>
        <p:spPr>
          <a:xfrm>
            <a:off x="1824793" y="1493019"/>
            <a:ext cx="3522123" cy="5180315"/>
          </a:xfrm>
          <a:prstGeom prst="rect">
            <a:avLst/>
          </a:prstGeom>
        </p:spPr>
      </p:pic>
      <p:pic>
        <p:nvPicPr>
          <p:cNvPr id="13" name="Picture 12">
            <a:extLst>
              <a:ext uri="{FF2B5EF4-FFF2-40B4-BE49-F238E27FC236}">
                <a16:creationId xmlns="" xmlns:a16="http://schemas.microsoft.com/office/drawing/2014/main" id="{8C3CB09A-AFB8-4C4C-99C4-96F11B913E23}"/>
              </a:ext>
            </a:extLst>
          </p:cNvPr>
          <p:cNvPicPr>
            <a:picLocks noChangeAspect="1"/>
          </p:cNvPicPr>
          <p:nvPr/>
        </p:nvPicPr>
        <p:blipFill>
          <a:blip r:embed="rId3"/>
          <a:stretch>
            <a:fillRect/>
          </a:stretch>
        </p:blipFill>
        <p:spPr>
          <a:xfrm>
            <a:off x="5375628" y="1493019"/>
            <a:ext cx="3675382" cy="5133540"/>
          </a:xfrm>
          <a:prstGeom prst="rect">
            <a:avLst/>
          </a:prstGeom>
        </p:spPr>
      </p:pic>
    </p:spTree>
    <p:extLst>
      <p:ext uri="{BB962C8B-B14F-4D97-AF65-F5344CB8AC3E}">
        <p14:creationId xmlns:p14="http://schemas.microsoft.com/office/powerpoint/2010/main" val="1896723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p:cNvCxnSpPr/>
          <p:nvPr/>
        </p:nvCxnSpPr>
        <p:spPr>
          <a:xfrm>
            <a:off x="9937524" y="2477767"/>
            <a:ext cx="32872" cy="2607572"/>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278762" y="3114503"/>
            <a:ext cx="1580614" cy="5777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Univers" panose="020B0703030502030204" pitchFamily="34" charset="0"/>
              </a:rPr>
              <a:t>Responsive Parenting </a:t>
            </a:r>
            <a:endParaRPr lang="en-IN" dirty="0">
              <a:solidFill>
                <a:schemeClr val="tx1"/>
              </a:solidFill>
              <a:latin typeface="Univers" panose="020B0703030502030204" pitchFamily="34" charset="0"/>
            </a:endParaRPr>
          </a:p>
        </p:txBody>
      </p:sp>
      <p:cxnSp>
        <p:nvCxnSpPr>
          <p:cNvPr id="43" name="Straight Arrow Connector 42"/>
          <p:cNvCxnSpPr/>
          <p:nvPr/>
        </p:nvCxnSpPr>
        <p:spPr>
          <a:xfrm>
            <a:off x="3117642" y="2546181"/>
            <a:ext cx="0" cy="2263887"/>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25E8220F-8019-4CF0-91D6-302FCBB252C4}"/>
              </a:ext>
            </a:extLst>
          </p:cNvPr>
          <p:cNvSpPr>
            <a:spLocks noGrp="1"/>
          </p:cNvSpPr>
          <p:nvPr>
            <p:ph type="title"/>
          </p:nvPr>
        </p:nvSpPr>
        <p:spPr>
          <a:xfrm>
            <a:off x="1" y="132901"/>
            <a:ext cx="12032342" cy="983990"/>
          </a:xfrm>
        </p:spPr>
        <p:txBody>
          <a:bodyPr>
            <a:noAutofit/>
          </a:bodyPr>
          <a:lstStyle/>
          <a:p>
            <a:pPr lvl="0" algn="ctr" defTabSz="1600200">
              <a:lnSpc>
                <a:spcPct val="90000"/>
              </a:lnSpc>
              <a:spcAft>
                <a:spcPct val="35000"/>
              </a:spcAft>
            </a:pPr>
            <a:r>
              <a:rPr lang="en-IN" b="1" dirty="0">
                <a:solidFill>
                  <a:srgbClr val="00B0F0"/>
                </a:solidFill>
                <a:latin typeface="univers" panose="020B0603020202030204" pitchFamily="34" charset="0"/>
              </a:rPr>
              <a:t>PARENTING ADOLESCENTS – THE STRATEGY</a:t>
            </a:r>
            <a:endParaRPr lang="en-US" b="1" dirty="0">
              <a:solidFill>
                <a:srgbClr val="00B0F0"/>
              </a:solidFill>
              <a:latin typeface="univers" panose="020B0603020202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9012" y="1382194"/>
            <a:ext cx="1322835" cy="865634"/>
          </a:xfrm>
          <a:prstGeom prst="rect">
            <a:avLst/>
          </a:prstGeom>
        </p:spPr>
      </p:pic>
      <p:sp>
        <p:nvSpPr>
          <p:cNvPr id="6" name="Rectangle 5"/>
          <p:cNvSpPr/>
          <p:nvPr/>
        </p:nvSpPr>
        <p:spPr>
          <a:xfrm>
            <a:off x="4474355" y="2341296"/>
            <a:ext cx="4106456" cy="478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Univers" panose="020B0703030502030204" pitchFamily="34" charset="0"/>
              </a:rPr>
              <a:t>Adolescent Empowerment </a:t>
            </a:r>
            <a:endParaRPr lang="en-IN" dirty="0">
              <a:solidFill>
                <a:schemeClr val="tx1"/>
              </a:solidFill>
              <a:latin typeface="Univers" panose="020B0703030502030204" pitchFamily="34" charset="0"/>
            </a:endParaRPr>
          </a:p>
        </p:txBody>
      </p:sp>
      <p:sp>
        <p:nvSpPr>
          <p:cNvPr id="7" name="TextBox 6"/>
          <p:cNvSpPr txBox="1"/>
          <p:nvPr/>
        </p:nvSpPr>
        <p:spPr>
          <a:xfrm>
            <a:off x="1979757" y="4860371"/>
            <a:ext cx="2801257" cy="923330"/>
          </a:xfrm>
          <a:prstGeom prst="rect">
            <a:avLst/>
          </a:prstGeom>
          <a:solidFill>
            <a:schemeClr val="bg1"/>
          </a:solidFill>
        </p:spPr>
        <p:txBody>
          <a:bodyPr wrap="square" rtlCol="0">
            <a:spAutoFit/>
          </a:bodyPr>
          <a:lstStyle/>
          <a:p>
            <a:r>
              <a:rPr lang="en-US" dirty="0">
                <a:latin typeface="Univers" panose="020B0703030502030204" pitchFamily="34" charset="0"/>
              </a:rPr>
              <a:t>Frontline workers </a:t>
            </a:r>
          </a:p>
          <a:p>
            <a:r>
              <a:rPr lang="en-US" dirty="0">
                <a:latin typeface="Univers" panose="020B0703030502030204" pitchFamily="34" charset="0"/>
              </a:rPr>
              <a:t>Parent networks </a:t>
            </a:r>
          </a:p>
          <a:p>
            <a:r>
              <a:rPr lang="en-US" dirty="0">
                <a:latin typeface="Univers" panose="020B0703030502030204" pitchFamily="34" charset="0"/>
              </a:rPr>
              <a:t>Media and partnerships</a:t>
            </a:r>
            <a:endParaRPr lang="en-IN" dirty="0">
              <a:latin typeface="Univers" panose="020B070303050203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532" y="5038354"/>
            <a:ext cx="676876" cy="77143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962" y="4150937"/>
            <a:ext cx="829702" cy="77143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86" y="4943447"/>
            <a:ext cx="1028256" cy="658808"/>
          </a:xfrm>
          <a:prstGeom prst="rect">
            <a:avLst/>
          </a:prstGeom>
        </p:spPr>
      </p:pic>
      <p:pic>
        <p:nvPicPr>
          <p:cNvPr id="15" name="Picture 14"/>
          <p:cNvPicPr>
            <a:picLocks noChangeAspect="1"/>
          </p:cNvPicPr>
          <p:nvPr/>
        </p:nvPicPr>
        <p:blipFill>
          <a:blip r:embed="rId6">
            <a:clrChange>
              <a:clrFrom>
                <a:srgbClr val="FDFDFD"/>
              </a:clrFrom>
              <a:clrTo>
                <a:srgbClr val="FDFDFD">
                  <a:alpha val="0"/>
                </a:srgbClr>
              </a:clrTo>
            </a:clrChange>
            <a:duotone>
              <a:prstClr val="black"/>
              <a:srgbClr val="00B0F0">
                <a:tint val="45000"/>
                <a:satMod val="400000"/>
              </a:srgbClr>
            </a:duotone>
          </a:blip>
          <a:stretch>
            <a:fillRect/>
          </a:stretch>
        </p:blipFill>
        <p:spPr>
          <a:xfrm>
            <a:off x="10601999" y="4239829"/>
            <a:ext cx="1590001" cy="1569956"/>
          </a:xfrm>
          <a:prstGeom prst="rect">
            <a:avLst/>
          </a:prstGeom>
        </p:spPr>
      </p:pic>
      <p:sp>
        <p:nvSpPr>
          <p:cNvPr id="16" name="TextBox 15"/>
          <p:cNvSpPr txBox="1"/>
          <p:nvPr/>
        </p:nvSpPr>
        <p:spPr>
          <a:xfrm>
            <a:off x="8566240" y="5115263"/>
            <a:ext cx="1661199" cy="646331"/>
          </a:xfrm>
          <a:prstGeom prst="rect">
            <a:avLst/>
          </a:prstGeom>
          <a:solidFill>
            <a:schemeClr val="bg1"/>
          </a:solidFill>
        </p:spPr>
        <p:txBody>
          <a:bodyPr wrap="square" rtlCol="0">
            <a:spAutoFit/>
          </a:bodyPr>
          <a:lstStyle/>
          <a:p>
            <a:r>
              <a:rPr lang="en-US" dirty="0">
                <a:latin typeface="Univers" panose="020B0703030502030204" pitchFamily="34" charset="0"/>
              </a:rPr>
              <a:t>Parents and caregivers </a:t>
            </a:r>
            <a:endParaRPr lang="en-IN" dirty="0">
              <a:latin typeface="Univers" panose="020B0703030502030204" pitchFamily="34" charset="0"/>
            </a:endParaRPr>
          </a:p>
        </p:txBody>
      </p:sp>
      <p:cxnSp>
        <p:nvCxnSpPr>
          <p:cNvPr id="14" name="Straight Arrow Connector 13"/>
          <p:cNvCxnSpPr/>
          <p:nvPr/>
        </p:nvCxnSpPr>
        <p:spPr>
          <a:xfrm>
            <a:off x="4738580" y="5430838"/>
            <a:ext cx="3817259" cy="6239"/>
          </a:xfrm>
          <a:prstGeom prst="straightConnector1">
            <a:avLst/>
          </a:prstGeom>
          <a:ln w="889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326410" y="5032742"/>
            <a:ext cx="2641600" cy="5777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Univers" panose="020B0703030502030204" pitchFamily="34" charset="0"/>
              </a:rPr>
              <a:t>SBCC </a:t>
            </a:r>
          </a:p>
          <a:p>
            <a:pPr algn="ctr"/>
            <a:r>
              <a:rPr lang="en-US" dirty="0">
                <a:solidFill>
                  <a:schemeClr val="tx1"/>
                </a:solidFill>
                <a:latin typeface="Univers" panose="020B0703030502030204" pitchFamily="34" charset="0"/>
              </a:rPr>
              <a:t> Responsive Parenting </a:t>
            </a:r>
            <a:endParaRPr lang="en-IN" dirty="0">
              <a:solidFill>
                <a:schemeClr val="tx1"/>
              </a:solidFill>
              <a:latin typeface="Univers" panose="020B0703030502030204" pitchFamily="34" charset="0"/>
            </a:endParaRPr>
          </a:p>
        </p:txBody>
      </p:sp>
      <p:sp>
        <p:nvSpPr>
          <p:cNvPr id="27" name="Rectangle 26"/>
          <p:cNvSpPr/>
          <p:nvPr/>
        </p:nvSpPr>
        <p:spPr>
          <a:xfrm>
            <a:off x="2563407" y="3037930"/>
            <a:ext cx="1519918" cy="5777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Univers" panose="020B0703030502030204" pitchFamily="34" charset="0"/>
              </a:rPr>
              <a:t>SBCC</a:t>
            </a:r>
            <a:endParaRPr lang="en-IN" dirty="0">
              <a:solidFill>
                <a:schemeClr val="tx1"/>
              </a:solidFill>
              <a:latin typeface="Univers" panose="020B0703030502030204" pitchFamily="34" charset="0"/>
            </a:endParaRPr>
          </a:p>
        </p:txBody>
      </p:sp>
      <p:sp>
        <p:nvSpPr>
          <p:cNvPr id="28" name="TextBox 27"/>
          <p:cNvSpPr txBox="1"/>
          <p:nvPr/>
        </p:nvSpPr>
        <p:spPr>
          <a:xfrm>
            <a:off x="4224438" y="2994186"/>
            <a:ext cx="4812014" cy="181588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600" dirty="0">
                <a:latin typeface="Univers" panose="020B0703030502030204" pitchFamily="34" charset="0"/>
              </a:rPr>
              <a:t>Improved communication between parents and adolescents </a:t>
            </a:r>
          </a:p>
          <a:p>
            <a:pPr marL="285750" indent="-285750">
              <a:buFont typeface="Arial" panose="020B0604020202020204" pitchFamily="34" charset="0"/>
              <a:buChar char="•"/>
            </a:pPr>
            <a:r>
              <a:rPr lang="en-US" sz="1600" dirty="0">
                <a:latin typeface="Univers" panose="020B0703030502030204" pitchFamily="34" charset="0"/>
              </a:rPr>
              <a:t>Changing harmful norms, violence, gender discrimination, child marriage  </a:t>
            </a:r>
          </a:p>
          <a:p>
            <a:pPr marL="285750" indent="-285750">
              <a:buFont typeface="Arial" panose="020B0604020202020204" pitchFamily="34" charset="0"/>
              <a:buChar char="•"/>
            </a:pPr>
            <a:r>
              <a:rPr lang="en-US" sz="1600" dirty="0">
                <a:latin typeface="Univers" panose="020B0703030502030204" pitchFamily="34" charset="0"/>
              </a:rPr>
              <a:t>Promoting gender equity </a:t>
            </a:r>
          </a:p>
          <a:p>
            <a:pPr marL="285750" indent="-285750">
              <a:buFont typeface="Arial" panose="020B0604020202020204" pitchFamily="34" charset="0"/>
              <a:buChar char="•"/>
            </a:pPr>
            <a:r>
              <a:rPr lang="en-US" sz="1600" dirty="0">
                <a:latin typeface="Univers" panose="020B0703030502030204" pitchFamily="34" charset="0"/>
              </a:rPr>
              <a:t>Care, protection and development of adolescents </a:t>
            </a:r>
          </a:p>
        </p:txBody>
      </p:sp>
      <p:cxnSp>
        <p:nvCxnSpPr>
          <p:cNvPr id="38" name="Straight Arrow Connector 37"/>
          <p:cNvCxnSpPr>
            <a:endCxn id="6" idx="1"/>
          </p:cNvCxnSpPr>
          <p:nvPr/>
        </p:nvCxnSpPr>
        <p:spPr>
          <a:xfrm>
            <a:off x="3064443" y="2554463"/>
            <a:ext cx="1409912" cy="26319"/>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8640095" y="2502266"/>
            <a:ext cx="1350628" cy="1752"/>
          </a:xfrm>
          <a:prstGeom prst="straightConnector1">
            <a:avLst/>
          </a:prstGeom>
          <a:ln w="889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6032459"/>
            <a:ext cx="12305654" cy="923330"/>
          </a:xfrm>
          <a:prstGeom prst="rect">
            <a:avLst/>
          </a:prstGeom>
          <a:solidFill>
            <a:schemeClr val="bg1"/>
          </a:solidFill>
          <a:ln>
            <a:noFill/>
          </a:ln>
        </p:spPr>
        <p:txBody>
          <a:bodyPr wrap="square" rtlCol="0">
            <a:spAutoFit/>
          </a:bodyPr>
          <a:lstStyle/>
          <a:p>
            <a:r>
              <a:rPr lang="en-US" b="1" dirty="0">
                <a:solidFill>
                  <a:srgbClr val="00B0F0"/>
                </a:solidFill>
                <a:latin typeface="Univers" panose="020B0703030502030204" pitchFamily="34" charset="0"/>
              </a:rPr>
              <a:t>Shift in strategy during C    VID-19</a:t>
            </a:r>
            <a:r>
              <a:rPr lang="en-US" b="1" dirty="0">
                <a:latin typeface="Univers" panose="020B0703030502030204" pitchFamily="34" charset="0"/>
              </a:rPr>
              <a:t> </a:t>
            </a:r>
          </a:p>
          <a:p>
            <a:r>
              <a:rPr lang="en-US" dirty="0">
                <a:latin typeface="Univers" panose="020B0703030502030204" pitchFamily="34" charset="0"/>
              </a:rPr>
              <a:t>Focus on reaching and supporting parents through different platforms: </a:t>
            </a:r>
          </a:p>
          <a:p>
            <a:r>
              <a:rPr lang="en-US" dirty="0">
                <a:latin typeface="Univers" panose="020B0703030502030204" pitchFamily="34" charset="0"/>
              </a:rPr>
              <a:t>1. Use of electronic and digital media 2. Community level platforms 3. Limited home visits by front line workers  </a:t>
            </a:r>
          </a:p>
        </p:txBody>
      </p:sp>
      <p:pic>
        <p:nvPicPr>
          <p:cNvPr id="25" name="Picture 24"/>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2761086" y="6080953"/>
            <a:ext cx="272361" cy="265903"/>
          </a:xfrm>
          <a:prstGeom prst="rect">
            <a:avLst/>
          </a:prstGeom>
        </p:spPr>
      </p:pic>
    </p:spTree>
    <p:extLst>
      <p:ext uri="{BB962C8B-B14F-4D97-AF65-F5344CB8AC3E}">
        <p14:creationId xmlns:p14="http://schemas.microsoft.com/office/powerpoint/2010/main" val="1360083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19" y="0"/>
            <a:ext cx="9784080" cy="1200067"/>
          </a:xfrm>
        </p:spPr>
        <p:txBody>
          <a:bodyPr/>
          <a:lstStyle/>
          <a:p>
            <a:pPr algn="ctr"/>
            <a:r>
              <a:rPr lang="en-IN" dirty="0">
                <a:solidFill>
                  <a:srgbClr val="00B0F0"/>
                </a:solidFill>
              </a:rPr>
              <a:t>PARENTING ADOLESCENTS - PACKAGE</a:t>
            </a:r>
          </a:p>
        </p:txBody>
      </p:sp>
      <p:sp>
        <p:nvSpPr>
          <p:cNvPr id="4" name="Rectangle 3"/>
          <p:cNvSpPr/>
          <p:nvPr/>
        </p:nvSpPr>
        <p:spPr>
          <a:xfrm>
            <a:off x="1875295" y="1584173"/>
            <a:ext cx="9541790" cy="177895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buFont typeface="Arial" panose="020B0604020202020204" pitchFamily="34" charset="0"/>
              <a:buChar char="•"/>
            </a:pPr>
            <a:r>
              <a:rPr lang="en-IN" sz="2000" dirty="0">
                <a:latin typeface="Univers" panose="020B0603020202030204"/>
              </a:rPr>
              <a:t>Comprises print and audio-visual materials to </a:t>
            </a:r>
            <a:r>
              <a:rPr lang="en-IN" sz="2000" b="1" dirty="0">
                <a:latin typeface="Univers" panose="020B0603020202030204"/>
              </a:rPr>
              <a:t>assist development workers, frontline functionaries, parents and caregivers and community </a:t>
            </a:r>
            <a:r>
              <a:rPr lang="en-IN" sz="2000" dirty="0">
                <a:latin typeface="Univers" panose="020B0603020202030204"/>
              </a:rPr>
              <a:t>at large to recognise importance of and embrace </a:t>
            </a:r>
            <a:r>
              <a:rPr lang="en-IN" sz="2000" b="1" dirty="0">
                <a:latin typeface="Univers" panose="020B0603020202030204"/>
              </a:rPr>
              <a:t>gender-responsive parenting </a:t>
            </a:r>
            <a:r>
              <a:rPr lang="en-IN" sz="2000" dirty="0">
                <a:latin typeface="Univers" panose="020B0603020202030204"/>
              </a:rPr>
              <a:t>practices</a:t>
            </a:r>
          </a:p>
          <a:p>
            <a:pPr marL="285750" indent="-285750">
              <a:buFont typeface="Arial" panose="020B0604020202020204" pitchFamily="34" charset="0"/>
              <a:buChar char="•"/>
            </a:pPr>
            <a:endParaRPr lang="en-IN" sz="2000" dirty="0">
              <a:latin typeface="Univers" panose="020B0603020202030204"/>
            </a:endParaRPr>
          </a:p>
          <a:p>
            <a:pPr marL="285750" indent="-285750">
              <a:buFont typeface="Arial" panose="020B0604020202020204" pitchFamily="34" charset="0"/>
              <a:buChar char="•"/>
            </a:pPr>
            <a:r>
              <a:rPr lang="en-IN" sz="2000" dirty="0">
                <a:solidFill>
                  <a:schemeClr val="tx1"/>
                </a:solidFill>
                <a:latin typeface="Univers" panose="020B0603020202030204"/>
              </a:rPr>
              <a:t>Contains </a:t>
            </a:r>
            <a:r>
              <a:rPr lang="en-IN" sz="2000" b="1" dirty="0">
                <a:solidFill>
                  <a:schemeClr val="tx1"/>
                </a:solidFill>
                <a:latin typeface="Univers" panose="020B0603020202030204"/>
              </a:rPr>
              <a:t>existing and new resources</a:t>
            </a:r>
            <a:r>
              <a:rPr lang="en-IN" sz="2000" dirty="0">
                <a:solidFill>
                  <a:schemeClr val="tx1"/>
                </a:solidFill>
                <a:latin typeface="Univers" panose="020B0603020202030204"/>
              </a:rPr>
              <a:t> developed by UNICEF and its partners</a:t>
            </a:r>
          </a:p>
        </p:txBody>
      </p:sp>
      <p:sp>
        <p:nvSpPr>
          <p:cNvPr id="6" name="AutoShape 4" descr="http://www.prachicp.com/parenting/images/prahi-logo.svg?crc=33076904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7" name="AutoShape 6" descr="http://www.prachicp.com/parenting/images/prahi-logo.svg?crc=33076904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p:cNvPicPr>
            <a:picLocks noChangeAspect="1"/>
          </p:cNvPicPr>
          <p:nvPr/>
        </p:nvPicPr>
        <p:blipFill rotWithShape="1">
          <a:blip r:embed="rId2"/>
          <a:srcRect l="889" t="13089" r="75024" b="25750"/>
          <a:stretch/>
        </p:blipFill>
        <p:spPr>
          <a:xfrm>
            <a:off x="54243" y="1584173"/>
            <a:ext cx="1580827" cy="2446466"/>
          </a:xfrm>
          <a:prstGeom prst="rect">
            <a:avLst/>
          </a:prstGeom>
        </p:spPr>
      </p:pic>
      <p:sp>
        <p:nvSpPr>
          <p:cNvPr id="10" name="Rectangle 9"/>
          <p:cNvSpPr/>
          <p:nvPr/>
        </p:nvSpPr>
        <p:spPr>
          <a:xfrm>
            <a:off x="1875296" y="3719587"/>
            <a:ext cx="9541789" cy="2862194"/>
          </a:xfrm>
          <a:prstGeom prst="rect">
            <a:avLst/>
          </a:prstGeom>
          <a:solidFill>
            <a:schemeClr val="bg1"/>
          </a:solidFill>
        </p:spPr>
        <p:txBody>
          <a:bodyPr wrap="square">
            <a:spAutoFit/>
          </a:bodyPr>
          <a:lstStyle/>
          <a:p>
            <a:pPr algn="just">
              <a:lnSpc>
                <a:spcPct val="107000"/>
              </a:lnSpc>
              <a:spcAft>
                <a:spcPts val="800"/>
              </a:spcAft>
            </a:pPr>
            <a:r>
              <a:rPr lang="en-IN" dirty="0">
                <a:latin typeface="Univers" panose="020B0603020202030204"/>
                <a:ea typeface="Calibri" panose="020F0502020204030204" pitchFamily="34" charset="0"/>
                <a:cs typeface="Times New Roman" panose="02020603050405020304" pitchFamily="18" charset="0"/>
              </a:rPr>
              <a:t>The Package has been developed with following key objectives:</a:t>
            </a:r>
          </a:p>
          <a:p>
            <a:pPr marL="342900" lvl="0" indent="-342900" algn="just">
              <a:lnSpc>
                <a:spcPct val="107000"/>
              </a:lnSpc>
              <a:spcAft>
                <a:spcPts val="0"/>
              </a:spcAft>
              <a:buFont typeface="Symbol" panose="05050102010706020507" pitchFamily="18" charset="2"/>
              <a:buChar char=""/>
            </a:pPr>
            <a:r>
              <a:rPr lang="en-IN" dirty="0">
                <a:latin typeface="Univers" panose="020B0603020202030204"/>
                <a:ea typeface="Calibri" panose="020F0502020204030204" pitchFamily="34" charset="0"/>
                <a:cs typeface="Times New Roman" panose="02020603050405020304" pitchFamily="18" charset="0"/>
              </a:rPr>
              <a:t>To </a:t>
            </a:r>
            <a:r>
              <a:rPr lang="en-IN" b="1" dirty="0">
                <a:latin typeface="Univers" panose="020B0603020202030204"/>
                <a:ea typeface="Calibri" panose="020F0502020204030204" pitchFamily="34" charset="0"/>
                <a:cs typeface="Times New Roman" panose="02020603050405020304" pitchFamily="18" charset="0"/>
              </a:rPr>
              <a:t>create discussions</a:t>
            </a:r>
            <a:r>
              <a:rPr lang="en-IN" dirty="0">
                <a:latin typeface="Univers" panose="020B0603020202030204"/>
                <a:ea typeface="Calibri" panose="020F0502020204030204" pitchFamily="34" charset="0"/>
                <a:cs typeface="Times New Roman" panose="02020603050405020304" pitchFamily="18" charset="0"/>
              </a:rPr>
              <a:t> around and </a:t>
            </a:r>
            <a:r>
              <a:rPr lang="en-IN" b="1" dirty="0">
                <a:latin typeface="Univers" panose="020B0603020202030204"/>
                <a:ea typeface="Calibri" panose="020F0502020204030204" pitchFamily="34" charset="0"/>
                <a:cs typeface="Times New Roman" panose="02020603050405020304" pitchFamily="18" charset="0"/>
              </a:rPr>
              <a:t>establish importance </a:t>
            </a:r>
            <a:r>
              <a:rPr lang="en-IN" dirty="0">
                <a:latin typeface="Univers" panose="020B0603020202030204"/>
                <a:ea typeface="Calibri" panose="020F0502020204030204" pitchFamily="34" charset="0"/>
                <a:cs typeface="Times New Roman" panose="02020603050405020304" pitchFamily="18" charset="0"/>
              </a:rPr>
              <a:t>of </a:t>
            </a:r>
            <a:r>
              <a:rPr lang="en-IN" b="1" dirty="0">
                <a:latin typeface="Univers" panose="020B0603020202030204"/>
                <a:ea typeface="Calibri" panose="020F0502020204030204" pitchFamily="34" charset="0"/>
                <a:cs typeface="Times New Roman" panose="02020603050405020304" pitchFamily="18" charset="0"/>
              </a:rPr>
              <a:t>gender responsive parenting </a:t>
            </a:r>
            <a:r>
              <a:rPr lang="en-IN" dirty="0">
                <a:latin typeface="Univers" panose="020B0603020202030204"/>
                <a:ea typeface="Calibri" panose="020F0502020204030204" pitchFamily="34" charset="0"/>
                <a:cs typeface="Times New Roman" panose="02020603050405020304" pitchFamily="18" charset="0"/>
              </a:rPr>
              <a:t>for adolescents at </a:t>
            </a:r>
            <a:r>
              <a:rPr lang="en-IN" b="1" dirty="0">
                <a:latin typeface="Univers" panose="020B0603020202030204"/>
                <a:ea typeface="Calibri" panose="020F0502020204030204" pitchFamily="34" charset="0"/>
                <a:cs typeface="Times New Roman" panose="02020603050405020304" pitchFamily="18" charset="0"/>
              </a:rPr>
              <a:t>household, neighbourhood and community </a:t>
            </a:r>
            <a:r>
              <a:rPr lang="en-IN" dirty="0">
                <a:latin typeface="Univers" panose="020B0603020202030204"/>
                <a:ea typeface="Calibri" panose="020F0502020204030204" pitchFamily="34" charset="0"/>
                <a:cs typeface="Times New Roman" panose="02020603050405020304" pitchFamily="18" charset="0"/>
              </a:rPr>
              <a:t>levels</a:t>
            </a:r>
          </a:p>
          <a:p>
            <a:pPr lvl="0" algn="just">
              <a:lnSpc>
                <a:spcPct val="107000"/>
              </a:lnSpc>
              <a:spcAft>
                <a:spcPts val="0"/>
              </a:spcAft>
            </a:pPr>
            <a:endParaRPr lang="en-IN" dirty="0">
              <a:latin typeface="Univers" panose="020B0603020202030204"/>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IN" dirty="0">
                <a:latin typeface="Univers" panose="020B0603020202030204"/>
                <a:ea typeface="Calibri" panose="020F0502020204030204" pitchFamily="34" charset="0"/>
                <a:cs typeface="Times New Roman" panose="02020603050405020304" pitchFamily="18" charset="0"/>
              </a:rPr>
              <a:t>To enhance </a:t>
            </a:r>
            <a:r>
              <a:rPr lang="en-IN" b="1" dirty="0">
                <a:latin typeface="Univers" panose="020B0603020202030204"/>
                <a:ea typeface="Calibri" panose="020F0502020204030204" pitchFamily="34" charset="0"/>
                <a:cs typeface="Times New Roman" panose="02020603050405020304" pitchFamily="18" charset="0"/>
              </a:rPr>
              <a:t>understanding of parents, frontline functionaries and development workers and community</a:t>
            </a:r>
            <a:r>
              <a:rPr lang="en-IN" dirty="0">
                <a:latin typeface="Univers" panose="020B0603020202030204"/>
                <a:ea typeface="Calibri" panose="020F0502020204030204" pitchFamily="34" charset="0"/>
                <a:cs typeface="Times New Roman" panose="02020603050405020304" pitchFamily="18" charset="0"/>
              </a:rPr>
              <a:t> on gender responsive parenting </a:t>
            </a:r>
          </a:p>
          <a:p>
            <a:pPr lvl="0" algn="just">
              <a:lnSpc>
                <a:spcPct val="107000"/>
              </a:lnSpc>
              <a:spcAft>
                <a:spcPts val="0"/>
              </a:spcAft>
            </a:pPr>
            <a:endParaRPr lang="en-IN" dirty="0">
              <a:latin typeface="Univers" panose="020B0603020202030204"/>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IN" dirty="0">
                <a:latin typeface="Univers" panose="020B0603020202030204"/>
                <a:ea typeface="Calibri" panose="020F0502020204030204" pitchFamily="34" charset="0"/>
                <a:cs typeface="Times New Roman" panose="02020603050405020304" pitchFamily="18" charset="0"/>
              </a:rPr>
              <a:t>To </a:t>
            </a:r>
            <a:r>
              <a:rPr lang="en-IN" b="1" dirty="0">
                <a:latin typeface="Univers" panose="020B0603020202030204"/>
                <a:ea typeface="Calibri" panose="020F0502020204030204" pitchFamily="34" charset="0"/>
                <a:cs typeface="Times New Roman" panose="02020603050405020304" pitchFamily="18" charset="0"/>
              </a:rPr>
              <a:t>capacitate</a:t>
            </a:r>
            <a:r>
              <a:rPr lang="en-IN" dirty="0">
                <a:latin typeface="Univers" panose="020B0603020202030204"/>
                <a:ea typeface="Calibri" panose="020F0502020204030204" pitchFamily="34" charset="0"/>
                <a:cs typeface="Times New Roman" panose="02020603050405020304" pitchFamily="18" charset="0"/>
              </a:rPr>
              <a:t> above stakeholders in </a:t>
            </a:r>
            <a:r>
              <a:rPr lang="en-IN" b="1" dirty="0">
                <a:latin typeface="Univers" panose="020B0603020202030204"/>
                <a:ea typeface="Calibri" panose="020F0502020204030204" pitchFamily="34" charset="0"/>
                <a:cs typeface="Times New Roman" panose="02020603050405020304" pitchFamily="18" charset="0"/>
              </a:rPr>
              <a:t>adopting and/or embracing gender responsive parenting</a:t>
            </a:r>
            <a:r>
              <a:rPr lang="en-IN" dirty="0">
                <a:latin typeface="Univers" panose="020B0603020202030204"/>
                <a:ea typeface="Calibri" panose="020F0502020204030204" pitchFamily="34" charset="0"/>
                <a:cs typeface="Times New Roman" panose="02020603050405020304" pitchFamily="18" charset="0"/>
              </a:rPr>
              <a:t> practices </a:t>
            </a:r>
            <a:endParaRPr lang="en-IN" dirty="0">
              <a:effectLst/>
              <a:latin typeface="Univers" panose="020B0603020202030204"/>
              <a:ea typeface="Calibri" panose="020F0502020204030204" pitchFamily="34" charset="0"/>
              <a:cs typeface="Times New Roman" panose="02020603050405020304" pitchFamily="18" charset="0"/>
            </a:endParaRPr>
          </a:p>
        </p:txBody>
      </p:sp>
      <p:sp>
        <p:nvSpPr>
          <p:cNvPr id="11" name="Oval 10"/>
          <p:cNvSpPr/>
          <p:nvPr/>
        </p:nvSpPr>
        <p:spPr>
          <a:xfrm>
            <a:off x="1394847" y="4030639"/>
            <a:ext cx="759417" cy="774916"/>
          </a:xfrm>
          <a:prstGeom prst="ellipse">
            <a:avLst/>
          </a:prstGeom>
          <a:solidFill>
            <a:srgbClr val="00B0F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2800" b="1" dirty="0">
                <a:latin typeface="Univers" panose="020B0603020202030204"/>
              </a:rPr>
              <a:t>1</a:t>
            </a:r>
          </a:p>
        </p:txBody>
      </p:sp>
      <p:sp>
        <p:nvSpPr>
          <p:cNvPr id="14" name="Oval 13"/>
          <p:cNvSpPr/>
          <p:nvPr/>
        </p:nvSpPr>
        <p:spPr>
          <a:xfrm>
            <a:off x="1394847" y="4914616"/>
            <a:ext cx="759417" cy="774916"/>
          </a:xfrm>
          <a:prstGeom prst="ellipse">
            <a:avLst/>
          </a:prstGeom>
          <a:solidFill>
            <a:srgbClr val="00B0F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2800" b="1" dirty="0">
                <a:latin typeface="Univers" panose="020B0603020202030204"/>
              </a:rPr>
              <a:t>2</a:t>
            </a:r>
          </a:p>
        </p:txBody>
      </p:sp>
      <p:sp>
        <p:nvSpPr>
          <p:cNvPr id="15" name="Oval 14"/>
          <p:cNvSpPr/>
          <p:nvPr/>
        </p:nvSpPr>
        <p:spPr>
          <a:xfrm>
            <a:off x="1394847" y="5806865"/>
            <a:ext cx="759417" cy="774916"/>
          </a:xfrm>
          <a:prstGeom prst="ellipse">
            <a:avLst/>
          </a:prstGeom>
          <a:solidFill>
            <a:srgbClr val="00B0F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IN" sz="2800" b="1" dirty="0">
                <a:latin typeface="Univers" panose="020B0603020202030204"/>
              </a:rPr>
              <a:t>3</a:t>
            </a:r>
          </a:p>
        </p:txBody>
      </p:sp>
    </p:spTree>
    <p:extLst>
      <p:ext uri="{BB962C8B-B14F-4D97-AF65-F5344CB8AC3E}">
        <p14:creationId xmlns:p14="http://schemas.microsoft.com/office/powerpoint/2010/main" val="2710697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E8220F-8019-4CF0-91D6-302FCBB252C4}"/>
              </a:ext>
            </a:extLst>
          </p:cNvPr>
          <p:cNvSpPr>
            <a:spLocks noGrp="1"/>
          </p:cNvSpPr>
          <p:nvPr>
            <p:ph type="title"/>
          </p:nvPr>
        </p:nvSpPr>
        <p:spPr>
          <a:xfrm>
            <a:off x="116114" y="101904"/>
            <a:ext cx="11567886" cy="983990"/>
          </a:xfrm>
        </p:spPr>
        <p:txBody>
          <a:bodyPr>
            <a:noAutofit/>
          </a:bodyPr>
          <a:lstStyle/>
          <a:p>
            <a:pPr lvl="0" algn="ctr" defTabSz="1600200">
              <a:lnSpc>
                <a:spcPct val="90000"/>
              </a:lnSpc>
              <a:spcAft>
                <a:spcPct val="35000"/>
              </a:spcAft>
            </a:pPr>
            <a:r>
              <a:rPr lang="en-IN" b="1" dirty="0">
                <a:solidFill>
                  <a:srgbClr val="00B0F0"/>
                </a:solidFill>
                <a:latin typeface="univers" panose="020B0603020202030204" pitchFamily="34" charset="0"/>
              </a:rPr>
              <a:t>Intended Users of THE PACKAGE</a:t>
            </a:r>
            <a:endParaRPr lang="en-US" b="1" dirty="0">
              <a:solidFill>
                <a:srgbClr val="00B0F0"/>
              </a:solidFill>
              <a:latin typeface="univers" panose="020B0603020202030204" pitchFamily="34" charset="0"/>
            </a:endParaRPr>
          </a:p>
        </p:txBody>
      </p:sp>
      <p:graphicFrame>
        <p:nvGraphicFramePr>
          <p:cNvPr id="17" name="Diagram 16">
            <a:extLst>
              <a:ext uri="{FF2B5EF4-FFF2-40B4-BE49-F238E27FC236}">
                <a16:creationId xmlns="" xmlns:a16="http://schemas.microsoft.com/office/drawing/2014/main" id="{44580674-308D-4578-951A-AEBBCC6EA7BA}"/>
              </a:ext>
            </a:extLst>
          </p:cNvPr>
          <p:cNvGraphicFramePr/>
          <p:nvPr>
            <p:extLst>
              <p:ext uri="{D42A27DB-BD31-4B8C-83A1-F6EECF244321}">
                <p14:modId xmlns:p14="http://schemas.microsoft.com/office/powerpoint/2010/main" val="1124062278"/>
              </p:ext>
            </p:extLst>
          </p:nvPr>
        </p:nvGraphicFramePr>
        <p:xfrm>
          <a:off x="867228" y="1320087"/>
          <a:ext cx="10816771" cy="5282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113" y="1532646"/>
            <a:ext cx="836171" cy="952978"/>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2285" y="1623419"/>
            <a:ext cx="829702" cy="771431"/>
          </a:xfrm>
          <a:prstGeom prst="rect">
            <a:avLst/>
          </a:prstGeom>
        </p:spPr>
      </p:pic>
    </p:spTree>
    <p:extLst>
      <p:ext uri="{BB962C8B-B14F-4D97-AF65-F5344CB8AC3E}">
        <p14:creationId xmlns:p14="http://schemas.microsoft.com/office/powerpoint/2010/main" val="3916800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E8220F-8019-4CF0-91D6-302FCBB252C4}"/>
              </a:ext>
            </a:extLst>
          </p:cNvPr>
          <p:cNvSpPr>
            <a:spLocks noGrp="1"/>
          </p:cNvSpPr>
          <p:nvPr>
            <p:ph type="title"/>
          </p:nvPr>
        </p:nvSpPr>
        <p:spPr>
          <a:xfrm>
            <a:off x="116114" y="101904"/>
            <a:ext cx="11567886" cy="983990"/>
          </a:xfrm>
        </p:spPr>
        <p:txBody>
          <a:bodyPr>
            <a:noAutofit/>
          </a:bodyPr>
          <a:lstStyle/>
          <a:p>
            <a:pPr lvl="0" algn="ctr" defTabSz="1600200">
              <a:lnSpc>
                <a:spcPct val="90000"/>
              </a:lnSpc>
              <a:spcAft>
                <a:spcPct val="35000"/>
              </a:spcAft>
            </a:pPr>
            <a:r>
              <a:rPr lang="en-IN" b="1" dirty="0">
                <a:solidFill>
                  <a:srgbClr val="00B0F0"/>
                </a:solidFill>
                <a:latin typeface="univers" panose="020B0603020202030204" pitchFamily="34" charset="0"/>
              </a:rPr>
              <a:t>COMMUNICATION APPROACHES AND USES</a:t>
            </a:r>
            <a:endParaRPr lang="en-US" b="1" dirty="0">
              <a:solidFill>
                <a:srgbClr val="00B0F0"/>
              </a:solidFill>
              <a:latin typeface="univers" panose="020B0603020202030204" pitchFamily="34" charset="0"/>
            </a:endParaRPr>
          </a:p>
        </p:txBody>
      </p:sp>
      <p:sp>
        <p:nvSpPr>
          <p:cNvPr id="3" name="Rectangle 2"/>
          <p:cNvSpPr/>
          <p:nvPr/>
        </p:nvSpPr>
        <p:spPr>
          <a:xfrm>
            <a:off x="49197" y="2091364"/>
            <a:ext cx="5088936" cy="3781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r>
              <a:rPr lang="en-IN" b="1" dirty="0">
                <a:solidFill>
                  <a:schemeClr val="tx1"/>
                </a:solidFill>
                <a:latin typeface="Univers" panose="020B0603020202030204"/>
              </a:rPr>
              <a:t>Internal personal communication (IPC) </a:t>
            </a:r>
            <a:r>
              <a:rPr lang="en-IN" dirty="0">
                <a:solidFill>
                  <a:schemeClr val="tx1"/>
                </a:solidFill>
                <a:latin typeface="Univers" panose="020B0603020202030204"/>
              </a:rPr>
              <a:t>– one to one and in-depth discussions </a:t>
            </a:r>
          </a:p>
          <a:p>
            <a:pPr lvl="3"/>
            <a:endParaRPr lang="en-IN" dirty="0">
              <a:solidFill>
                <a:schemeClr val="tx1"/>
              </a:solidFill>
              <a:latin typeface="Univers" panose="020B0603020202030204"/>
            </a:endParaRPr>
          </a:p>
          <a:p>
            <a:pPr lvl="3"/>
            <a:r>
              <a:rPr lang="en-IN" b="1" dirty="0">
                <a:solidFill>
                  <a:schemeClr val="tx1"/>
                </a:solidFill>
                <a:latin typeface="Univers" panose="020B0603020202030204"/>
              </a:rPr>
              <a:t>Group communication (GC) </a:t>
            </a:r>
            <a:r>
              <a:rPr lang="en-IN" dirty="0">
                <a:solidFill>
                  <a:schemeClr val="tx1"/>
                </a:solidFill>
                <a:latin typeface="Univers" panose="020B0603020202030204"/>
              </a:rPr>
              <a:t>– engaging with small group of parents, caregivers and adolescents </a:t>
            </a:r>
          </a:p>
          <a:p>
            <a:pPr marL="1657350" lvl="3" indent="-285750">
              <a:buFont typeface="Arial" panose="020B0604020202020204" pitchFamily="34" charset="0"/>
              <a:buChar char="•"/>
            </a:pPr>
            <a:endParaRPr lang="en-IN" dirty="0">
              <a:solidFill>
                <a:schemeClr val="tx1"/>
              </a:solidFill>
              <a:latin typeface="Univers" panose="020B0603020202030204"/>
            </a:endParaRPr>
          </a:p>
          <a:p>
            <a:pPr lvl="3"/>
            <a:r>
              <a:rPr lang="en-IN" b="1" dirty="0">
                <a:solidFill>
                  <a:schemeClr val="tx1"/>
                </a:solidFill>
                <a:latin typeface="Univers" panose="020B0603020202030204"/>
              </a:rPr>
              <a:t>Social mobilisation and advocacy (SMA)</a:t>
            </a:r>
            <a:r>
              <a:rPr lang="en-IN" dirty="0">
                <a:solidFill>
                  <a:schemeClr val="tx1"/>
                </a:solidFill>
                <a:latin typeface="Univers" panose="020B0603020202030204"/>
              </a:rPr>
              <a:t> – collectivising and garnering support of community members, PRIs and </a:t>
            </a:r>
          </a:p>
        </p:txBody>
      </p:sp>
      <p:pic>
        <p:nvPicPr>
          <p:cNvPr id="5" name="Picture 4"/>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116114" y="2422969"/>
            <a:ext cx="1289307" cy="722377"/>
          </a:xfrm>
          <a:prstGeom prst="rect">
            <a:avLst/>
          </a:prstGeom>
        </p:spPr>
      </p:pic>
      <p:pic>
        <p:nvPicPr>
          <p:cNvPr id="8" name="Picture 7"/>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83638" y="3528582"/>
            <a:ext cx="1154256" cy="665723"/>
          </a:xfrm>
          <a:prstGeom prst="rect">
            <a:avLst/>
          </a:prstGeom>
        </p:spPr>
      </p:pic>
      <p:pic>
        <p:nvPicPr>
          <p:cNvPr id="2050" name="Picture 2" descr="Group icon black stock illustration. Illustration of icon - 1284433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96" y="4695986"/>
            <a:ext cx="1310141" cy="9904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196" y="1499364"/>
            <a:ext cx="5088936" cy="5016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Univers" panose="020B0603020202030204"/>
              </a:rPr>
              <a:t>COMMUNICATION APPROACHES </a:t>
            </a:r>
          </a:p>
        </p:txBody>
      </p:sp>
      <p:sp>
        <p:nvSpPr>
          <p:cNvPr id="11" name="Rectangle 10"/>
          <p:cNvSpPr/>
          <p:nvPr/>
        </p:nvSpPr>
        <p:spPr>
          <a:xfrm>
            <a:off x="5251132" y="1511491"/>
            <a:ext cx="6940867" cy="5016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Univers" panose="020B0603020202030204"/>
              </a:rPr>
              <a:t>USES – DIALOGUES AND DISCUSSIONS</a:t>
            </a:r>
          </a:p>
        </p:txBody>
      </p:sp>
      <p:sp>
        <p:nvSpPr>
          <p:cNvPr id="12" name="Rectangle 11"/>
          <p:cNvSpPr/>
          <p:nvPr/>
        </p:nvSpPr>
        <p:spPr>
          <a:xfrm>
            <a:off x="5251544" y="2109479"/>
            <a:ext cx="6940867" cy="3745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7350" lvl="3" indent="-285750">
              <a:spcAft>
                <a:spcPts val="600"/>
              </a:spcAft>
              <a:buFont typeface="Arial" panose="020B0604020202020204" pitchFamily="34" charset="0"/>
              <a:buChar char="•"/>
            </a:pPr>
            <a:r>
              <a:rPr lang="en-IN" dirty="0">
                <a:solidFill>
                  <a:schemeClr val="tx1"/>
                </a:solidFill>
                <a:latin typeface="Univers" panose="020B0603020202030204"/>
              </a:rPr>
              <a:t>Parents/caregivers and FLWs, development workers and teachers</a:t>
            </a:r>
          </a:p>
          <a:p>
            <a:pPr marL="1657350" lvl="3" indent="-285750">
              <a:spcAft>
                <a:spcPts val="600"/>
              </a:spcAft>
              <a:buFont typeface="Arial" panose="020B0604020202020204" pitchFamily="34" charset="0"/>
              <a:buChar char="•"/>
            </a:pPr>
            <a:r>
              <a:rPr lang="en-IN" dirty="0">
                <a:solidFill>
                  <a:schemeClr val="tx1"/>
                </a:solidFill>
                <a:latin typeface="Univers" panose="020B0603020202030204"/>
              </a:rPr>
              <a:t>Family members and FLWs, development workers and teachers </a:t>
            </a:r>
          </a:p>
          <a:p>
            <a:pPr marL="1657350" lvl="3" indent="-285750">
              <a:spcAft>
                <a:spcPts val="600"/>
              </a:spcAft>
              <a:buFont typeface="Arial" panose="020B0604020202020204" pitchFamily="34" charset="0"/>
              <a:buChar char="•"/>
            </a:pPr>
            <a:r>
              <a:rPr lang="en-IN" dirty="0">
                <a:solidFill>
                  <a:schemeClr val="tx1"/>
                </a:solidFill>
                <a:latin typeface="Univers" panose="020B0603020202030204"/>
              </a:rPr>
              <a:t>Parents/caregivers and adolescents</a:t>
            </a:r>
          </a:p>
          <a:p>
            <a:pPr marL="1657350" lvl="3" indent="-285750">
              <a:spcAft>
                <a:spcPts val="600"/>
              </a:spcAft>
              <a:buFont typeface="Arial" panose="020B0604020202020204" pitchFamily="34" charset="0"/>
              <a:buChar char="•"/>
            </a:pPr>
            <a:r>
              <a:rPr lang="en-IN" dirty="0">
                <a:solidFill>
                  <a:schemeClr val="tx1"/>
                </a:solidFill>
                <a:latin typeface="Univers" panose="020B0603020202030204"/>
              </a:rPr>
              <a:t>Community members and FLWs, development workers and teachers</a:t>
            </a:r>
          </a:p>
          <a:p>
            <a:pPr marL="1657350" lvl="3" indent="-285750">
              <a:spcAft>
                <a:spcPts val="600"/>
              </a:spcAft>
              <a:buFont typeface="Arial" panose="020B0604020202020204" pitchFamily="34" charset="0"/>
              <a:buChar char="•"/>
            </a:pPr>
            <a:r>
              <a:rPr lang="en-IN" dirty="0">
                <a:solidFill>
                  <a:schemeClr val="tx1"/>
                </a:solidFill>
                <a:latin typeface="Univers" panose="020B0603020202030204"/>
              </a:rPr>
              <a:t>Community members and parents/caregivers</a:t>
            </a:r>
          </a:p>
          <a:p>
            <a:pPr marL="1657350" lvl="3" indent="-285750">
              <a:spcAft>
                <a:spcPts val="600"/>
              </a:spcAft>
              <a:buFont typeface="Arial" panose="020B0604020202020204" pitchFamily="34" charset="0"/>
              <a:buChar char="•"/>
            </a:pPr>
            <a:r>
              <a:rPr lang="en-IN" dirty="0">
                <a:solidFill>
                  <a:schemeClr val="tx1"/>
                </a:solidFill>
                <a:latin typeface="Univers" panose="020B0603020202030204"/>
              </a:rPr>
              <a:t>Community members and adolescents </a:t>
            </a:r>
          </a:p>
          <a:p>
            <a:pPr marL="1657350" lvl="3" indent="-285750">
              <a:spcAft>
                <a:spcPts val="600"/>
              </a:spcAft>
              <a:buFont typeface="Arial" panose="020B0604020202020204" pitchFamily="34" charset="0"/>
              <a:buChar char="•"/>
            </a:pPr>
            <a:r>
              <a:rPr lang="en-IN" dirty="0">
                <a:solidFill>
                  <a:schemeClr val="tx1"/>
                </a:solidFill>
                <a:latin typeface="Univers" panose="020B0603020202030204"/>
              </a:rPr>
              <a:t>Peer to peer dialogue among parents/ caregivers </a:t>
            </a:r>
          </a:p>
          <a:p>
            <a:pPr marL="1657350" lvl="3" indent="-285750">
              <a:spcAft>
                <a:spcPts val="600"/>
              </a:spcAft>
              <a:buFont typeface="Arial" panose="020B0604020202020204" pitchFamily="34" charset="0"/>
              <a:buChar char="•"/>
            </a:pPr>
            <a:r>
              <a:rPr lang="en-IN" dirty="0">
                <a:solidFill>
                  <a:schemeClr val="tx1"/>
                </a:solidFill>
                <a:latin typeface="Univers" panose="020B0603020202030204"/>
              </a:rPr>
              <a:t>Peer to peer dialogue among adolescents</a:t>
            </a:r>
          </a:p>
        </p:txBody>
      </p:sp>
      <p:pic>
        <p:nvPicPr>
          <p:cNvPr id="13" name="Picture 12"/>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597794" y="2180182"/>
            <a:ext cx="868316" cy="90164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3514" y="3178134"/>
            <a:ext cx="676876" cy="77143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7794" y="3982157"/>
            <a:ext cx="829702" cy="771431"/>
          </a:xfrm>
          <a:prstGeom prst="rect">
            <a:avLst/>
          </a:prstGeom>
        </p:spPr>
      </p:pic>
      <p:pic>
        <p:nvPicPr>
          <p:cNvPr id="16" name="Picture 15"/>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777431" y="4965736"/>
            <a:ext cx="650065" cy="802851"/>
          </a:xfrm>
          <a:prstGeom prst="rect">
            <a:avLst/>
          </a:prstGeom>
        </p:spPr>
      </p:pic>
      <p:sp>
        <p:nvSpPr>
          <p:cNvPr id="7" name="Rectangle 6"/>
          <p:cNvSpPr/>
          <p:nvPr/>
        </p:nvSpPr>
        <p:spPr>
          <a:xfrm>
            <a:off x="49196" y="5911046"/>
            <a:ext cx="12142804" cy="886525"/>
          </a:xfrm>
          <a:prstGeom prst="rect">
            <a:avLst/>
          </a:prstGeom>
          <a:solidFill>
            <a:schemeClr val="bg1"/>
          </a:solidFill>
        </p:spPr>
        <p:txBody>
          <a:bodyPr wrap="square">
            <a:spAutoFit/>
          </a:bodyPr>
          <a:lstStyle/>
          <a:p>
            <a:pPr algn="just">
              <a:lnSpc>
                <a:spcPct val="107000"/>
              </a:lnSpc>
              <a:spcAft>
                <a:spcPts val="400"/>
              </a:spcAft>
            </a:pPr>
            <a:r>
              <a:rPr lang="en-IN" sz="1500" b="1" dirty="0">
                <a:latin typeface="Univers" panose="020B0603020202030204"/>
                <a:ea typeface="Calibri" panose="020F0502020204030204" pitchFamily="34" charset="0"/>
                <a:cs typeface="Times New Roman" panose="02020603050405020304" pitchFamily="18" charset="0"/>
              </a:rPr>
              <a:t>All the above will foster intergenerational dialogue between adolescents and parents/caregivers </a:t>
            </a:r>
          </a:p>
          <a:p>
            <a:pPr algn="just">
              <a:lnSpc>
                <a:spcPct val="107000"/>
              </a:lnSpc>
              <a:spcAft>
                <a:spcPts val="400"/>
              </a:spcAft>
            </a:pPr>
            <a:r>
              <a:rPr lang="en-IN" sz="1500" b="1" dirty="0">
                <a:latin typeface="Univers" panose="020B0603020202030204"/>
                <a:ea typeface="Calibri" panose="020F0502020204030204" pitchFamily="34" charset="0"/>
                <a:cs typeface="Times New Roman" panose="02020603050405020304" pitchFamily="18" charset="0"/>
              </a:rPr>
              <a:t>COVID appropriate behaviour of social distancing, wearing mask and maintaining face &amp;</a:t>
            </a:r>
            <a:r>
              <a:rPr lang="en-IN" sz="1500" b="1" dirty="0" smtClean="0">
                <a:latin typeface="Univers" panose="020B0603020202030204"/>
                <a:ea typeface="Calibri" panose="020F0502020204030204" pitchFamily="34" charset="0"/>
                <a:cs typeface="Times New Roman" panose="02020603050405020304" pitchFamily="18" charset="0"/>
              </a:rPr>
              <a:t> </a:t>
            </a:r>
            <a:r>
              <a:rPr lang="en-IN" sz="1500" b="1" dirty="0">
                <a:latin typeface="Univers" panose="020B0603020202030204"/>
                <a:ea typeface="Calibri" panose="020F0502020204030204" pitchFamily="34" charset="0"/>
                <a:cs typeface="Times New Roman" panose="02020603050405020304" pitchFamily="18" charset="0"/>
              </a:rPr>
              <a:t>hand hygiene to be maintained at all times </a:t>
            </a:r>
            <a:endParaRPr lang="en-IN" sz="1500" b="1" dirty="0" smtClean="0">
              <a:latin typeface="Univers" panose="020B0603020202030204"/>
              <a:ea typeface="Calibri" panose="020F0502020204030204" pitchFamily="34" charset="0"/>
              <a:cs typeface="Times New Roman" panose="02020603050405020304" pitchFamily="18" charset="0"/>
            </a:endParaRPr>
          </a:p>
          <a:p>
            <a:pPr algn="just">
              <a:lnSpc>
                <a:spcPct val="107000"/>
              </a:lnSpc>
              <a:spcAft>
                <a:spcPts val="400"/>
              </a:spcAft>
            </a:pPr>
            <a:r>
              <a:rPr lang="en-IN" sz="1200" b="1" dirty="0" smtClean="0">
                <a:latin typeface="Univers" panose="020B0603020202030204"/>
                <a:ea typeface="Calibri" panose="020F0502020204030204" pitchFamily="34" charset="0"/>
                <a:cs typeface="Times New Roman" panose="02020603050405020304" pitchFamily="18" charset="0"/>
                <a:hlinkClick r:id="rId9"/>
              </a:rPr>
              <a:t>https</a:t>
            </a:r>
            <a:r>
              <a:rPr lang="en-IN" sz="1200" b="1" dirty="0">
                <a:latin typeface="Univers" panose="020B0603020202030204"/>
                <a:ea typeface="Calibri" panose="020F0502020204030204" pitchFamily="34" charset="0"/>
                <a:cs typeface="Times New Roman" panose="02020603050405020304" pitchFamily="18" charset="0"/>
                <a:hlinkClick r:id="rId9"/>
              </a:rPr>
              <a:t>://</a:t>
            </a:r>
            <a:r>
              <a:rPr lang="en-IN" sz="1200" b="1" dirty="0" smtClean="0">
                <a:latin typeface="Univers" panose="020B0603020202030204"/>
                <a:ea typeface="Calibri" panose="020F0502020204030204" pitchFamily="34" charset="0"/>
                <a:cs typeface="Times New Roman" panose="02020603050405020304" pitchFamily="18" charset="0"/>
                <a:hlinkClick r:id="rId9"/>
              </a:rPr>
              <a:t>www.mohfw.gov.in/pdf/Illustrativeguidelineupdate.pdf</a:t>
            </a:r>
            <a:r>
              <a:rPr lang="en-IN" sz="1200" b="1" dirty="0">
                <a:latin typeface="Univers" panose="020B0603020202030204"/>
                <a:ea typeface="Calibri" panose="020F0502020204030204" pitchFamily="34" charset="0"/>
                <a:cs typeface="Times New Roman" panose="02020603050405020304" pitchFamily="18" charset="0"/>
              </a:rPr>
              <a:t>  &amp; </a:t>
            </a:r>
            <a:r>
              <a:rPr lang="en-IN" sz="1200" b="1" dirty="0">
                <a:latin typeface="Univers" panose="020B0603020202030204"/>
                <a:ea typeface="Calibri" panose="020F0502020204030204" pitchFamily="34" charset="0"/>
                <a:cs typeface="Times New Roman" panose="02020603050405020304" pitchFamily="18" charset="0"/>
                <a:hlinkClick r:id="rId10"/>
              </a:rPr>
              <a:t>https://</a:t>
            </a:r>
            <a:r>
              <a:rPr lang="en-IN" sz="1200" b="1" dirty="0" smtClean="0">
                <a:latin typeface="Univers" panose="020B0603020202030204"/>
                <a:ea typeface="Calibri" panose="020F0502020204030204" pitchFamily="34" charset="0"/>
                <a:cs typeface="Times New Roman" panose="02020603050405020304" pitchFamily="18" charset="0"/>
                <a:hlinkClick r:id="rId10"/>
              </a:rPr>
              <a:t>www.who.int/emergencies/diseases/novel-coronavirus-2019/advice-for-public</a:t>
            </a:r>
            <a:r>
              <a:rPr lang="en-IN" sz="1200" b="1" dirty="0" smtClean="0">
                <a:latin typeface="Univers" panose="020B0603020202030204"/>
                <a:ea typeface="Calibri" panose="020F0502020204030204" pitchFamily="34" charset="0"/>
                <a:cs typeface="Times New Roman" panose="02020603050405020304" pitchFamily="18" charset="0"/>
              </a:rPr>
              <a:t> </a:t>
            </a:r>
            <a:endParaRPr lang="en-IN" sz="1200" b="1" dirty="0">
              <a:effectLst/>
              <a:latin typeface="Univers" panose="020B0603020202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5032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E8220F-8019-4CF0-91D6-302FCBB252C4}"/>
              </a:ext>
            </a:extLst>
          </p:cNvPr>
          <p:cNvSpPr>
            <a:spLocks noGrp="1"/>
          </p:cNvSpPr>
          <p:nvPr>
            <p:ph type="title"/>
          </p:nvPr>
        </p:nvSpPr>
        <p:spPr>
          <a:xfrm>
            <a:off x="116114" y="101904"/>
            <a:ext cx="11567886" cy="983990"/>
          </a:xfrm>
        </p:spPr>
        <p:txBody>
          <a:bodyPr>
            <a:noAutofit/>
          </a:bodyPr>
          <a:lstStyle/>
          <a:p>
            <a:pPr lvl="0" algn="ctr" defTabSz="1600200">
              <a:lnSpc>
                <a:spcPct val="90000"/>
              </a:lnSpc>
              <a:spcAft>
                <a:spcPct val="35000"/>
              </a:spcAft>
            </a:pPr>
            <a:r>
              <a:rPr lang="en-IN" b="1" dirty="0">
                <a:solidFill>
                  <a:srgbClr val="00B0F0"/>
                </a:solidFill>
                <a:latin typeface="univers" panose="020B0603020202030204" pitchFamily="34" charset="0"/>
              </a:rPr>
              <a:t>PLATFORMS to BE LEVERAGED</a:t>
            </a:r>
            <a:endParaRPr lang="en-US" b="1" dirty="0">
              <a:solidFill>
                <a:srgbClr val="00B0F0"/>
              </a:solidFill>
              <a:latin typeface="univers" panose="020B0603020202030204" pitchFamily="34" charset="0"/>
            </a:endParaRPr>
          </a:p>
        </p:txBody>
      </p:sp>
      <p:sp>
        <p:nvSpPr>
          <p:cNvPr id="3" name="Rectangle 2"/>
          <p:cNvSpPr/>
          <p:nvPr/>
        </p:nvSpPr>
        <p:spPr>
          <a:xfrm>
            <a:off x="49195" y="2091363"/>
            <a:ext cx="3680485" cy="4766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IN" dirty="0">
                <a:solidFill>
                  <a:schemeClr val="tx1"/>
                </a:solidFill>
                <a:latin typeface="Univers" panose="020B0603020202030204"/>
              </a:rPr>
              <a:t>Home visits by AWWs &amp; ASHAs</a:t>
            </a:r>
          </a:p>
          <a:p>
            <a:pPr marL="285750" lvl="0" indent="-285750">
              <a:buFont typeface="Arial" panose="020B0604020202020204" pitchFamily="34" charset="0"/>
              <a:buChar char="•"/>
            </a:pPr>
            <a:r>
              <a:rPr lang="en-IN" dirty="0">
                <a:solidFill>
                  <a:schemeClr val="tx1"/>
                </a:solidFill>
                <a:latin typeface="Univers" panose="020B0603020202030204"/>
              </a:rPr>
              <a:t>One to one counselling sessions at AFHCs</a:t>
            </a:r>
          </a:p>
          <a:p>
            <a:pPr marL="285750" lvl="0" indent="-285750">
              <a:buFont typeface="Arial" panose="020B0604020202020204" pitchFamily="34" charset="0"/>
              <a:buChar char="•"/>
            </a:pPr>
            <a:r>
              <a:rPr lang="en-IN" dirty="0">
                <a:solidFill>
                  <a:schemeClr val="tx1"/>
                </a:solidFill>
                <a:latin typeface="Univers" panose="020B0603020202030204"/>
              </a:rPr>
              <a:t>One to one interaction by Peer Educators under RKSK, SHWP, SAG</a:t>
            </a:r>
          </a:p>
          <a:p>
            <a:pPr marL="285750" lvl="0" indent="-285750">
              <a:buFont typeface="Arial" panose="020B0604020202020204" pitchFamily="34" charset="0"/>
              <a:buChar char="•"/>
            </a:pPr>
            <a:r>
              <a:rPr lang="en-IN" dirty="0">
                <a:solidFill>
                  <a:schemeClr val="tx1"/>
                </a:solidFill>
                <a:latin typeface="Univers" panose="020B0603020202030204"/>
              </a:rPr>
              <a:t>Interactions between teachers and parents – PTA</a:t>
            </a:r>
          </a:p>
          <a:p>
            <a:pPr marL="285750" lvl="0" indent="-285750">
              <a:buFont typeface="Arial" panose="020B0604020202020204" pitchFamily="34" charset="0"/>
              <a:buChar char="•"/>
            </a:pPr>
            <a:r>
              <a:rPr lang="en-IN" dirty="0">
                <a:solidFill>
                  <a:schemeClr val="tx1"/>
                </a:solidFill>
                <a:latin typeface="Univers" panose="020B0603020202030204"/>
              </a:rPr>
              <a:t>One to one engagement by civil society organisations, youth groups - NYKS, NCC and NSS</a:t>
            </a:r>
          </a:p>
          <a:p>
            <a:pPr marL="285750" indent="-285750">
              <a:buFont typeface="Arial" panose="020B0604020202020204" pitchFamily="34" charset="0"/>
              <a:buChar char="•"/>
            </a:pPr>
            <a:r>
              <a:rPr lang="en-IN" dirty="0">
                <a:solidFill>
                  <a:schemeClr val="tx1"/>
                </a:solidFill>
                <a:latin typeface="Univers" panose="020B0603020202030204"/>
              </a:rPr>
              <a:t>Virtual interaction with parents and adolescents - tele counselling </a:t>
            </a:r>
          </a:p>
        </p:txBody>
      </p:sp>
      <p:sp>
        <p:nvSpPr>
          <p:cNvPr id="6" name="Rectangle 5"/>
          <p:cNvSpPr/>
          <p:nvPr/>
        </p:nvSpPr>
        <p:spPr>
          <a:xfrm>
            <a:off x="49197" y="1417500"/>
            <a:ext cx="3680483" cy="583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IN" sz="2000" b="1" dirty="0">
                <a:solidFill>
                  <a:schemeClr val="tx1"/>
                </a:solidFill>
                <a:latin typeface="Univers" panose="020B0603020202030204"/>
              </a:rPr>
              <a:t>PLATFORMS FOR IPC</a:t>
            </a:r>
          </a:p>
        </p:txBody>
      </p:sp>
      <p:sp>
        <p:nvSpPr>
          <p:cNvPr id="17" name="Rectangle 16"/>
          <p:cNvSpPr/>
          <p:nvPr/>
        </p:nvSpPr>
        <p:spPr>
          <a:xfrm>
            <a:off x="3807786" y="2091363"/>
            <a:ext cx="4184542" cy="47520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IN" dirty="0">
                <a:solidFill>
                  <a:schemeClr val="tx1"/>
                </a:solidFill>
                <a:latin typeface="Univers" panose="020B0603020202030204"/>
              </a:rPr>
              <a:t>Monthly meetings at AWCs</a:t>
            </a:r>
          </a:p>
          <a:p>
            <a:pPr marL="171450" indent="-171450">
              <a:buFont typeface="Arial" panose="020B0604020202020204" pitchFamily="34" charset="0"/>
              <a:buChar char="•"/>
            </a:pPr>
            <a:r>
              <a:rPr lang="en-IN" dirty="0">
                <a:solidFill>
                  <a:schemeClr val="tx1"/>
                </a:solidFill>
                <a:latin typeface="Univers" panose="020B0603020202030204"/>
              </a:rPr>
              <a:t>Group meetings conducted by PEs under RKSK</a:t>
            </a:r>
          </a:p>
          <a:p>
            <a:pPr marL="171450" indent="-171450">
              <a:buFont typeface="Arial" panose="020B0604020202020204" pitchFamily="34" charset="0"/>
              <a:buChar char="•"/>
            </a:pPr>
            <a:r>
              <a:rPr lang="en-IN" dirty="0">
                <a:solidFill>
                  <a:schemeClr val="tx1"/>
                </a:solidFill>
                <a:latin typeface="Univers" panose="020B0603020202030204"/>
              </a:rPr>
              <a:t>SMC meetings </a:t>
            </a:r>
          </a:p>
          <a:p>
            <a:pPr marL="171450" indent="-171450">
              <a:buFont typeface="Arial" panose="020B0604020202020204" pitchFamily="34" charset="0"/>
              <a:buChar char="•"/>
            </a:pPr>
            <a:r>
              <a:rPr lang="en-IN" dirty="0">
                <a:solidFill>
                  <a:schemeClr val="tx1"/>
                </a:solidFill>
                <a:latin typeface="Univers" panose="020B0603020202030204"/>
              </a:rPr>
              <a:t>Parents teachers’ meetings</a:t>
            </a:r>
          </a:p>
          <a:p>
            <a:pPr marL="171450" indent="-171450">
              <a:buFont typeface="Arial" panose="020B0604020202020204" pitchFamily="34" charset="0"/>
              <a:buChar char="•"/>
            </a:pPr>
            <a:r>
              <a:rPr lang="en-IN" dirty="0">
                <a:solidFill>
                  <a:schemeClr val="tx1"/>
                </a:solidFill>
                <a:latin typeface="Univers" panose="020B0603020202030204"/>
              </a:rPr>
              <a:t>Student group meetings including </a:t>
            </a:r>
            <a:r>
              <a:rPr lang="en-IN" dirty="0" err="1">
                <a:solidFill>
                  <a:schemeClr val="tx1"/>
                </a:solidFill>
                <a:latin typeface="Univers" panose="020B0603020202030204"/>
              </a:rPr>
              <a:t>Meena</a:t>
            </a:r>
            <a:r>
              <a:rPr lang="en-IN" dirty="0">
                <a:solidFill>
                  <a:schemeClr val="tx1"/>
                </a:solidFill>
                <a:latin typeface="Univers" panose="020B0603020202030204"/>
              </a:rPr>
              <a:t> </a:t>
            </a:r>
            <a:r>
              <a:rPr lang="en-IN" dirty="0" err="1">
                <a:solidFill>
                  <a:schemeClr val="tx1"/>
                </a:solidFill>
                <a:latin typeface="Univers" panose="020B0603020202030204"/>
              </a:rPr>
              <a:t>Manch</a:t>
            </a:r>
            <a:r>
              <a:rPr lang="en-IN" dirty="0">
                <a:solidFill>
                  <a:schemeClr val="tx1"/>
                </a:solidFill>
                <a:latin typeface="Univers" panose="020B0603020202030204"/>
              </a:rPr>
              <a:t>, </a:t>
            </a:r>
            <a:r>
              <a:rPr lang="en-IN" dirty="0" err="1">
                <a:solidFill>
                  <a:schemeClr val="tx1"/>
                </a:solidFill>
                <a:latin typeface="Univers" panose="020B0603020202030204"/>
              </a:rPr>
              <a:t>Gargi</a:t>
            </a:r>
            <a:r>
              <a:rPr lang="en-IN" dirty="0">
                <a:solidFill>
                  <a:schemeClr val="tx1"/>
                </a:solidFill>
                <a:latin typeface="Univers" panose="020B0603020202030204"/>
              </a:rPr>
              <a:t> </a:t>
            </a:r>
            <a:r>
              <a:rPr lang="en-IN" dirty="0" err="1">
                <a:solidFill>
                  <a:schemeClr val="tx1"/>
                </a:solidFill>
                <a:latin typeface="Univers" panose="020B0603020202030204"/>
              </a:rPr>
              <a:t>Manch</a:t>
            </a:r>
            <a:r>
              <a:rPr lang="en-IN" dirty="0">
                <a:solidFill>
                  <a:schemeClr val="tx1"/>
                </a:solidFill>
                <a:latin typeface="Univers" panose="020B0603020202030204"/>
              </a:rPr>
              <a:t>, Raju </a:t>
            </a:r>
            <a:r>
              <a:rPr lang="en-IN" dirty="0" err="1">
                <a:solidFill>
                  <a:schemeClr val="tx1"/>
                </a:solidFill>
                <a:latin typeface="Univers" panose="020B0603020202030204"/>
              </a:rPr>
              <a:t>Manch</a:t>
            </a:r>
            <a:r>
              <a:rPr lang="en-IN" dirty="0">
                <a:solidFill>
                  <a:schemeClr val="tx1"/>
                </a:solidFill>
                <a:latin typeface="Univers" panose="020B0603020202030204"/>
              </a:rPr>
              <a:t>, </a:t>
            </a:r>
            <a:r>
              <a:rPr lang="en-IN" dirty="0" err="1">
                <a:solidFill>
                  <a:schemeClr val="tx1"/>
                </a:solidFill>
                <a:latin typeface="Univers" panose="020B0603020202030204"/>
              </a:rPr>
              <a:t>Kanyashree</a:t>
            </a:r>
            <a:r>
              <a:rPr lang="en-IN" dirty="0">
                <a:solidFill>
                  <a:schemeClr val="tx1"/>
                </a:solidFill>
                <a:latin typeface="Univers" panose="020B0603020202030204"/>
              </a:rPr>
              <a:t> clubs, student councils </a:t>
            </a:r>
          </a:p>
          <a:p>
            <a:pPr marL="171450" indent="-171450">
              <a:buFont typeface="Arial" panose="020B0604020202020204" pitchFamily="34" charset="0"/>
              <a:buChar char="•"/>
            </a:pPr>
            <a:r>
              <a:rPr lang="en-IN" dirty="0">
                <a:solidFill>
                  <a:schemeClr val="tx1"/>
                </a:solidFill>
                <a:latin typeface="Univers" panose="020B0603020202030204"/>
              </a:rPr>
              <a:t>Meetings of community groups and networks (SHGs, youth groups, NYKS, NSS, farmers’ groups)</a:t>
            </a:r>
          </a:p>
          <a:p>
            <a:pPr marL="171450" indent="-171450">
              <a:buFont typeface="Arial" panose="020B0604020202020204" pitchFamily="34" charset="0"/>
              <a:buChar char="•"/>
            </a:pPr>
            <a:r>
              <a:rPr lang="en-IN" dirty="0">
                <a:solidFill>
                  <a:schemeClr val="tx1"/>
                </a:solidFill>
                <a:latin typeface="Univers" panose="020B0603020202030204"/>
              </a:rPr>
              <a:t>Meetings at Common Service Centres</a:t>
            </a:r>
          </a:p>
          <a:p>
            <a:pPr marL="171450" indent="-171450">
              <a:buFont typeface="Arial" panose="020B0604020202020204" pitchFamily="34" charset="0"/>
              <a:buChar char="•"/>
            </a:pPr>
            <a:r>
              <a:rPr lang="en-IN" dirty="0">
                <a:solidFill>
                  <a:schemeClr val="tx1"/>
                </a:solidFill>
                <a:latin typeface="Univers" panose="020B0603020202030204"/>
              </a:rPr>
              <a:t>Virtual interactions with group of parents and adolescents </a:t>
            </a:r>
          </a:p>
        </p:txBody>
      </p:sp>
      <p:sp>
        <p:nvSpPr>
          <p:cNvPr id="18" name="Rectangle 17"/>
          <p:cNvSpPr/>
          <p:nvPr/>
        </p:nvSpPr>
        <p:spPr>
          <a:xfrm>
            <a:off x="8070435" y="2091363"/>
            <a:ext cx="4121566" cy="47666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IN" dirty="0">
                <a:solidFill>
                  <a:schemeClr val="tx1"/>
                </a:solidFill>
                <a:latin typeface="Univers" panose="020B0603020202030204"/>
              </a:rPr>
              <a:t>Gram Sabha meetings, </a:t>
            </a:r>
            <a:r>
              <a:rPr lang="en-IN" dirty="0" err="1">
                <a:solidFill>
                  <a:schemeClr val="tx1"/>
                </a:solidFill>
                <a:latin typeface="Univers" panose="020B0603020202030204"/>
              </a:rPr>
              <a:t>Chaupals</a:t>
            </a:r>
            <a:r>
              <a:rPr lang="en-IN" dirty="0">
                <a:solidFill>
                  <a:schemeClr val="tx1"/>
                </a:solidFill>
                <a:latin typeface="Univers" panose="020B0603020202030204"/>
              </a:rPr>
              <a:t> </a:t>
            </a:r>
          </a:p>
          <a:p>
            <a:pPr marL="285750" indent="-285750">
              <a:buFont typeface="Arial" panose="020B0604020202020204" pitchFamily="34" charset="0"/>
              <a:buChar char="•"/>
            </a:pPr>
            <a:r>
              <a:rPr lang="en-IN" dirty="0">
                <a:solidFill>
                  <a:schemeClr val="tx1"/>
                </a:solidFill>
                <a:latin typeface="Univers" panose="020B0603020202030204"/>
              </a:rPr>
              <a:t>VHSND and </a:t>
            </a:r>
            <a:r>
              <a:rPr lang="en-IN" dirty="0" err="1">
                <a:solidFill>
                  <a:schemeClr val="tx1"/>
                </a:solidFill>
                <a:latin typeface="Univers" panose="020B0603020202030204"/>
              </a:rPr>
              <a:t>Poshan</a:t>
            </a:r>
            <a:r>
              <a:rPr lang="en-IN" dirty="0">
                <a:solidFill>
                  <a:schemeClr val="tx1"/>
                </a:solidFill>
                <a:latin typeface="Univers" panose="020B0603020202030204"/>
              </a:rPr>
              <a:t> </a:t>
            </a:r>
            <a:r>
              <a:rPr lang="en-IN" dirty="0" err="1">
                <a:solidFill>
                  <a:schemeClr val="tx1"/>
                </a:solidFill>
                <a:latin typeface="Univers" panose="020B0603020202030204"/>
              </a:rPr>
              <a:t>Maah</a:t>
            </a:r>
            <a:r>
              <a:rPr lang="en-IN" dirty="0">
                <a:solidFill>
                  <a:schemeClr val="tx1"/>
                </a:solidFill>
                <a:latin typeface="Univers" panose="020B0603020202030204"/>
              </a:rPr>
              <a:t> celebrations</a:t>
            </a:r>
          </a:p>
          <a:p>
            <a:pPr marL="285750" indent="-285750">
              <a:buFont typeface="Arial" panose="020B0604020202020204" pitchFamily="34" charset="0"/>
              <a:buChar char="•"/>
            </a:pPr>
            <a:r>
              <a:rPr lang="en-IN" dirty="0">
                <a:solidFill>
                  <a:schemeClr val="tx1"/>
                </a:solidFill>
                <a:latin typeface="Univers" panose="020B0603020202030204"/>
              </a:rPr>
              <a:t>Adolescent Health Days </a:t>
            </a:r>
          </a:p>
          <a:p>
            <a:pPr marL="285750" indent="-285750">
              <a:buFont typeface="Arial" panose="020B0604020202020204" pitchFamily="34" charset="0"/>
              <a:buChar char="•"/>
            </a:pPr>
            <a:r>
              <a:rPr lang="en-IN" dirty="0">
                <a:solidFill>
                  <a:schemeClr val="tx1"/>
                </a:solidFill>
                <a:latin typeface="Univers" panose="020B0603020202030204"/>
              </a:rPr>
              <a:t>Community celebrations and events </a:t>
            </a:r>
          </a:p>
          <a:p>
            <a:pPr marL="285750" indent="-285750">
              <a:buFont typeface="Arial" panose="020B0604020202020204" pitchFamily="34" charset="0"/>
              <a:buChar char="•"/>
            </a:pPr>
            <a:r>
              <a:rPr lang="en-IN" dirty="0">
                <a:solidFill>
                  <a:schemeClr val="tx1"/>
                </a:solidFill>
                <a:latin typeface="Univers" panose="020B0603020202030204"/>
              </a:rPr>
              <a:t>School celebrations and events</a:t>
            </a:r>
          </a:p>
          <a:p>
            <a:pPr marL="285750" indent="-285750">
              <a:buFont typeface="Arial" panose="020B0604020202020204" pitchFamily="34" charset="0"/>
              <a:buChar char="•"/>
            </a:pPr>
            <a:r>
              <a:rPr lang="en-IN" dirty="0">
                <a:solidFill>
                  <a:schemeClr val="tx1"/>
                </a:solidFill>
                <a:latin typeface="Univers" panose="020B0603020202030204"/>
              </a:rPr>
              <a:t>Community radio</a:t>
            </a:r>
          </a:p>
          <a:p>
            <a:pPr marL="285750" indent="-285750">
              <a:buFont typeface="Arial" panose="020B0604020202020204" pitchFamily="34" charset="0"/>
              <a:buChar char="•"/>
            </a:pPr>
            <a:r>
              <a:rPr lang="en-IN" dirty="0">
                <a:solidFill>
                  <a:schemeClr val="tx1"/>
                </a:solidFill>
                <a:latin typeface="Univers" panose="020B0603020202030204"/>
              </a:rPr>
              <a:t>Display/Screening at CSCs and other prominent places in villages and panchayats </a:t>
            </a:r>
          </a:p>
          <a:p>
            <a:pPr marL="285750" indent="-285750">
              <a:buFont typeface="Arial" panose="020B0604020202020204" pitchFamily="34" charset="0"/>
              <a:buChar char="•"/>
            </a:pPr>
            <a:r>
              <a:rPr lang="en-IN" dirty="0">
                <a:solidFill>
                  <a:schemeClr val="tx1"/>
                </a:solidFill>
                <a:latin typeface="Univers" panose="020B0603020202030204"/>
              </a:rPr>
              <a:t>Digital circulation of all materials on WhatsApp groups, Facebook and other similar platforms </a:t>
            </a:r>
          </a:p>
          <a:p>
            <a:pPr lvl="3"/>
            <a:endParaRPr lang="en-IN" dirty="0">
              <a:solidFill>
                <a:schemeClr val="tx1"/>
              </a:solidFill>
              <a:latin typeface="Univers" panose="020B0603020202030204"/>
            </a:endParaRPr>
          </a:p>
        </p:txBody>
      </p:sp>
      <p:pic>
        <p:nvPicPr>
          <p:cNvPr id="19" name="Picture 18"/>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90650" y="1441490"/>
            <a:ext cx="998700" cy="559555"/>
          </a:xfrm>
          <a:prstGeom prst="rect">
            <a:avLst/>
          </a:prstGeom>
        </p:spPr>
      </p:pic>
      <p:sp>
        <p:nvSpPr>
          <p:cNvPr id="20" name="Rectangle 19"/>
          <p:cNvSpPr/>
          <p:nvPr/>
        </p:nvSpPr>
        <p:spPr>
          <a:xfrm>
            <a:off x="3838867" y="1426139"/>
            <a:ext cx="4153461" cy="583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a:solidFill>
                  <a:schemeClr val="tx1"/>
                </a:solidFill>
                <a:latin typeface="Univers" panose="020B0603020202030204"/>
              </a:rPr>
              <a:t>                 PLATFORMS FOR GC</a:t>
            </a:r>
          </a:p>
        </p:txBody>
      </p:sp>
      <p:pic>
        <p:nvPicPr>
          <p:cNvPr id="4" name="Picture 3"/>
          <p:cNvPicPr>
            <a:picLocks noChangeAspect="1"/>
          </p:cNvPicPr>
          <p:nvPr/>
        </p:nvPicPr>
        <p:blipFill>
          <a:blip r:embed="rId3"/>
          <a:stretch>
            <a:fillRect/>
          </a:stretch>
        </p:blipFill>
        <p:spPr>
          <a:xfrm>
            <a:off x="3838867" y="1448332"/>
            <a:ext cx="1152244" cy="583545"/>
          </a:xfrm>
          <a:prstGeom prst="rect">
            <a:avLst/>
          </a:prstGeom>
        </p:spPr>
      </p:pic>
      <p:sp>
        <p:nvSpPr>
          <p:cNvPr id="21" name="Rectangle 20"/>
          <p:cNvSpPr/>
          <p:nvPr/>
        </p:nvSpPr>
        <p:spPr>
          <a:xfrm>
            <a:off x="8070435" y="1426138"/>
            <a:ext cx="4121566" cy="583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a:solidFill>
                  <a:schemeClr val="tx1"/>
                </a:solidFill>
                <a:latin typeface="Univers" panose="020B0603020202030204"/>
              </a:rPr>
              <a:t>                 PLATFORMS FOR SMA</a:t>
            </a:r>
          </a:p>
        </p:txBody>
      </p:sp>
      <p:pic>
        <p:nvPicPr>
          <p:cNvPr id="22" name="Picture 2" descr="Group icon black stock illustration. Illustration of icon - 1284433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1466860"/>
            <a:ext cx="914400" cy="53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360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4" y="284176"/>
            <a:ext cx="11255188" cy="1200067"/>
          </a:xfrm>
        </p:spPr>
        <p:txBody>
          <a:bodyPr>
            <a:normAutofit/>
          </a:bodyPr>
          <a:lstStyle/>
          <a:p>
            <a:pPr lvl="0" algn="ctr" defTabSz="1600200">
              <a:lnSpc>
                <a:spcPct val="90000"/>
              </a:lnSpc>
              <a:spcAft>
                <a:spcPct val="35000"/>
              </a:spcAft>
            </a:pPr>
            <a:r>
              <a:rPr lang="en-US" sz="3800" dirty="0">
                <a:solidFill>
                  <a:srgbClr val="00B0F0"/>
                </a:solidFill>
                <a:latin typeface="univers" panose="020B0603020202030204" pitchFamily="34" charset="0"/>
              </a:rPr>
              <a:t>Parenting Adolescents – KEY THEMES </a:t>
            </a:r>
          </a:p>
        </p:txBody>
      </p:sp>
      <p:sp>
        <p:nvSpPr>
          <p:cNvPr id="3" name="TextBox 2"/>
          <p:cNvSpPr txBox="1"/>
          <p:nvPr/>
        </p:nvSpPr>
        <p:spPr>
          <a:xfrm>
            <a:off x="1480461" y="1569653"/>
            <a:ext cx="3048000" cy="923330"/>
          </a:xfrm>
          <a:prstGeom prst="rect">
            <a:avLst/>
          </a:prstGeom>
          <a:solidFill>
            <a:schemeClr val="bg1"/>
          </a:solidFill>
        </p:spPr>
        <p:txBody>
          <a:bodyPr wrap="square" rtlCol="0">
            <a:spAutoFit/>
          </a:bodyPr>
          <a:lstStyle/>
          <a:p>
            <a:r>
              <a:rPr lang="en-US" b="1" dirty="0">
                <a:latin typeface="Univers" panose="020B0703030502030204" pitchFamily="34" charset="0"/>
              </a:rPr>
              <a:t>Importance of parenting adolescents and the challenges </a:t>
            </a:r>
            <a:endParaRPr lang="en-IN" b="1" dirty="0">
              <a:latin typeface="Univers" panose="020B0703030502030204" pitchFamily="34" charset="0"/>
            </a:endParaRPr>
          </a:p>
        </p:txBody>
      </p:sp>
      <p:sp>
        <p:nvSpPr>
          <p:cNvPr id="14" name="TextBox 13"/>
          <p:cNvSpPr txBox="1"/>
          <p:nvPr/>
        </p:nvSpPr>
        <p:spPr>
          <a:xfrm>
            <a:off x="1480461" y="2540191"/>
            <a:ext cx="3048000" cy="646331"/>
          </a:xfrm>
          <a:prstGeom prst="rect">
            <a:avLst/>
          </a:prstGeom>
          <a:solidFill>
            <a:schemeClr val="bg1"/>
          </a:solidFill>
        </p:spPr>
        <p:txBody>
          <a:bodyPr wrap="square" rtlCol="0">
            <a:spAutoFit/>
          </a:bodyPr>
          <a:lstStyle/>
          <a:p>
            <a:r>
              <a:rPr lang="en-US" dirty="0">
                <a:latin typeface="Univers" panose="020B0703030502030204" pitchFamily="34" charset="0"/>
              </a:rPr>
              <a:t>Growth and changes in early adolescence </a:t>
            </a:r>
            <a:endParaRPr lang="en-IN" dirty="0">
              <a:latin typeface="Univers" panose="020B0703030502030204" pitchFamily="34" charset="0"/>
            </a:endParaRPr>
          </a:p>
        </p:txBody>
      </p:sp>
      <p:sp>
        <p:nvSpPr>
          <p:cNvPr id="15" name="TextBox 14"/>
          <p:cNvSpPr txBox="1"/>
          <p:nvPr/>
        </p:nvSpPr>
        <p:spPr>
          <a:xfrm>
            <a:off x="1480461" y="3232915"/>
            <a:ext cx="3048000" cy="923330"/>
          </a:xfrm>
          <a:prstGeom prst="rect">
            <a:avLst/>
          </a:prstGeom>
          <a:solidFill>
            <a:schemeClr val="bg1"/>
          </a:solidFill>
        </p:spPr>
        <p:txBody>
          <a:bodyPr wrap="square" rtlCol="0">
            <a:spAutoFit/>
          </a:bodyPr>
          <a:lstStyle/>
          <a:p>
            <a:r>
              <a:rPr lang="en-US" b="1" dirty="0"/>
              <a:t>Understanding adolescent’s developmental needs and gender sensitive support </a:t>
            </a:r>
            <a:endParaRPr lang="en-IN" b="1" dirty="0"/>
          </a:p>
        </p:txBody>
      </p:sp>
      <p:sp>
        <p:nvSpPr>
          <p:cNvPr id="16" name="TextBox 15"/>
          <p:cNvSpPr txBox="1"/>
          <p:nvPr/>
        </p:nvSpPr>
        <p:spPr>
          <a:xfrm>
            <a:off x="1480461" y="4202638"/>
            <a:ext cx="3048000" cy="1200329"/>
          </a:xfrm>
          <a:prstGeom prst="rect">
            <a:avLst/>
          </a:prstGeom>
          <a:solidFill>
            <a:schemeClr val="bg1"/>
          </a:solidFill>
        </p:spPr>
        <p:txBody>
          <a:bodyPr wrap="square" rtlCol="0">
            <a:spAutoFit/>
          </a:bodyPr>
          <a:lstStyle/>
          <a:p>
            <a:pPr lvl="0"/>
            <a:r>
              <a:rPr lang="en-US" dirty="0">
                <a:latin typeface="Univers" panose="020B0603020202030204"/>
              </a:rPr>
              <a:t>Understanding gender identity, promoting gender equity and addressing gender-based violence</a:t>
            </a:r>
            <a:endParaRPr lang="en-IN" dirty="0">
              <a:latin typeface="Univers" panose="020B0603020202030204"/>
            </a:endParaRPr>
          </a:p>
        </p:txBody>
      </p:sp>
      <p:sp>
        <p:nvSpPr>
          <p:cNvPr id="17" name="TextBox 16"/>
          <p:cNvSpPr txBox="1"/>
          <p:nvPr/>
        </p:nvSpPr>
        <p:spPr>
          <a:xfrm>
            <a:off x="1480461" y="5449360"/>
            <a:ext cx="3030014" cy="646331"/>
          </a:xfrm>
          <a:prstGeom prst="rect">
            <a:avLst/>
          </a:prstGeom>
          <a:solidFill>
            <a:schemeClr val="bg1"/>
          </a:solidFill>
        </p:spPr>
        <p:txBody>
          <a:bodyPr wrap="square" rtlCol="0">
            <a:spAutoFit/>
          </a:bodyPr>
          <a:lstStyle/>
          <a:p>
            <a:r>
              <a:rPr lang="en-US" b="1" dirty="0"/>
              <a:t>Disciplining by striking a balance </a:t>
            </a:r>
            <a:endParaRPr lang="en-IN" b="1" dirty="0"/>
          </a:p>
        </p:txBody>
      </p:sp>
      <p:sp>
        <p:nvSpPr>
          <p:cNvPr id="18" name="TextBox 17"/>
          <p:cNvSpPr txBox="1"/>
          <p:nvPr/>
        </p:nvSpPr>
        <p:spPr>
          <a:xfrm>
            <a:off x="6116858" y="1569798"/>
            <a:ext cx="2954490" cy="1200329"/>
          </a:xfrm>
          <a:prstGeom prst="rect">
            <a:avLst/>
          </a:prstGeom>
          <a:solidFill>
            <a:schemeClr val="bg1"/>
          </a:solidFill>
        </p:spPr>
        <p:txBody>
          <a:bodyPr wrap="square" rtlCol="0">
            <a:spAutoFit/>
          </a:bodyPr>
          <a:lstStyle/>
          <a:p>
            <a:r>
              <a:rPr lang="en-US" b="1" dirty="0">
                <a:latin typeface="Univers" panose="020B0703030502030204"/>
              </a:rPr>
              <a:t>Raising adolescents with values and embracing diversity (adolescents with disabilities)</a:t>
            </a:r>
            <a:r>
              <a:rPr lang="en-US" b="1" dirty="0"/>
              <a:t> </a:t>
            </a:r>
            <a:endParaRPr lang="en-IN" b="1" dirty="0"/>
          </a:p>
        </p:txBody>
      </p:sp>
      <p:sp>
        <p:nvSpPr>
          <p:cNvPr id="19" name="TextBox 18"/>
          <p:cNvSpPr txBox="1"/>
          <p:nvPr/>
        </p:nvSpPr>
        <p:spPr>
          <a:xfrm>
            <a:off x="6111688" y="2826818"/>
            <a:ext cx="2964830" cy="923330"/>
          </a:xfrm>
          <a:prstGeom prst="rect">
            <a:avLst/>
          </a:prstGeom>
          <a:solidFill>
            <a:schemeClr val="bg1"/>
          </a:solidFill>
        </p:spPr>
        <p:txBody>
          <a:bodyPr wrap="square" rtlCol="0">
            <a:spAutoFit/>
          </a:bodyPr>
          <a:lstStyle/>
          <a:p>
            <a:r>
              <a:rPr lang="en-US" dirty="0">
                <a:latin typeface="Univers" panose="020B0703030502030204" pitchFamily="34" charset="0"/>
              </a:rPr>
              <a:t>Knowing adolescents’ friends and friendship with opposite sex </a:t>
            </a:r>
            <a:endParaRPr lang="en-IN" dirty="0">
              <a:latin typeface="Univers" panose="020B0703030502030204" pitchFamily="34" charset="0"/>
            </a:endParaRPr>
          </a:p>
        </p:txBody>
      </p:sp>
      <p:sp>
        <p:nvSpPr>
          <p:cNvPr id="20" name="TextBox 19"/>
          <p:cNvSpPr txBox="1"/>
          <p:nvPr/>
        </p:nvSpPr>
        <p:spPr>
          <a:xfrm>
            <a:off x="6111688" y="3778539"/>
            <a:ext cx="2964830" cy="646331"/>
          </a:xfrm>
          <a:prstGeom prst="rect">
            <a:avLst/>
          </a:prstGeom>
          <a:solidFill>
            <a:schemeClr val="bg1"/>
          </a:solidFill>
        </p:spPr>
        <p:txBody>
          <a:bodyPr wrap="square" rtlCol="0">
            <a:spAutoFit/>
          </a:bodyPr>
          <a:lstStyle/>
          <a:p>
            <a:r>
              <a:rPr lang="en-US" b="1" dirty="0">
                <a:latin typeface="Univers" panose="020B0703030502030204" pitchFamily="34" charset="0"/>
              </a:rPr>
              <a:t>Independence and responsibility </a:t>
            </a:r>
            <a:endParaRPr lang="en-IN" b="1" dirty="0">
              <a:latin typeface="Univers" panose="020B0703030502030204" pitchFamily="34" charset="0"/>
            </a:endParaRPr>
          </a:p>
        </p:txBody>
      </p:sp>
      <p:sp>
        <p:nvSpPr>
          <p:cNvPr id="21" name="TextBox 20"/>
          <p:cNvSpPr txBox="1"/>
          <p:nvPr/>
        </p:nvSpPr>
        <p:spPr>
          <a:xfrm>
            <a:off x="6111688" y="4477967"/>
            <a:ext cx="2964830" cy="646331"/>
          </a:xfrm>
          <a:prstGeom prst="rect">
            <a:avLst/>
          </a:prstGeom>
          <a:solidFill>
            <a:schemeClr val="bg1"/>
          </a:solidFill>
        </p:spPr>
        <p:txBody>
          <a:bodyPr wrap="square" rtlCol="0">
            <a:spAutoFit/>
          </a:bodyPr>
          <a:lstStyle/>
          <a:p>
            <a:r>
              <a:rPr lang="en-US" dirty="0">
                <a:latin typeface="Univers" panose="020B0603020202030204"/>
              </a:rPr>
              <a:t>Parental engagement in adolescents’ study </a:t>
            </a:r>
            <a:endParaRPr lang="en-IN" dirty="0">
              <a:latin typeface="Univers" panose="020B0603020202030204"/>
            </a:endParaRPr>
          </a:p>
        </p:txBody>
      </p:sp>
      <p:sp>
        <p:nvSpPr>
          <p:cNvPr id="22" name="TextBox 21"/>
          <p:cNvSpPr txBox="1"/>
          <p:nvPr/>
        </p:nvSpPr>
        <p:spPr>
          <a:xfrm>
            <a:off x="1480461" y="6136278"/>
            <a:ext cx="3030014" cy="646331"/>
          </a:xfrm>
          <a:prstGeom prst="rect">
            <a:avLst/>
          </a:prstGeom>
          <a:solidFill>
            <a:schemeClr val="bg1"/>
          </a:solidFill>
        </p:spPr>
        <p:txBody>
          <a:bodyPr wrap="square" rtlCol="0">
            <a:spAutoFit/>
          </a:bodyPr>
          <a:lstStyle/>
          <a:p>
            <a:r>
              <a:rPr lang="en-US" dirty="0">
                <a:latin typeface="Univers" panose="020B0703030502030204" pitchFamily="34" charset="0"/>
              </a:rPr>
              <a:t>Communicating with adolescents </a:t>
            </a:r>
            <a:endParaRPr lang="en-IN" dirty="0">
              <a:latin typeface="Univers" panose="020B0703030502030204" pitchFamily="34" charset="0"/>
            </a:endParaRPr>
          </a:p>
        </p:txBody>
      </p:sp>
      <p:sp>
        <p:nvSpPr>
          <p:cNvPr id="23" name="TextBox 22"/>
          <p:cNvSpPr txBox="1"/>
          <p:nvPr/>
        </p:nvSpPr>
        <p:spPr>
          <a:xfrm>
            <a:off x="6111688" y="5147026"/>
            <a:ext cx="2964830" cy="923330"/>
          </a:xfrm>
          <a:prstGeom prst="rect">
            <a:avLst/>
          </a:prstGeom>
          <a:solidFill>
            <a:schemeClr val="bg1"/>
          </a:solidFill>
        </p:spPr>
        <p:txBody>
          <a:bodyPr wrap="square" rtlCol="0">
            <a:spAutoFit/>
          </a:bodyPr>
          <a:lstStyle/>
          <a:p>
            <a:r>
              <a:rPr lang="en-US" b="1" dirty="0">
                <a:latin typeface="Univers" panose="020B0703030502030204" pitchFamily="34" charset="0"/>
              </a:rPr>
              <a:t>Making life choices – career, marriage; and ending child marriage </a:t>
            </a:r>
            <a:endParaRPr lang="en-IN" b="1" dirty="0">
              <a:latin typeface="Univers" panose="020B0703030502030204" pitchFamily="34" charset="0"/>
            </a:endParaRPr>
          </a:p>
        </p:txBody>
      </p:sp>
      <p:sp>
        <p:nvSpPr>
          <p:cNvPr id="24" name="TextBox 23"/>
          <p:cNvSpPr txBox="1"/>
          <p:nvPr/>
        </p:nvSpPr>
        <p:spPr>
          <a:xfrm>
            <a:off x="9848311" y="3464181"/>
            <a:ext cx="2234191" cy="1200329"/>
          </a:xfrm>
          <a:prstGeom prst="rect">
            <a:avLst/>
          </a:prstGeom>
          <a:solidFill>
            <a:schemeClr val="bg1"/>
          </a:solidFill>
        </p:spPr>
        <p:txBody>
          <a:bodyPr wrap="square" rtlCol="0">
            <a:spAutoFit/>
          </a:bodyPr>
          <a:lstStyle/>
          <a:p>
            <a:r>
              <a:rPr lang="en-US" b="1" dirty="0">
                <a:latin typeface="Univers" panose="020B0703030502030204" pitchFamily="34" charset="0"/>
              </a:rPr>
              <a:t>Psychosocial support particularly during COVID-19 </a:t>
            </a:r>
            <a:endParaRPr lang="en-IN" b="1" dirty="0">
              <a:latin typeface="Univers" panose="020B0703030502030204" pitchFamily="34" charset="0"/>
            </a:endParaRPr>
          </a:p>
        </p:txBody>
      </p:sp>
      <p:sp>
        <p:nvSpPr>
          <p:cNvPr id="25" name="TextBox 24"/>
          <p:cNvSpPr txBox="1"/>
          <p:nvPr/>
        </p:nvSpPr>
        <p:spPr>
          <a:xfrm>
            <a:off x="6111688" y="6115812"/>
            <a:ext cx="2964830" cy="646331"/>
          </a:xfrm>
          <a:prstGeom prst="rect">
            <a:avLst/>
          </a:prstGeom>
          <a:solidFill>
            <a:schemeClr val="bg1"/>
          </a:solidFill>
        </p:spPr>
        <p:txBody>
          <a:bodyPr wrap="square" rtlCol="0">
            <a:spAutoFit/>
          </a:bodyPr>
          <a:lstStyle/>
          <a:p>
            <a:r>
              <a:rPr lang="en-US" dirty="0">
                <a:latin typeface="Univers" panose="020B0603020202030204"/>
              </a:rPr>
              <a:t>Use of media and online safety </a:t>
            </a:r>
            <a:endParaRPr lang="en-IN" dirty="0">
              <a:latin typeface="Univers" panose="020B0603020202030204"/>
            </a:endParaRPr>
          </a:p>
        </p:txBody>
      </p:sp>
      <p:pic>
        <p:nvPicPr>
          <p:cNvPr id="27" name="Picture 26"/>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72660" y="1551088"/>
            <a:ext cx="868316" cy="901645"/>
          </a:xfrm>
          <a:prstGeom prst="rect">
            <a:avLst/>
          </a:prstGeom>
        </p:spPr>
      </p:pic>
      <p:pic>
        <p:nvPicPr>
          <p:cNvPr id="28" name="Picture 27"/>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8195" t="17479"/>
          <a:stretch/>
        </p:blipFill>
        <p:spPr>
          <a:xfrm>
            <a:off x="248992" y="2505064"/>
            <a:ext cx="1006504" cy="649404"/>
          </a:xfrm>
          <a:prstGeom prst="rect">
            <a:avLst/>
          </a:prstGeom>
        </p:spPr>
      </p:pic>
      <p:pic>
        <p:nvPicPr>
          <p:cNvPr id="29" name="Picture 28"/>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12441" y="3269160"/>
            <a:ext cx="1035304" cy="792784"/>
          </a:xfrm>
          <a:prstGeom prst="rect">
            <a:avLst/>
          </a:prstGeom>
        </p:spPr>
      </p:pic>
      <p:pic>
        <p:nvPicPr>
          <p:cNvPr id="30" name="Picture 29"/>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4094" y="4139891"/>
            <a:ext cx="778153" cy="961044"/>
          </a:xfrm>
          <a:prstGeom prst="rect">
            <a:avLst/>
          </a:prstGeom>
        </p:spPr>
      </p:pic>
      <p:pic>
        <p:nvPicPr>
          <p:cNvPr id="32" name="Picture 31"/>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23309" y="6055330"/>
            <a:ext cx="1154256" cy="665723"/>
          </a:xfrm>
          <a:prstGeom prst="rect">
            <a:avLst/>
          </a:prstGeom>
        </p:spPr>
      </p:pic>
      <p:pic>
        <p:nvPicPr>
          <p:cNvPr id="33" name="Picture 32"/>
          <p:cNvPicPr>
            <a:picLocks noChangeAspect="1"/>
          </p:cNvPicPr>
          <p:nvPr/>
        </p:nvPicPr>
        <p:blipFill>
          <a:blip r:embed="rId7"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488381" y="5306434"/>
            <a:ext cx="756882" cy="747340"/>
          </a:xfrm>
          <a:prstGeom prst="rect">
            <a:avLst/>
          </a:prstGeom>
        </p:spPr>
      </p:pic>
      <p:pic>
        <p:nvPicPr>
          <p:cNvPr id="34" name="Picture 33"/>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971756" y="1651169"/>
            <a:ext cx="982074" cy="980222"/>
          </a:xfrm>
          <a:prstGeom prst="rect">
            <a:avLst/>
          </a:prstGeom>
        </p:spPr>
      </p:pic>
      <p:pic>
        <p:nvPicPr>
          <p:cNvPr id="35" name="Picture 34"/>
          <p:cNvPicPr>
            <a:picLocks noChangeAspect="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74949" y="2679673"/>
            <a:ext cx="1175689" cy="929354"/>
          </a:xfrm>
          <a:prstGeom prst="rect">
            <a:avLst/>
          </a:prstGeom>
        </p:spPr>
      </p:pic>
      <p:pic>
        <p:nvPicPr>
          <p:cNvPr id="36" name="Picture 35"/>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009776" y="3696438"/>
            <a:ext cx="937177" cy="751284"/>
          </a:xfrm>
          <a:prstGeom prst="rect">
            <a:avLst/>
          </a:prstGeom>
        </p:spPr>
      </p:pic>
      <p:pic>
        <p:nvPicPr>
          <p:cNvPr id="37" name="Picture 36"/>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52898" y="4449525"/>
            <a:ext cx="1219790" cy="677879"/>
          </a:xfrm>
          <a:prstGeom prst="rect">
            <a:avLst/>
          </a:prstGeom>
        </p:spPr>
      </p:pic>
      <p:pic>
        <p:nvPicPr>
          <p:cNvPr id="38" name="Picture 37"/>
          <p:cNvPicPr>
            <a:picLocks noChangeAspect="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095506" y="5164268"/>
            <a:ext cx="827342" cy="884648"/>
          </a:xfrm>
          <a:prstGeom prst="rect">
            <a:avLst/>
          </a:prstGeom>
        </p:spPr>
      </p:pic>
      <p:pic>
        <p:nvPicPr>
          <p:cNvPr id="39" name="Picture 38"/>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095506" y="6136278"/>
            <a:ext cx="892997" cy="718200"/>
          </a:xfrm>
          <a:prstGeom prst="rect">
            <a:avLst/>
          </a:prstGeom>
        </p:spPr>
      </p:pic>
      <p:pic>
        <p:nvPicPr>
          <p:cNvPr id="40" name="Picture 39"/>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87505" y="2452733"/>
            <a:ext cx="1838650" cy="929354"/>
          </a:xfrm>
          <a:prstGeom prst="rect">
            <a:avLst/>
          </a:prstGeom>
        </p:spPr>
      </p:pic>
      <p:pic>
        <p:nvPicPr>
          <p:cNvPr id="41" name="Picture 40"/>
          <p:cNvPicPr>
            <a:picLocks noChangeAspect="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flipH="1">
            <a:off x="10496716" y="1563246"/>
            <a:ext cx="820228" cy="800779"/>
          </a:xfrm>
          <a:prstGeom prst="rect">
            <a:avLst/>
          </a:prstGeom>
        </p:spPr>
      </p:pic>
    </p:spTree>
    <p:extLst>
      <p:ext uri="{BB962C8B-B14F-4D97-AF65-F5344CB8AC3E}">
        <p14:creationId xmlns:p14="http://schemas.microsoft.com/office/powerpoint/2010/main" val="1719344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4" y="284176"/>
            <a:ext cx="11255188" cy="1200067"/>
          </a:xfrm>
        </p:spPr>
        <p:txBody>
          <a:bodyPr>
            <a:normAutofit/>
          </a:bodyPr>
          <a:lstStyle/>
          <a:p>
            <a:pPr lvl="0" algn="ctr" defTabSz="1600200">
              <a:lnSpc>
                <a:spcPct val="90000"/>
              </a:lnSpc>
              <a:spcAft>
                <a:spcPct val="35000"/>
              </a:spcAft>
            </a:pPr>
            <a:r>
              <a:rPr lang="en-US" sz="3800" dirty="0">
                <a:solidFill>
                  <a:srgbClr val="00B0F0"/>
                </a:solidFill>
                <a:latin typeface="univers" panose="020B0603020202030204" pitchFamily="34" charset="0"/>
              </a:rPr>
              <a:t>UNPACKING THE PACKAGE CONTENTS</a:t>
            </a:r>
          </a:p>
        </p:txBody>
      </p:sp>
      <p:pic>
        <p:nvPicPr>
          <p:cNvPr id="4" name="Picture 3"/>
          <p:cNvPicPr>
            <a:picLocks noChangeAspect="1"/>
          </p:cNvPicPr>
          <p:nvPr/>
        </p:nvPicPr>
        <p:blipFill rotWithShape="1">
          <a:blip r:embed="rId2"/>
          <a:srcRect l="-316" t="9312" r="1477" b="12170"/>
          <a:stretch/>
        </p:blipFill>
        <p:spPr>
          <a:xfrm>
            <a:off x="304800" y="1607242"/>
            <a:ext cx="4020458" cy="1803615"/>
          </a:xfrm>
          <a:prstGeom prst="rect">
            <a:avLst/>
          </a:prstGeom>
        </p:spPr>
      </p:pic>
      <p:sp>
        <p:nvSpPr>
          <p:cNvPr id="5" name="Rectangle 4"/>
          <p:cNvSpPr/>
          <p:nvPr/>
        </p:nvSpPr>
        <p:spPr>
          <a:xfrm>
            <a:off x="304800" y="3454398"/>
            <a:ext cx="4020458" cy="58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Univers" panose="020B0703030502030204" pitchFamily="34" charset="0"/>
              </a:rPr>
              <a:t>Tarunya Online Repository </a:t>
            </a:r>
            <a:endParaRPr lang="en-IN" dirty="0">
              <a:solidFill>
                <a:schemeClr val="tx1"/>
              </a:solidFill>
              <a:latin typeface="Univers" panose="020B0703030502030204" pitchFamily="34" charset="0"/>
            </a:endParaRPr>
          </a:p>
        </p:txBody>
      </p:sp>
      <p:pic>
        <p:nvPicPr>
          <p:cNvPr id="42" name="Picture 41">
            <a:hlinkClick r:id="rId3"/>
          </p:cNvPr>
          <p:cNvPicPr/>
          <p:nvPr/>
        </p:nvPicPr>
        <p:blipFill rotWithShape="1">
          <a:blip r:embed="rId4" cstate="print">
            <a:extLst>
              <a:ext uri="{28A0092B-C50C-407E-A947-70E740481C1C}">
                <a14:useLocalDpi xmlns:a14="http://schemas.microsoft.com/office/drawing/2010/main" val="0"/>
              </a:ext>
            </a:extLst>
          </a:blip>
          <a:srcRect l="3728" t="16201" r="38831" b="26198"/>
          <a:stretch/>
        </p:blipFill>
        <p:spPr bwMode="auto">
          <a:xfrm>
            <a:off x="4673602" y="1607242"/>
            <a:ext cx="3236686" cy="1832382"/>
          </a:xfrm>
          <a:prstGeom prst="rect">
            <a:avLst/>
          </a:prstGeom>
          <a:ln>
            <a:noFill/>
          </a:ln>
          <a:extLst>
            <a:ext uri="{53640926-AAD7-44D8-BBD7-CCE9431645EC}">
              <a14:shadowObscured xmlns:a14="http://schemas.microsoft.com/office/drawing/2010/main"/>
            </a:ext>
          </a:extLst>
        </p:spPr>
      </p:pic>
      <p:sp>
        <p:nvSpPr>
          <p:cNvPr id="43" name="Rectangle 42"/>
          <p:cNvSpPr/>
          <p:nvPr/>
        </p:nvSpPr>
        <p:spPr>
          <a:xfrm>
            <a:off x="4717145" y="3490053"/>
            <a:ext cx="3236686" cy="58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Univers" panose="020B0703030502030204" pitchFamily="34" charset="0"/>
              </a:rPr>
              <a:t>AdhaFULL Omnibus  </a:t>
            </a:r>
            <a:endParaRPr lang="en-IN" dirty="0">
              <a:solidFill>
                <a:schemeClr val="tx1"/>
              </a:solidFill>
              <a:latin typeface="Univers" panose="020B0703030502030204" pitchFamily="34" charset="0"/>
            </a:endParaRPr>
          </a:p>
        </p:txBody>
      </p:sp>
      <p:pic>
        <p:nvPicPr>
          <p:cNvPr id="44" name="Picture 43">
            <a:hlinkClick r:id="rId5"/>
          </p:cNvPr>
          <p:cNvPicPr/>
          <p:nvPr/>
        </p:nvPicPr>
        <p:blipFill rotWithShape="1">
          <a:blip r:embed="rId6" cstate="print">
            <a:extLst>
              <a:ext uri="{28A0092B-C50C-407E-A947-70E740481C1C}">
                <a14:useLocalDpi xmlns:a14="http://schemas.microsoft.com/office/drawing/2010/main" val="0"/>
              </a:ext>
            </a:extLst>
          </a:blip>
          <a:srcRect l="26768" t="36159" r="26813" b="28285"/>
          <a:stretch/>
        </p:blipFill>
        <p:spPr bwMode="auto">
          <a:xfrm>
            <a:off x="8233637" y="1607241"/>
            <a:ext cx="3853187" cy="1803615"/>
          </a:xfrm>
          <a:prstGeom prst="rect">
            <a:avLst/>
          </a:prstGeom>
          <a:ln>
            <a:noFill/>
          </a:ln>
          <a:extLst>
            <a:ext uri="{53640926-AAD7-44D8-BBD7-CCE9431645EC}">
              <a14:shadowObscured xmlns:a14="http://schemas.microsoft.com/office/drawing/2010/main"/>
            </a:ext>
          </a:extLst>
        </p:spPr>
      </p:pic>
      <p:sp>
        <p:nvSpPr>
          <p:cNvPr id="45" name="Rectangle 44"/>
          <p:cNvSpPr/>
          <p:nvPr/>
        </p:nvSpPr>
        <p:spPr>
          <a:xfrm>
            <a:off x="8502596" y="3461284"/>
            <a:ext cx="3236686" cy="580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Univers" panose="020B0703030502030204" pitchFamily="34" charset="0"/>
              </a:rPr>
              <a:t>Baapwali Baat Package </a:t>
            </a:r>
            <a:endParaRPr lang="en-IN" dirty="0">
              <a:solidFill>
                <a:schemeClr val="tx1"/>
              </a:solidFill>
              <a:latin typeface="Univers" panose="020B0703030502030204" pitchFamily="34" charset="0"/>
            </a:endParaRPr>
          </a:p>
        </p:txBody>
      </p:sp>
      <p:pic>
        <p:nvPicPr>
          <p:cNvPr id="9" name="Picture 8"/>
          <p:cNvPicPr>
            <a:picLocks noChangeAspect="1"/>
          </p:cNvPicPr>
          <p:nvPr/>
        </p:nvPicPr>
        <p:blipFill rotWithShape="1">
          <a:blip r:embed="rId7"/>
          <a:srcRect l="17133" t="12063" r="17611" b="12169"/>
          <a:stretch/>
        </p:blipFill>
        <p:spPr>
          <a:xfrm>
            <a:off x="4891315" y="4127530"/>
            <a:ext cx="2888346" cy="1893824"/>
          </a:xfrm>
          <a:prstGeom prst="rect">
            <a:avLst/>
          </a:prstGeom>
        </p:spPr>
      </p:pic>
      <p:sp>
        <p:nvSpPr>
          <p:cNvPr id="46" name="Rectangle 45"/>
          <p:cNvSpPr/>
          <p:nvPr/>
        </p:nvSpPr>
        <p:spPr>
          <a:xfrm>
            <a:off x="4894789" y="6064758"/>
            <a:ext cx="2888346" cy="769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Univers" panose="020B0703030502030204" pitchFamily="34" charset="0"/>
              </a:rPr>
              <a:t>Parenting Adolescents </a:t>
            </a:r>
            <a:r>
              <a:rPr lang="en-US" sz="1600">
                <a:solidFill>
                  <a:schemeClr val="tx1"/>
                </a:solidFill>
                <a:latin typeface="Univers" panose="020B0703030502030204" pitchFamily="34" charset="0"/>
              </a:rPr>
              <a:t>Animatics</a:t>
            </a:r>
            <a:endParaRPr lang="en-IN" sz="1400" dirty="0">
              <a:solidFill>
                <a:schemeClr val="tx1"/>
              </a:solidFill>
              <a:latin typeface="Univers" panose="020B0703030502030204" pitchFamily="34" charset="0"/>
            </a:endParaRPr>
          </a:p>
        </p:txBody>
      </p:sp>
      <p:pic>
        <p:nvPicPr>
          <p:cNvPr id="11" name="Picture 10"/>
          <p:cNvPicPr>
            <a:picLocks noChangeAspect="1"/>
          </p:cNvPicPr>
          <p:nvPr/>
        </p:nvPicPr>
        <p:blipFill rotWithShape="1">
          <a:blip r:embed="rId8"/>
          <a:srcRect l="58844" t="24339" r="21316" b="52381"/>
          <a:stretch/>
        </p:blipFill>
        <p:spPr>
          <a:xfrm>
            <a:off x="696685" y="4124691"/>
            <a:ext cx="2690798" cy="1868417"/>
          </a:xfrm>
          <a:prstGeom prst="rect">
            <a:avLst/>
          </a:prstGeom>
        </p:spPr>
      </p:pic>
      <p:sp>
        <p:nvSpPr>
          <p:cNvPr id="47" name="Rectangle 46"/>
          <p:cNvSpPr/>
          <p:nvPr/>
        </p:nvSpPr>
        <p:spPr>
          <a:xfrm>
            <a:off x="701808" y="6021354"/>
            <a:ext cx="2690798" cy="769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Univers" panose="020B0703030502030204" pitchFamily="34" charset="0"/>
              </a:rPr>
              <a:t>Amma Ji </a:t>
            </a:r>
            <a:r>
              <a:rPr lang="en-US" sz="1600">
                <a:solidFill>
                  <a:schemeClr val="tx1"/>
                </a:solidFill>
                <a:latin typeface="Univers" panose="020B0703030502030204" pitchFamily="34" charset="0"/>
              </a:rPr>
              <a:t>Kehti Hain </a:t>
            </a:r>
            <a:r>
              <a:rPr lang="en-US" sz="1600" dirty="0">
                <a:solidFill>
                  <a:schemeClr val="tx1"/>
                </a:solidFill>
                <a:latin typeface="Univers" panose="020B0703030502030204" pitchFamily="34" charset="0"/>
              </a:rPr>
              <a:t>Videos </a:t>
            </a:r>
            <a:endParaRPr lang="en-IN" sz="1400" dirty="0">
              <a:solidFill>
                <a:schemeClr val="tx1"/>
              </a:solidFill>
              <a:latin typeface="Univers" panose="020B0703030502030204" pitchFamily="34" charset="0"/>
            </a:endParaRPr>
          </a:p>
        </p:txBody>
      </p:sp>
      <p:pic>
        <p:nvPicPr>
          <p:cNvPr id="12" name="Picture 11"/>
          <p:cNvPicPr>
            <a:picLocks noChangeAspect="1"/>
          </p:cNvPicPr>
          <p:nvPr/>
        </p:nvPicPr>
        <p:blipFill rotWithShape="1">
          <a:blip r:embed="rId9"/>
          <a:srcRect l="34821" t="15026" r="35778" b="11111"/>
          <a:stretch/>
        </p:blipFill>
        <p:spPr>
          <a:xfrm>
            <a:off x="9425319" y="4081490"/>
            <a:ext cx="1420267" cy="2014932"/>
          </a:xfrm>
          <a:prstGeom prst="rect">
            <a:avLst/>
          </a:prstGeom>
        </p:spPr>
      </p:pic>
      <p:sp>
        <p:nvSpPr>
          <p:cNvPr id="48" name="Rectangle 47"/>
          <p:cNvSpPr/>
          <p:nvPr/>
        </p:nvSpPr>
        <p:spPr>
          <a:xfrm>
            <a:off x="8850936" y="6107028"/>
            <a:ext cx="2888346" cy="684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Univers" panose="020B0703030502030204" pitchFamily="34" charset="0"/>
              </a:rPr>
              <a:t>Comic Book on Parenting Tips during COVID</a:t>
            </a:r>
            <a:endParaRPr lang="en-IN" sz="1400" dirty="0">
              <a:solidFill>
                <a:schemeClr val="tx1"/>
              </a:solidFill>
              <a:latin typeface="Univers" panose="020B0703030502030204" pitchFamily="34" charset="0"/>
            </a:endParaRPr>
          </a:p>
        </p:txBody>
      </p:sp>
    </p:spTree>
    <p:extLst>
      <p:ext uri="{BB962C8B-B14F-4D97-AF65-F5344CB8AC3E}">
        <p14:creationId xmlns:p14="http://schemas.microsoft.com/office/powerpoint/2010/main" val="25823824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2D285453F1E84B81D82EAF09DACC66" ma:contentTypeVersion="13" ma:contentTypeDescription="Create a new document." ma:contentTypeScope="" ma:versionID="c2aa4eaa93e6206c044b0124b316e902">
  <xsd:schema xmlns:xsd="http://www.w3.org/2001/XMLSchema" xmlns:xs="http://www.w3.org/2001/XMLSchema" xmlns:p="http://schemas.microsoft.com/office/2006/metadata/properties" xmlns:ns3="7141b7e8-86ce-4e43-b263-24aa11f623a0" xmlns:ns4="ae88052c-0f3c-4da7-af7b-9b8a00c7a39e" targetNamespace="http://schemas.microsoft.com/office/2006/metadata/properties" ma:root="true" ma:fieldsID="72cbe53d3692e64385eadd3d4c1891fd" ns3:_="" ns4:_="">
    <xsd:import namespace="7141b7e8-86ce-4e43-b263-24aa11f623a0"/>
    <xsd:import namespace="ae88052c-0f3c-4da7-af7b-9b8a00c7a39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41b7e8-86ce-4e43-b263-24aa11f623a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88052c-0f3c-4da7-af7b-9b8a00c7a39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0A2AE0-A6C6-45B7-9839-8C209FBCE377}">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7141b7e8-86ce-4e43-b263-24aa11f623a0"/>
    <ds:schemaRef ds:uri="http://purl.org/dc/elements/1.1/"/>
    <ds:schemaRef ds:uri="http://schemas.openxmlformats.org/package/2006/metadata/core-properties"/>
    <ds:schemaRef ds:uri="ae88052c-0f3c-4da7-af7b-9b8a00c7a39e"/>
    <ds:schemaRef ds:uri="http://www.w3.org/XML/1998/namespace"/>
    <ds:schemaRef ds:uri="http://purl.org/dc/dcmitype/"/>
  </ds:schemaRefs>
</ds:datastoreItem>
</file>

<file path=customXml/itemProps2.xml><?xml version="1.0" encoding="utf-8"?>
<ds:datastoreItem xmlns:ds="http://schemas.openxmlformats.org/officeDocument/2006/customXml" ds:itemID="{7ADF3B6B-9FE5-41EC-AFE4-BB6FD65B249C}">
  <ds:schemaRefs>
    <ds:schemaRef ds:uri="http://schemas.microsoft.com/sharepoint/v3/contenttype/forms"/>
  </ds:schemaRefs>
</ds:datastoreItem>
</file>

<file path=customXml/itemProps3.xml><?xml version="1.0" encoding="utf-8"?>
<ds:datastoreItem xmlns:ds="http://schemas.openxmlformats.org/officeDocument/2006/customXml" ds:itemID="{B3C26E7F-B848-458A-A99F-9348750C45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41b7e8-86ce-4e43-b263-24aa11f623a0"/>
    <ds:schemaRef ds:uri="ae88052c-0f3c-4da7-af7b-9b8a00c7a3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Banded</Template>
  <TotalTime>2211</TotalTime>
  <Words>2291</Words>
  <Application>Microsoft Office PowerPoint</Application>
  <PresentationFormat>Widescreen</PresentationFormat>
  <Paragraphs>314</Paragraphs>
  <Slides>29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AngsanaUPC</vt:lpstr>
      <vt:lpstr>Arial</vt:lpstr>
      <vt:lpstr>Calibri</vt:lpstr>
      <vt:lpstr>Candara</vt:lpstr>
      <vt:lpstr>Corbel</vt:lpstr>
      <vt:lpstr>Symbol</vt:lpstr>
      <vt:lpstr>Times New Roman</vt:lpstr>
      <vt:lpstr>Univers</vt:lpstr>
      <vt:lpstr>Univers</vt:lpstr>
      <vt:lpstr>Wingdings</vt:lpstr>
      <vt:lpstr>Banded</vt:lpstr>
      <vt:lpstr>Parenting Adolescents PACKAGE Roll Out GUIDE </vt:lpstr>
      <vt:lpstr>RESPONSIVE PARENTING – THE CONTEXT </vt:lpstr>
      <vt:lpstr>PARENTING ADOLESCENTS – THE STRATEGY</vt:lpstr>
      <vt:lpstr>PARENTING ADOLESCENTS - PACKAGE</vt:lpstr>
      <vt:lpstr>Intended Users of THE PACKAGE</vt:lpstr>
      <vt:lpstr>COMMUNICATION APPROACHES AND USES</vt:lpstr>
      <vt:lpstr>PLATFORMS to BE LEVERAGED</vt:lpstr>
      <vt:lpstr>Parenting Adolescents – KEY THEMES </vt:lpstr>
      <vt:lpstr>UNPACKING THE PACKAGE CONTENTS</vt:lpstr>
      <vt:lpstr>UNPACKING THE PACKAGE CONTENTS</vt:lpstr>
      <vt:lpstr>UNPACKING THE PACKAGE CONTENTS</vt:lpstr>
      <vt:lpstr>UNPACKING THE PACKAGE CONTENTS</vt:lpstr>
      <vt:lpstr>UNPACKING THE PACKAGE CONTENTS</vt:lpstr>
      <vt:lpstr>Sample Session 1: Talking to adolescent girl’s mother about menstruation </vt:lpstr>
      <vt:lpstr>Sample Session 2 Talking to parents about use of technology and online safety </vt:lpstr>
      <vt:lpstr>Sample Session 2 Talking to parents about use of technology and online safety </vt:lpstr>
      <vt:lpstr>Monitoring INDICATORS </vt:lpstr>
      <vt:lpstr>PowerPoint Presentation</vt:lpstr>
      <vt:lpstr>TARUNYA ONLINE REPOSITORY </vt:lpstr>
      <vt:lpstr>ADHAFULL OMNIBUS</vt:lpstr>
      <vt:lpstr>BAAPWALI BAAT PACKAGE </vt:lpstr>
      <vt:lpstr>Amma Ji Kehti Hain Videos </vt:lpstr>
      <vt:lpstr>soch Badalte Hain</vt:lpstr>
      <vt:lpstr>PARENTING ADOLESCENTS ANIMATICS</vt:lpstr>
      <vt:lpstr>TaRA HAI TAIYYAR</vt:lpstr>
      <vt:lpstr>LAKSHMI COMIC BOOK</vt:lpstr>
      <vt:lpstr>Connecting with Lil Ones during COVID-10 by Dr. Shekhar P Sheshadri </vt:lpstr>
      <vt:lpstr>PACKAGE ON ENDING CHILD MARRIAGE</vt:lpstr>
      <vt:lpstr>Global Resources on Parenting during COVID-19</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SENSITIVE MESSAGES</dc:title>
  <dc:creator>Admin</dc:creator>
  <cp:lastModifiedBy>Swatisri</cp:lastModifiedBy>
  <cp:revision>260</cp:revision>
  <dcterms:created xsi:type="dcterms:W3CDTF">2020-05-18T05:49:56Z</dcterms:created>
  <dcterms:modified xsi:type="dcterms:W3CDTF">2021-05-15T14:20:02Z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0x0101004A2D285453F1E84B81D82EAF09DACC66</vt:lpwstr>
  </property>
</Properties>
</file>