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1"/>
  </p:notesMasterIdLst>
  <p:handoutMasterIdLst>
    <p:handoutMasterId r:id="rId22"/>
  </p:handoutMasterIdLst>
  <p:sldIdLst>
    <p:sldId id="265" r:id="rId2"/>
    <p:sldId id="1116" r:id="rId3"/>
    <p:sldId id="1101" r:id="rId4"/>
    <p:sldId id="279" r:id="rId5"/>
    <p:sldId id="1102" r:id="rId6"/>
    <p:sldId id="1114" r:id="rId7"/>
    <p:sldId id="1115" r:id="rId8"/>
    <p:sldId id="1104" r:id="rId9"/>
    <p:sldId id="1117" r:id="rId10"/>
    <p:sldId id="1105" r:id="rId11"/>
    <p:sldId id="1112" r:id="rId12"/>
    <p:sldId id="1113" r:id="rId13"/>
    <p:sldId id="1094" r:id="rId14"/>
    <p:sldId id="1103" r:id="rId15"/>
    <p:sldId id="1099" r:id="rId16"/>
    <p:sldId id="1098" r:id="rId17"/>
    <p:sldId id="1109" r:id="rId18"/>
    <p:sldId id="1097" r:id="rId19"/>
    <p:sldId id="1110" r:id="rId20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nistha Datta" initials="TD" lastIdx="11" clrIdx="0">
    <p:extLst>
      <p:ext uri="{19B8F6BF-5375-455C-9EA6-DF929625EA0E}">
        <p15:presenceInfo xmlns:p15="http://schemas.microsoft.com/office/powerpoint/2012/main" userId="S-1-5-21-889838981-920820592-1903951286-227535" providerId="AD"/>
      </p:ext>
    </p:extLst>
  </p:cmAuthor>
  <p:cmAuthor id="2" name="Arupa Shukla" initials="AS" lastIdx="4" clrIdx="1">
    <p:extLst>
      <p:ext uri="{19B8F6BF-5375-455C-9EA6-DF929625EA0E}">
        <p15:presenceInfo xmlns:p15="http://schemas.microsoft.com/office/powerpoint/2012/main" userId="S-1-5-21-889838981-920820592-1903951286-4411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D41"/>
    <a:srgbClr val="6B1E74"/>
    <a:srgbClr val="961A49"/>
    <a:srgbClr val="F26A21"/>
    <a:srgbClr val="00833E"/>
    <a:srgbClr val="374EA2"/>
    <a:srgbClr val="8AC76F"/>
    <a:srgbClr val="F27043"/>
    <a:srgbClr val="A41C47"/>
    <a:srgbClr val="008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4" autoAdjust="0"/>
    <p:restoredTop sz="93883" autoAdjust="0"/>
  </p:normalViewPr>
  <p:slideViewPr>
    <p:cSldViewPr>
      <p:cViewPr varScale="1">
        <p:scale>
          <a:sx n="106" d="100"/>
          <a:sy n="106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notesViewPr>
    <p:cSldViewPr showGuides="1">
      <p:cViewPr varScale="1">
        <p:scale>
          <a:sx n="50" d="100"/>
          <a:sy n="50" d="100"/>
        </p:scale>
        <p:origin x="187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EFBDB-1A9A-485D-8436-C47E1FDE418C}" type="datetimeFigureOut">
              <a:rPr lang="en-GB" smtClean="0"/>
              <a:t>08/03/2021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64B41-BB80-4D8A-8782-2D52FD74847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31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39148-AD2B-4CBC-A0DC-6BE8C018D0BA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9691"/>
            <a:ext cx="538861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BAD78-EE0E-4EAD-948C-950014BB1D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BAD78-EE0E-4EAD-948C-950014BB1D4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46383-8AF9-4B4E-8F3C-7414A5D37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D225CB-C29E-499F-B808-53C0459B37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F4EE33-63F1-47F9-9456-9CB3CDB6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9FFE8E-907E-4B9E-9E7A-04B468AE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282A4C-9734-4C63-979B-8F9BACC55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1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82AA22-2476-491F-AE2E-98B29668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D1CDEE-B22E-421C-AA9E-118C83723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8E6139-6516-42F8-9112-4D29BA7D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E66068-F2DF-44C8-9255-0200B356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51735F-9940-464A-8FFF-4483E02C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94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EC68781-5A03-49EE-9A89-373B37F06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9EC27A5-7FD6-449B-8620-0F580CEEC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88FB2A-FDC7-4544-928B-6DE982DBF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865037-8701-4E84-9AB3-9FFE434C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B447F-60F3-4F9E-9383-A88FB5AE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1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739AB-4B54-41CD-A201-A53EF95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C56832-412A-4352-9343-B95D07B16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74C0BE-3C0E-4769-821A-EB1BBEB5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05D6E2-D1F1-4071-9C96-6A67C4E1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0FF8D6-FE35-4E07-954F-7BD98F40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66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02EAA-6417-495E-847A-4DF4E26D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DE338E-89A2-4E97-AE09-2803A82CC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30EB28-5B63-4BF2-BBD9-B3B414AAF2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F226FD-4F28-409E-BF6B-A323E355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2E7B07-16E7-4435-A1B0-848DDA735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6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1649A7-9F61-4CDB-9EC1-8039297E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5772CF-6307-4867-BE61-762E16D9F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3752EC-7B4E-457A-8B1C-997C10377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0C8D8B-ADEA-48B2-8212-1CC284DB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B7F1D8-B2D2-446A-93CF-9E74887B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DA34576-E33B-4974-A1CE-02C23085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45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3A9367-11DD-4415-ACEF-F16672E2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131AF5-56AC-4CA7-9684-26F3BAA13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629F36-9B48-4106-B457-95E25A0B1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9D8276-491F-4A2E-AA3A-1F536AD15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D793C3-E6E0-4F78-8F40-BB290D9D8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2134A4-F0CE-4E5D-8D12-FD6B745108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88548A-EF92-4987-B2D3-6C53BC85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6A8DAC-F014-4D9A-A11C-195E68088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3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D88FDB-7303-407A-B6D4-CD66865A6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9256D-2E30-4918-A1A7-20F0FC785D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65F3AF-08E8-425D-9160-0AA8D68B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FB3BC-E629-4BD7-9980-B3564066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9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834A7E7-F484-4659-9B7C-8FE380532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03B0CCC-172E-4D21-B35C-250ED0C1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1C8A6C-8B77-4E07-9801-794F45A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5BEDD-A592-457D-A8DA-A5AB6BEBB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995772-B0C9-4D90-BF8C-D2AD4B8F4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3899A0-286D-442A-B3B9-67DE44A97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2AD701-6F8F-4E0D-8D1C-1A8FB9E30D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B82810-B45C-4513-805B-966155A85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6FB627-7DD0-49AC-B598-6BB41013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2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96417-414E-4757-8845-DA9257421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FBC7FDA-27D4-4371-A712-21456EF82C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9A6B4A-2A81-42ED-99DE-A8DF9FD6F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34C750-072F-4FB0-8512-2CF8DA45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0E7B928-FF05-4680-B9E6-9CBF46CCBEEC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1DF253-4036-449A-AAE5-916260B13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543AF0-F6A3-4FC3-B266-6749495C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1EA07C-EE9C-40C2-ADB5-5ED734F62B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BAA34E8-F4F3-4410-A71C-EE359909E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6D207D-84F0-4EF8-B0AD-DA928F9E2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2400" y="6477000"/>
            <a:ext cx="4191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N" sz="10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ANDOLAN FOR A SAFE NEIGHBOURHOOD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28600" y="6400800"/>
            <a:ext cx="868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5334000" y="6477000"/>
            <a:ext cx="365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2019 | NEW DELHI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onair.nic.in/Main-News-Details.aspx?id=36946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6135"/>
            <a:ext cx="9261987" cy="69346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22098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b="1" dirty="0">
                <a:solidFill>
                  <a:srgbClr val="F26A21"/>
                </a:solidFill>
                <a:latin typeface="Arial Black" panose="020B0A04020102020204" pitchFamily="34" charset="0"/>
                <a:cs typeface="Estrangelo Edessa" panose="03080600000000000000" pitchFamily="66" charset="0"/>
              </a:rPr>
              <a:t>JAN ANDOLAN FOR A </a:t>
            </a:r>
          </a:p>
          <a:p>
            <a:r>
              <a:rPr lang="en-IN" sz="2200" b="1" dirty="0">
                <a:solidFill>
                  <a:srgbClr val="F26A21"/>
                </a:solidFill>
                <a:latin typeface="Arial Black" panose="020B0A04020102020204" pitchFamily="34" charset="0"/>
                <a:cs typeface="Estrangelo Edessa" panose="03080600000000000000" pitchFamily="66" charset="0"/>
              </a:rPr>
              <a:t>SAFE NEIGHBOURHOOD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124200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Women and Child Development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04800" y="3048000"/>
            <a:ext cx="3733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3505301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2020 | NEW DELHI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04800" y="34290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216" y="152400"/>
            <a:ext cx="739587" cy="8381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6858"/>
            <a:ext cx="1626606" cy="923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52400"/>
            <a:ext cx="1132184" cy="60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971800"/>
            <a:ext cx="9753600" cy="3924300"/>
          </a:xfrm>
          <a:prstGeom prst="rect">
            <a:avLst/>
          </a:prstGeom>
          <a:solidFill>
            <a:srgbClr val="37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52400" y="4923699"/>
            <a:ext cx="4114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200" kern="0" dirty="0">
                <a:solidFill>
                  <a:schemeClr val="bg1"/>
                </a:solidFill>
              </a:rPr>
              <a:t>Redefining</a:t>
            </a:r>
            <a:r>
              <a:rPr lang="en-US" sz="4200" b="1" kern="0" dirty="0">
                <a:solidFill>
                  <a:schemeClr val="bg1"/>
                </a:solidFill>
              </a:rPr>
              <a:t> Neighbourhood</a:t>
            </a:r>
            <a:endParaRPr lang="en-IN" sz="4200" b="1" kern="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16002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664E23E2-7440-4E36-A67B-0F88C5F7E1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B06949AE-010D-4C18-8AED-7872085ADD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7090"/>
            <a:ext cx="4093590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88D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xmlns="" id="{FE54AADB-50C7-4293-94C0-27361A32B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92649" y="480060"/>
            <a:ext cx="409359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88DA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45DA865-A63B-48F3-A3C3-DEB9F1013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86" y="1752600"/>
            <a:ext cx="3847338" cy="28855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DD485F-30E9-4575-B279-74F9C4A64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553" y="1714351"/>
            <a:ext cx="3898336" cy="292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A73430-9C13-4968-AE87-66D61D1F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029" y="1939861"/>
            <a:ext cx="3971037" cy="297827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55996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5620857-30F4-4089-A9BC-5390F3C60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5" y="1939860"/>
            <a:ext cx="3971037" cy="297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364833" y="1662538"/>
            <a:ext cx="3294187" cy="2669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800"/>
              </a:lnSpc>
              <a:buClr>
                <a:srgbClr val="00B0F0"/>
              </a:buClr>
              <a:buFont typeface="Wingdings 2" panose="05020102010507070707" pitchFamily="18" charset="2"/>
              <a:buChar char=""/>
            </a:pPr>
            <a:r>
              <a:rPr lang="en-US" sz="2000" dirty="0"/>
              <a:t>Selected number of close ended questions 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628650" lvl="1" indent="-285750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en-US" dirty="0"/>
              <a:t>Sent to the targeted participants on a pre-determined date and time</a:t>
            </a:r>
          </a:p>
          <a:p>
            <a:pPr marL="6286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628650" lvl="1" indent="-285750">
              <a:lnSpc>
                <a:spcPts val="1900"/>
              </a:lnSpc>
              <a:buFont typeface="Wingdings" panose="05000000000000000000" pitchFamily="2" charset="2"/>
              <a:buChar char="ü"/>
            </a:pPr>
            <a:r>
              <a:rPr lang="en-US" dirty="0"/>
              <a:t>Questions are rotated and revised as the campaign progresses</a:t>
            </a:r>
          </a:p>
        </p:txBody>
      </p:sp>
      <p:sp>
        <p:nvSpPr>
          <p:cNvPr id="96" name="Rectangle 95"/>
          <p:cNvSpPr/>
          <p:nvPr/>
        </p:nvSpPr>
        <p:spPr>
          <a:xfrm>
            <a:off x="0" y="4573223"/>
            <a:ext cx="9144000" cy="22847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7" name="TextBox 96"/>
          <p:cNvSpPr txBox="1"/>
          <p:nvPr/>
        </p:nvSpPr>
        <p:spPr>
          <a:xfrm>
            <a:off x="543187" y="5780873"/>
            <a:ext cx="151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b="1" dirty="0">
                <a:solidFill>
                  <a:schemeClr val="bg1"/>
                </a:solidFill>
              </a:rPr>
              <a:t>SMS based reporting (illustrated here)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555538" y="5780873"/>
            <a:ext cx="149212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b="1" dirty="0">
                <a:solidFill>
                  <a:schemeClr val="bg1"/>
                </a:solidFill>
              </a:rPr>
              <a:t>CIF partners on the ground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4348510" y="5772069"/>
            <a:ext cx="19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b="1" dirty="0">
                <a:solidFill>
                  <a:schemeClr val="bg1"/>
                </a:solidFill>
              </a:rPr>
              <a:t>Workforce (frontline functionaries, youth volunteers)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83859" y="5801707"/>
            <a:ext cx="2050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500" b="1" dirty="0">
                <a:solidFill>
                  <a:schemeClr val="bg1"/>
                </a:solidFill>
              </a:rPr>
              <a:t>Administrative data systems of Ministries / flagship programmes</a:t>
            </a:r>
          </a:p>
        </p:txBody>
      </p:sp>
      <p:cxnSp>
        <p:nvCxnSpPr>
          <p:cNvPr id="101" name="Straight Connector 100"/>
          <p:cNvCxnSpPr/>
          <p:nvPr/>
        </p:nvCxnSpPr>
        <p:spPr>
          <a:xfrm>
            <a:off x="2371875" y="5130755"/>
            <a:ext cx="0" cy="152846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4267200" y="5117239"/>
            <a:ext cx="0" cy="152846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6533980" y="5067201"/>
            <a:ext cx="0" cy="1528465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919" y="5185408"/>
            <a:ext cx="485397" cy="486219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5094" y="5209364"/>
            <a:ext cx="649973" cy="508301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333" y="5205395"/>
            <a:ext cx="774491" cy="50688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802" y="5130755"/>
            <a:ext cx="624792" cy="613372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81437" y="4591362"/>
            <a:ext cx="4538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Possible modalities for monitoring</a:t>
            </a:r>
          </a:p>
        </p:txBody>
      </p:sp>
      <p:sp>
        <p:nvSpPr>
          <p:cNvPr id="35" name="Oval 34"/>
          <p:cNvSpPr/>
          <p:nvPr/>
        </p:nvSpPr>
        <p:spPr>
          <a:xfrm>
            <a:off x="4837521" y="1341021"/>
            <a:ext cx="3251200" cy="3251200"/>
          </a:xfrm>
          <a:prstGeom prst="ellipse">
            <a:avLst/>
          </a:prstGeom>
          <a:noFill/>
          <a:ln w="28575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3" name="Oval 82"/>
          <p:cNvSpPr/>
          <p:nvPr/>
        </p:nvSpPr>
        <p:spPr>
          <a:xfrm>
            <a:off x="5716915" y="3653797"/>
            <a:ext cx="1675649" cy="1675649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5" name="Oval 84"/>
          <p:cNvSpPr/>
          <p:nvPr/>
        </p:nvSpPr>
        <p:spPr>
          <a:xfrm>
            <a:off x="5693824" y="674971"/>
            <a:ext cx="1603764" cy="160376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7" name="Oval 86"/>
          <p:cNvSpPr/>
          <p:nvPr/>
        </p:nvSpPr>
        <p:spPr>
          <a:xfrm>
            <a:off x="4016666" y="2199732"/>
            <a:ext cx="1680844" cy="168084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9" name="Oval 88"/>
          <p:cNvSpPr/>
          <p:nvPr/>
        </p:nvSpPr>
        <p:spPr>
          <a:xfrm>
            <a:off x="7297588" y="2164739"/>
            <a:ext cx="1603764" cy="1603764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86542" y="1705211"/>
            <a:ext cx="270000" cy="27000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6092229">
            <a:off x="7460532" y="1657101"/>
            <a:ext cx="270000" cy="270000"/>
          </a:xfrm>
          <a:prstGeom prst="rect">
            <a:avLst/>
          </a:prstGeom>
        </p:spPr>
      </p:pic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7559052" y="3899127"/>
            <a:ext cx="270000" cy="270000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361869">
            <a:off x="5245984" y="4034126"/>
            <a:ext cx="270000" cy="270000"/>
          </a:xfrm>
          <a:prstGeom prst="rect">
            <a:avLst/>
          </a:prstGeom>
        </p:spPr>
      </p:pic>
      <p:sp>
        <p:nvSpPr>
          <p:cNvPr id="111" name="Rectangle 110"/>
          <p:cNvSpPr/>
          <p:nvPr/>
        </p:nvSpPr>
        <p:spPr>
          <a:xfrm>
            <a:off x="314902" y="465352"/>
            <a:ext cx="623675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3200" b="1" kern="0" dirty="0">
                <a:solidFill>
                  <a:srgbClr val="00B0F0"/>
                </a:solidFill>
              </a:rPr>
              <a:t>Safe Neighbourhood </a:t>
            </a:r>
            <a:r>
              <a:rPr lang="en-US" sz="3200" b="1" kern="0" dirty="0"/>
              <a:t>Campaign: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kern="0" dirty="0"/>
              <a:t>monitoring the coverage, knowledge and awareness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2322286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619274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228850"/>
            <a:ext cx="1428750" cy="1428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971800"/>
            <a:ext cx="9753600" cy="3924300"/>
          </a:xfrm>
          <a:prstGeom prst="rect">
            <a:avLst/>
          </a:prstGeom>
          <a:solidFill>
            <a:srgbClr val="F26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52400" y="4825697"/>
            <a:ext cx="4114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kern="0" dirty="0">
                <a:solidFill>
                  <a:schemeClr val="bg1"/>
                </a:solidFill>
              </a:rPr>
              <a:t>Campaign </a:t>
            </a:r>
            <a:r>
              <a:rPr lang="en-US" sz="4400" kern="0" dirty="0">
                <a:solidFill>
                  <a:schemeClr val="bg1"/>
                </a:solidFill>
              </a:rPr>
              <a:t>Collateral</a:t>
            </a:r>
            <a:endParaRPr lang="en-IN" sz="4400" kern="0" dirty="0">
              <a:solidFill>
                <a:schemeClr val="bg1"/>
              </a:solidFill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xmlns="" id="{4D8619CD-BE84-6844-8C8E-FA631425B6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" t="28277" r="-338" b="19131"/>
          <a:stretch/>
        </p:blipFill>
        <p:spPr>
          <a:xfrm>
            <a:off x="4114800" y="1600200"/>
            <a:ext cx="4572000" cy="45720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49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381000" y="7620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26A21"/>
                </a:solidFill>
              </a:rPr>
              <a:t>Radio Spots </a:t>
            </a:r>
            <a:r>
              <a:rPr lang="en-US" dirty="0"/>
              <a:t>around gender discrimination, performance pressure, bullying and sexual harassment (Assamese, Gujarati, Hindi, Kannada, Marathi, Odiya , Tamil and Telugu)</a:t>
            </a:r>
          </a:p>
          <a:p>
            <a:endParaRPr lang="en-US" dirty="0"/>
          </a:p>
          <a:p>
            <a:r>
              <a:rPr lang="en-US" sz="2400" b="1" dirty="0">
                <a:solidFill>
                  <a:srgbClr val="F26A21"/>
                </a:solidFill>
              </a:rPr>
              <a:t>TVCs</a:t>
            </a:r>
            <a:r>
              <a:rPr lang="en-US" sz="2400" b="1" dirty="0">
                <a:solidFill>
                  <a:srgbClr val="00B0F0"/>
                </a:solidFill>
              </a:rPr>
              <a:t> </a:t>
            </a:r>
            <a:r>
              <a:rPr lang="en-US" dirty="0"/>
              <a:t>around bullying, sexual abuse and Child marriage (Bengali, Gujarati, Hindi, Kannada, Marathi, Odiya , Tamil and Telugu)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3048000"/>
            <a:ext cx="8382000" cy="2052281"/>
            <a:chOff x="457200" y="3124200"/>
            <a:chExt cx="8931848" cy="2186908"/>
          </a:xfrm>
        </p:grpSpPr>
        <p:pic>
          <p:nvPicPr>
            <p:cNvPr id="3" name="Picture 2" descr="A group of people standing in front of a crowd&#10;&#10;Description automatically generated">
              <a:extLst>
                <a:ext uri="{FF2B5EF4-FFF2-40B4-BE49-F238E27FC236}">
                  <a16:creationId xmlns:a16="http://schemas.microsoft.com/office/drawing/2014/main" xmlns="" id="{0EFF27E4-D4D8-48DF-8556-F6BFC7593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142" y="3128658"/>
              <a:ext cx="2182450" cy="2182450"/>
            </a:xfrm>
            <a:prstGeom prst="rect">
              <a:avLst/>
            </a:prstGeom>
          </p:spPr>
        </p:pic>
        <p:pic>
          <p:nvPicPr>
            <p:cNvPr id="4" name="Picture 3" descr="A person wearing a uniform&#10;&#10;Description automatically generated">
              <a:extLst>
                <a:ext uri="{FF2B5EF4-FFF2-40B4-BE49-F238E27FC236}">
                  <a16:creationId xmlns:a16="http://schemas.microsoft.com/office/drawing/2014/main" xmlns="" id="{82AC0A9B-6D80-452D-AD46-DE071A30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124200"/>
              <a:ext cx="2186908" cy="2186908"/>
            </a:xfrm>
            <a:prstGeom prst="rect">
              <a:avLst/>
            </a:prstGeom>
          </p:spPr>
        </p:pic>
        <p:pic>
          <p:nvPicPr>
            <p:cNvPr id="5" name="Picture 4" descr="A person standing in front of a building&#10;&#10;Description automatically generated">
              <a:extLst>
                <a:ext uri="{FF2B5EF4-FFF2-40B4-BE49-F238E27FC236}">
                  <a16:creationId xmlns:a16="http://schemas.microsoft.com/office/drawing/2014/main" xmlns="" id="{6BD66825-05E2-424C-A1B5-3B30F314DD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"/>
            <a:stretch/>
          </p:blipFill>
          <p:spPr>
            <a:xfrm>
              <a:off x="7373160" y="3124200"/>
              <a:ext cx="2015888" cy="2186908"/>
            </a:xfrm>
            <a:prstGeom prst="rect">
              <a:avLst/>
            </a:prstGeom>
          </p:spPr>
        </p:pic>
        <p:pic>
          <p:nvPicPr>
            <p:cNvPr id="6" name="Picture 5" descr="A group of people standing around a table&#10;&#10;Description automatically generated">
              <a:extLst>
                <a:ext uri="{FF2B5EF4-FFF2-40B4-BE49-F238E27FC236}">
                  <a16:creationId xmlns:a16="http://schemas.microsoft.com/office/drawing/2014/main" xmlns="" id="{39D11213-F90E-41A0-B7B2-F655EAB28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70627" y="3130610"/>
              <a:ext cx="2180498" cy="21804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7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3992" y="533400"/>
            <a:ext cx="8716015" cy="5391096"/>
            <a:chOff x="-458336" y="438506"/>
            <a:chExt cx="10060673" cy="6222803"/>
          </a:xfrm>
        </p:grpSpPr>
        <p:grpSp>
          <p:nvGrpSpPr>
            <p:cNvPr id="2" name="Group 1"/>
            <p:cNvGrpSpPr/>
            <p:nvPr/>
          </p:nvGrpSpPr>
          <p:grpSpPr>
            <a:xfrm>
              <a:off x="4746048" y="438506"/>
              <a:ext cx="4856289" cy="4988405"/>
              <a:chOff x="7025053" y="361852"/>
              <a:chExt cx="3692771" cy="364805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25054" y="361852"/>
                <a:ext cx="3692770" cy="279788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25054" y="1021519"/>
                <a:ext cx="3692770" cy="821219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25053" y="3165090"/>
                <a:ext cx="3692770" cy="844817"/>
              </a:xfrm>
              <a:prstGeom prst="rect">
                <a:avLst/>
              </a:prstGeom>
            </p:spPr>
          </p:pic>
        </p:grpSp>
        <p:sp>
          <p:nvSpPr>
            <p:cNvPr id="3" name="TextBox 10"/>
            <p:cNvSpPr txBox="1"/>
            <p:nvPr/>
          </p:nvSpPr>
          <p:spPr>
            <a:xfrm>
              <a:off x="-458336" y="5773163"/>
              <a:ext cx="9691990" cy="888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IN" sz="2400" b="1" dirty="0">
                  <a:solidFill>
                    <a:srgbClr val="F26A21"/>
                  </a:solidFill>
                </a:rPr>
                <a:t>Paper Advertisements </a:t>
              </a:r>
              <a:r>
                <a:rPr lang="en-IN" sz="2000" i="1" dirty="0"/>
                <a:t>"Kab Tak Andekha Karenge" </a:t>
              </a:r>
              <a:r>
                <a:rPr lang="en-US" sz="2000" dirty="0"/>
                <a:t>(Hindi, Bengali, Gujarati, Kannada, Marathi, Telugu, Tamil, Odiya, Bengali)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356418" y="438506"/>
              <a:ext cx="4818185" cy="4988405"/>
              <a:chOff x="2973055" y="190264"/>
              <a:chExt cx="3791279" cy="3819643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73056" y="190264"/>
                <a:ext cx="3791278" cy="3017190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73055" y="1063266"/>
                <a:ext cx="3791279" cy="80137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973055" y="3179674"/>
                <a:ext cx="3791279" cy="83023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1919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1" y="1201003"/>
            <a:ext cx="8492319" cy="566154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9319" y="152400"/>
            <a:ext cx="3145221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0" y="152400"/>
            <a:ext cx="3183890" cy="16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3B0AFC5-573B-C146-B641-E4C31829AF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333" y="914400"/>
            <a:ext cx="1841411" cy="345694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TextBox 10"/>
          <p:cNvSpPr txBox="1"/>
          <p:nvPr/>
        </p:nvSpPr>
        <p:spPr>
          <a:xfrm>
            <a:off x="228600" y="4517843"/>
            <a:ext cx="3763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Social media posts and influencer videos (No blindfold, pledge to prevent) using </a:t>
            </a:r>
            <a:r>
              <a:rPr lang="en-IN" sz="2400" b="1" dirty="0">
                <a:solidFill>
                  <a:srgbClr val="F26A21"/>
                </a:solidFill>
              </a:rPr>
              <a:t>#ENDViolence</a:t>
            </a:r>
            <a:endParaRPr lang="en-IN" sz="2000" b="1" dirty="0">
              <a:solidFill>
                <a:srgbClr val="F26A21"/>
              </a:solidFill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AA88DE7C-B160-DB4F-866D-7B85697E4B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69" y="914400"/>
            <a:ext cx="1842658" cy="345928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C92D659-F7FC-B045-BE91-2134E04ED5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334" y="914400"/>
            <a:ext cx="2035092" cy="3456943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7" name="Picture 6" descr="http://cdn.automationmag.com/MA/eBlast/2017/03/21/blindfold_header.png">
            <a:extLst>
              <a:ext uri="{FF2B5EF4-FFF2-40B4-BE49-F238E27FC236}">
                <a16:creationId xmlns:a16="http://schemas.microsoft.com/office/drawing/2014/main" xmlns="" id="{49B373FC-4430-4CC9-BB27-199E70E8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429" y="4426104"/>
            <a:ext cx="1964997" cy="98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355" y="609600"/>
            <a:ext cx="331504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-228600"/>
            <a:ext cx="9753600" cy="7124700"/>
          </a:xfrm>
          <a:prstGeom prst="rect">
            <a:avLst/>
          </a:prstGeom>
          <a:solidFill>
            <a:srgbClr val="F26A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10"/>
          <p:cNvSpPr txBox="1"/>
          <p:nvPr/>
        </p:nvSpPr>
        <p:spPr>
          <a:xfrm>
            <a:off x="533400" y="2638961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bg1"/>
                </a:solidFill>
              </a:rPr>
              <a:t>Thank You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04800" y="2971800"/>
            <a:ext cx="9753600" cy="3924300"/>
          </a:xfrm>
          <a:prstGeom prst="rect">
            <a:avLst/>
          </a:prstGeom>
          <a:solidFill>
            <a:srgbClr val="6B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152400" y="43180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200" b="1" kern="0" dirty="0">
                <a:solidFill>
                  <a:schemeClr val="bg1"/>
                </a:solidFill>
              </a:rPr>
              <a:t>Factors </a:t>
            </a:r>
          </a:p>
          <a:p>
            <a:pPr algn="r"/>
            <a:r>
              <a:rPr lang="en-US" sz="4200" kern="0" dirty="0">
                <a:solidFill>
                  <a:schemeClr val="bg1"/>
                </a:solidFill>
              </a:rPr>
              <a:t>Affecting Violence</a:t>
            </a:r>
            <a:endParaRPr lang="en-IN" sz="4200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1609628"/>
            <a:ext cx="4648200" cy="45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 flipV="1">
            <a:off x="228599" y="318111"/>
            <a:ext cx="8686801" cy="750362"/>
          </a:xfrm>
          <a:prstGeom prst="rect">
            <a:avLst/>
          </a:prstGeom>
          <a:solidFill>
            <a:srgbClr val="6B1E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solidFill>
                  <a:srgbClr val="18479C"/>
                </a:solidFill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04800" y="503509"/>
            <a:ext cx="8686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Violence is widespread across all socio-economic groups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96338" y="2055415"/>
            <a:ext cx="5029200" cy="2797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IN" sz="3200" b="1" kern="0" dirty="0">
                <a:solidFill>
                  <a:srgbClr val="6B1E74"/>
                </a:solidFill>
                <a:sym typeface="Montserrat"/>
              </a:rPr>
              <a:t>WEALTH</a:t>
            </a:r>
            <a:r>
              <a:rPr lang="en-IN" sz="3200" b="1" kern="0" dirty="0">
                <a:solidFill>
                  <a:srgbClr val="A41C47"/>
                </a:solidFill>
                <a:sym typeface="Montserrat"/>
              </a:rPr>
              <a:t> </a:t>
            </a:r>
            <a:r>
              <a:rPr lang="en-IN" sz="3200" kern="0" dirty="0">
                <a:sym typeface="Montserrat"/>
              </a:rPr>
              <a:t>does not</a:t>
            </a:r>
            <a:r>
              <a:rPr lang="en-IN" sz="3200" b="1" kern="0" dirty="0">
                <a:sym typeface="Montserrat"/>
              </a:rPr>
              <a:t> </a:t>
            </a:r>
            <a:r>
              <a:rPr lang="en-IN" sz="3200" kern="0" dirty="0">
                <a:sym typeface="Montserrat"/>
              </a:rPr>
              <a:t>appear </a:t>
            </a:r>
            <a:br>
              <a:rPr lang="en-IN" sz="3200" kern="0" dirty="0">
                <a:sym typeface="Montserrat"/>
              </a:rPr>
            </a:br>
            <a:r>
              <a:rPr lang="en-IN" sz="3200" kern="0" dirty="0">
                <a:sym typeface="Montserrat"/>
              </a:rPr>
              <a:t>to be a significant factor</a:t>
            </a:r>
            <a:r>
              <a:rPr lang="en-IN" sz="3200" b="1" kern="0" dirty="0">
                <a:solidFill>
                  <a:srgbClr val="A41C47"/>
                </a:solidFill>
                <a:sym typeface="Montserrat"/>
              </a:rPr>
              <a:t> </a:t>
            </a:r>
            <a:r>
              <a:rPr lang="en-IN" sz="3200" kern="0" dirty="0">
                <a:sym typeface="Montserrat"/>
              </a:rPr>
              <a:t>affecting violence</a:t>
            </a:r>
          </a:p>
          <a:p>
            <a:pPr>
              <a:lnSpc>
                <a:spcPts val="3000"/>
              </a:lnSpc>
            </a:pPr>
            <a:endParaRPr lang="en-IN" sz="3200" kern="0" dirty="0">
              <a:sym typeface="Montserrat"/>
            </a:endParaRPr>
          </a:p>
          <a:p>
            <a:pPr>
              <a:lnSpc>
                <a:spcPts val="3000"/>
              </a:lnSpc>
            </a:pPr>
            <a:r>
              <a:rPr lang="en-IN" sz="3200" b="1" dirty="0"/>
              <a:t>Violence has </a:t>
            </a:r>
            <a:r>
              <a:rPr lang="en-IN" sz="3200" b="1" dirty="0">
                <a:solidFill>
                  <a:srgbClr val="7030A0"/>
                </a:solidFill>
              </a:rPr>
              <a:t>no relationship </a:t>
            </a:r>
            <a:r>
              <a:rPr lang="en-IN" sz="3200" b="1" dirty="0"/>
              <a:t>with education or socio - economic status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7541880-7CA7-42A1-8835-52128369A100}"/>
              </a:ext>
            </a:extLst>
          </p:cNvPr>
          <p:cNvSpPr/>
          <p:nvPr/>
        </p:nvSpPr>
        <p:spPr>
          <a:xfrm>
            <a:off x="7014583" y="1409084"/>
            <a:ext cx="1754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SC/ST are more vulnerable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A06AEA4-A704-445C-847F-DC45A68DE706}"/>
              </a:ext>
            </a:extLst>
          </p:cNvPr>
          <p:cNvSpPr/>
          <p:nvPr/>
        </p:nvSpPr>
        <p:spPr>
          <a:xfrm>
            <a:off x="7051885" y="2445291"/>
            <a:ext cx="121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b="1" dirty="0"/>
              <a:t>Minor girls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7D9EE91-F978-4CD1-8D7A-2209A845B140}"/>
              </a:ext>
            </a:extLst>
          </p:cNvPr>
          <p:cNvSpPr/>
          <p:nvPr/>
        </p:nvSpPr>
        <p:spPr>
          <a:xfrm>
            <a:off x="7065201" y="3436648"/>
            <a:ext cx="150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Illiterate/less educated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F3DE022-9E98-46A1-84AA-A4F69F52A41E}"/>
              </a:ext>
            </a:extLst>
          </p:cNvPr>
          <p:cNvSpPr/>
          <p:nvPr/>
        </p:nvSpPr>
        <p:spPr>
          <a:xfrm>
            <a:off x="7039312" y="4337621"/>
            <a:ext cx="19915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/>
              <a:t>Children exposed to violence at home can end up being perpetrators of violence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09E7C02-6BEA-4C14-AF99-40B87866C2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92" y="2510721"/>
            <a:ext cx="660108" cy="6267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8DDACDC-79FF-4827-8D7E-C87205983D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586" y="3488962"/>
            <a:ext cx="670519" cy="6267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68391-DC0E-4D8E-8E4F-629F794071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76" y="4456362"/>
            <a:ext cx="693425" cy="6267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9C9562C5-E439-4556-AA22-7F138A3D80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246" y="1512507"/>
            <a:ext cx="708001" cy="6476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26C7403-7636-40C1-8B78-DDD6E80E640A}"/>
              </a:ext>
            </a:extLst>
          </p:cNvPr>
          <p:cNvSpPr/>
          <p:nvPr/>
        </p:nvSpPr>
        <p:spPr>
          <a:xfrm>
            <a:off x="4436492" y="1012465"/>
            <a:ext cx="4477508" cy="441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en-IN" kern="0" dirty="0">
                <a:sym typeface="Montserrat"/>
              </a:rPr>
              <a:t>All</a:t>
            </a:r>
            <a:r>
              <a:rPr lang="en-IN" b="1" kern="0" dirty="0">
                <a:solidFill>
                  <a:srgbClr val="A41C47"/>
                </a:solidFill>
                <a:sym typeface="Montserrat"/>
              </a:rPr>
              <a:t> </a:t>
            </a:r>
            <a:r>
              <a:rPr lang="en-IN" b="1" kern="0" dirty="0">
                <a:solidFill>
                  <a:srgbClr val="6B1E74"/>
                </a:solidFill>
                <a:sym typeface="Montserrat"/>
              </a:rPr>
              <a:t>forms</a:t>
            </a:r>
            <a:r>
              <a:rPr lang="en-IN" b="1" kern="0" dirty="0">
                <a:solidFill>
                  <a:srgbClr val="80BD41"/>
                </a:solidFill>
                <a:sym typeface="Montserrat"/>
              </a:rPr>
              <a:t> </a:t>
            </a:r>
            <a:r>
              <a:rPr lang="en-IN" kern="0" dirty="0">
                <a:sym typeface="Montserrat"/>
              </a:rPr>
              <a:t>of</a:t>
            </a:r>
            <a:r>
              <a:rPr lang="en-IN" b="1" kern="0" dirty="0">
                <a:solidFill>
                  <a:srgbClr val="A41C47"/>
                </a:solidFill>
                <a:sym typeface="Montserrat"/>
              </a:rPr>
              <a:t> </a:t>
            </a:r>
            <a:r>
              <a:rPr lang="en-IN" b="1" kern="0" dirty="0">
                <a:solidFill>
                  <a:srgbClr val="6B1E74"/>
                </a:solidFill>
                <a:sym typeface="Montserrat"/>
              </a:rPr>
              <a:t>violence – age</a:t>
            </a:r>
            <a:r>
              <a:rPr lang="en-IN" b="1" kern="0" dirty="0">
                <a:solidFill>
                  <a:srgbClr val="80BD41"/>
                </a:solidFill>
                <a:sym typeface="Montserrat"/>
              </a:rPr>
              <a:t> </a:t>
            </a:r>
            <a:r>
              <a:rPr lang="en-IN" kern="0" dirty="0">
                <a:sym typeface="Montserrat"/>
              </a:rPr>
              <a:t>and</a:t>
            </a:r>
            <a:r>
              <a:rPr lang="en-IN" b="1" kern="0" dirty="0">
                <a:solidFill>
                  <a:srgbClr val="A41C47"/>
                </a:solidFill>
                <a:sym typeface="Montserrat"/>
              </a:rPr>
              <a:t> </a:t>
            </a:r>
            <a:r>
              <a:rPr lang="en-IN" b="1" kern="0" dirty="0">
                <a:solidFill>
                  <a:srgbClr val="6B1E74"/>
                </a:solidFill>
                <a:sym typeface="Montserrat"/>
              </a:rPr>
              <a:t>gender</a:t>
            </a:r>
            <a:r>
              <a:rPr lang="en-IN" b="1" kern="0" dirty="0">
                <a:solidFill>
                  <a:srgbClr val="80BD41"/>
                </a:solidFill>
                <a:sym typeface="Montserrat"/>
              </a:rPr>
              <a:t> </a:t>
            </a:r>
            <a:r>
              <a:rPr lang="en-IN" kern="0" dirty="0">
                <a:sym typeface="Montserrat"/>
              </a:rPr>
              <a:t>no bar</a:t>
            </a:r>
          </a:p>
        </p:txBody>
      </p:sp>
    </p:spTree>
    <p:extLst>
      <p:ext uri="{BB962C8B-B14F-4D97-AF65-F5344CB8AC3E}">
        <p14:creationId xmlns:p14="http://schemas.microsoft.com/office/powerpoint/2010/main" val="256817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971800"/>
            <a:ext cx="9753600" cy="3924300"/>
          </a:xfrm>
          <a:prstGeom prst="rect">
            <a:avLst/>
          </a:prstGeom>
          <a:solidFill>
            <a:srgbClr val="961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152400" y="4343400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200" b="1" kern="0" dirty="0">
                <a:solidFill>
                  <a:schemeClr val="bg1"/>
                </a:solidFill>
              </a:rPr>
              <a:t>Violence </a:t>
            </a:r>
            <a:r>
              <a:rPr lang="en-US" sz="4200" kern="0" dirty="0">
                <a:solidFill>
                  <a:schemeClr val="bg1"/>
                </a:solidFill>
              </a:rPr>
              <a:t>Against</a:t>
            </a:r>
            <a:r>
              <a:rPr lang="en-US" sz="4200" b="1" kern="0" dirty="0">
                <a:solidFill>
                  <a:schemeClr val="bg1"/>
                </a:solidFill>
              </a:rPr>
              <a:t> Women, Girls</a:t>
            </a:r>
            <a:r>
              <a:rPr lang="en-US" sz="4200" kern="0" dirty="0">
                <a:solidFill>
                  <a:schemeClr val="bg1"/>
                </a:solidFill>
              </a:rPr>
              <a:t> and </a:t>
            </a:r>
            <a:r>
              <a:rPr lang="en-US" sz="4200" b="1" kern="0" dirty="0">
                <a:solidFill>
                  <a:schemeClr val="bg1"/>
                </a:solidFill>
              </a:rPr>
              <a:t>Children</a:t>
            </a:r>
            <a:endParaRPr lang="en-IN" sz="4200" b="1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1" r="11588"/>
          <a:stretch/>
        </p:blipFill>
        <p:spPr>
          <a:xfrm>
            <a:off x="4089400" y="1600200"/>
            <a:ext cx="4597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4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04800" y="2971800"/>
            <a:ext cx="9753600" cy="3924300"/>
          </a:xfrm>
          <a:prstGeom prst="rect">
            <a:avLst/>
          </a:prstGeom>
          <a:solidFill>
            <a:srgbClr val="80BD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152400" y="3676454"/>
            <a:ext cx="411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200" kern="0" dirty="0">
                <a:solidFill>
                  <a:schemeClr val="bg1"/>
                </a:solidFill>
              </a:rPr>
              <a:t>Protection of Children from Sexual Offences </a:t>
            </a:r>
            <a:r>
              <a:rPr lang="en-US" sz="4200" b="1" kern="0" dirty="0">
                <a:solidFill>
                  <a:schemeClr val="bg1"/>
                </a:solidFill>
              </a:rPr>
              <a:t>(POCSO) </a:t>
            </a:r>
            <a:r>
              <a:rPr lang="en-US" sz="4200" kern="0" dirty="0">
                <a:solidFill>
                  <a:schemeClr val="bg1"/>
                </a:solidFill>
              </a:rPr>
              <a:t>Act</a:t>
            </a:r>
            <a:endParaRPr lang="en-IN" sz="4200" kern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1600201"/>
            <a:ext cx="4572000" cy="45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486400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cs typeface="Tahoma" panose="020B0604030504040204" pitchFamily="34" charset="0"/>
              </a:rPr>
              <a:t>Source: RSTV (</a:t>
            </a:r>
            <a:r>
              <a:rPr lang="en-US" altLang="en-US" dirty="0">
                <a:solidFill>
                  <a:schemeClr val="bg1"/>
                </a:solidFill>
                <a:cs typeface="Tahoma" panose="020B0604030504040204" pitchFamily="34" charset="0"/>
                <a:hlinkClick r:id="rId3"/>
              </a:rPr>
              <a:t>http://newsonair.nic.in/Main-News-Details.aspx?id=369465</a:t>
            </a:r>
            <a:r>
              <a:rPr lang="en-US" altLang="en-US" dirty="0">
                <a:solidFill>
                  <a:schemeClr val="bg1"/>
                </a:solidFill>
                <a:cs typeface="Tahoma" panose="020B0604030504040204" pitchFamily="34" charset="0"/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7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257</Words>
  <Application>Microsoft Office PowerPoint</Application>
  <PresentationFormat>On-screen Show (4:3)</PresentationFormat>
  <Paragraphs>39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Estrangelo Edessa</vt:lpstr>
      <vt:lpstr>Montserrat</vt:lpstr>
      <vt:lpstr>Tahoma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Arupa Shukla</dc:creator>
  <cp:lastModifiedBy>ARYABHATTA</cp:lastModifiedBy>
  <cp:revision>21</cp:revision>
  <dcterms:created xsi:type="dcterms:W3CDTF">2020-01-02T14:39:18Z</dcterms:created>
  <dcterms:modified xsi:type="dcterms:W3CDTF">2021-03-08T12:36:08Z</dcterms:modified>
</cp:coreProperties>
</file>