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93" r:id="rId4"/>
    <p:sldId id="294" r:id="rId5"/>
    <p:sldId id="260" r:id="rId6"/>
    <p:sldId id="261" r:id="rId7"/>
    <p:sldId id="262" r:id="rId8"/>
    <p:sldId id="263" r:id="rId9"/>
    <p:sldId id="264" r:id="rId10"/>
    <p:sldId id="265" r:id="rId11"/>
    <p:sldId id="266" r:id="rId12"/>
    <p:sldId id="289" r:id="rId13"/>
    <p:sldId id="267" r:id="rId14"/>
    <p:sldId id="268" r:id="rId15"/>
    <p:sldId id="269" r:id="rId16"/>
    <p:sldId id="270" r:id="rId17"/>
    <p:sldId id="271" r:id="rId18"/>
    <p:sldId id="272" r:id="rId19"/>
    <p:sldId id="274" r:id="rId20"/>
    <p:sldId id="275" r:id="rId21"/>
    <p:sldId id="276" r:id="rId22"/>
    <p:sldId id="277" r:id="rId23"/>
    <p:sldId id="288" r:id="rId24"/>
    <p:sldId id="278" r:id="rId25"/>
    <p:sldId id="279" r:id="rId26"/>
    <p:sldId id="281" r:id="rId27"/>
    <p:sldId id="282" r:id="rId28"/>
    <p:sldId id="290" r:id="rId29"/>
    <p:sldId id="291" r:id="rId30"/>
    <p:sldId id="283" r:id="rId31"/>
    <p:sldId id="285" r:id="rId32"/>
    <p:sldId id="292" r:id="rId33"/>
    <p:sldId id="286" r:id="rId34"/>
    <p:sldId id="287" r:id="rId35"/>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ya Menon" initials="SM" lastIdx="15" clrIdx="0">
    <p:extLst>
      <p:ext uri="{19B8F6BF-5375-455C-9EA6-DF929625EA0E}">
        <p15:presenceInfo xmlns:p15="http://schemas.microsoft.com/office/powerpoint/2012/main" userId="S::smenon@unicef.org::3b1f01a8-2aaf-4f32-8964-79599249b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213C"/>
    <a:srgbClr val="819B11"/>
    <a:srgbClr val="9EBE14"/>
    <a:srgbClr val="B0D416"/>
    <a:srgbClr val="0070C0"/>
    <a:srgbClr val="E2F496"/>
    <a:srgbClr val="C1E823"/>
    <a:srgbClr val="EDF8C0"/>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2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21620FC0-AF64-4D50-9747-D54DEF5F27A1}" type="datetimeFigureOut">
              <a:rPr lang="en-IN" smtClean="0"/>
              <a:t>11-03-2021</a:t>
            </a:fld>
            <a:endParaRPr lang="en-IN" dirty="0"/>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C90433CE-A2FE-45F4-8C2B-97DF7664D214}" type="slidenum">
              <a:rPr lang="en-IN" smtClean="0"/>
              <a:t>‹#›</a:t>
            </a:fld>
            <a:endParaRPr lang="en-IN" dirty="0"/>
          </a:p>
        </p:txBody>
      </p:sp>
    </p:spTree>
    <p:extLst>
      <p:ext uri="{BB962C8B-B14F-4D97-AF65-F5344CB8AC3E}">
        <p14:creationId xmlns:p14="http://schemas.microsoft.com/office/powerpoint/2010/main" val="227116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D90C878F-E58F-48BF-95A7-F79858542BCE}" type="datetimeFigureOut">
              <a:rPr lang="en-IN" smtClean="0"/>
              <a:t>11-03-2021</a:t>
            </a:fld>
            <a:endParaRPr lang="en-IN" dirty="0"/>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57A65112-FB92-4261-AEBE-2E21878B43C4}" type="slidenum">
              <a:rPr lang="en-IN" smtClean="0"/>
              <a:t>‹#›</a:t>
            </a:fld>
            <a:endParaRPr lang="en-IN" dirty="0"/>
          </a:p>
        </p:txBody>
      </p:sp>
    </p:spTree>
    <p:extLst>
      <p:ext uri="{BB962C8B-B14F-4D97-AF65-F5344CB8AC3E}">
        <p14:creationId xmlns:p14="http://schemas.microsoft.com/office/powerpoint/2010/main" val="226375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a:t>
            </a:fld>
            <a:endParaRPr lang="en-IN" dirty="0"/>
          </a:p>
        </p:txBody>
      </p:sp>
    </p:spTree>
    <p:extLst>
      <p:ext uri="{BB962C8B-B14F-4D97-AF65-F5344CB8AC3E}">
        <p14:creationId xmlns:p14="http://schemas.microsoft.com/office/powerpoint/2010/main" val="52464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10</a:t>
            </a:fld>
            <a:endParaRPr lang="en-IN" dirty="0"/>
          </a:p>
        </p:txBody>
      </p:sp>
    </p:spTree>
    <p:extLst>
      <p:ext uri="{BB962C8B-B14F-4D97-AF65-F5344CB8AC3E}">
        <p14:creationId xmlns:p14="http://schemas.microsoft.com/office/powerpoint/2010/main" val="343617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11</a:t>
            </a:fld>
            <a:endParaRPr lang="en-IN" dirty="0"/>
          </a:p>
        </p:txBody>
      </p:sp>
    </p:spTree>
    <p:extLst>
      <p:ext uri="{BB962C8B-B14F-4D97-AF65-F5344CB8AC3E}">
        <p14:creationId xmlns:p14="http://schemas.microsoft.com/office/powerpoint/2010/main" val="299931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13</a:t>
            </a:fld>
            <a:endParaRPr lang="en-IN" dirty="0"/>
          </a:p>
        </p:txBody>
      </p:sp>
    </p:spTree>
    <p:extLst>
      <p:ext uri="{BB962C8B-B14F-4D97-AF65-F5344CB8AC3E}">
        <p14:creationId xmlns:p14="http://schemas.microsoft.com/office/powerpoint/2010/main" val="115174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14</a:t>
            </a:fld>
            <a:endParaRPr lang="en-IN" dirty="0"/>
          </a:p>
        </p:txBody>
      </p:sp>
    </p:spTree>
    <p:extLst>
      <p:ext uri="{BB962C8B-B14F-4D97-AF65-F5344CB8AC3E}">
        <p14:creationId xmlns:p14="http://schemas.microsoft.com/office/powerpoint/2010/main" val="376208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15</a:t>
            </a:fld>
            <a:endParaRPr lang="en-IN" dirty="0"/>
          </a:p>
        </p:txBody>
      </p:sp>
    </p:spTree>
    <p:extLst>
      <p:ext uri="{BB962C8B-B14F-4D97-AF65-F5344CB8AC3E}">
        <p14:creationId xmlns:p14="http://schemas.microsoft.com/office/powerpoint/2010/main" val="651611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16</a:t>
            </a:fld>
            <a:endParaRPr lang="en-IN" dirty="0"/>
          </a:p>
        </p:txBody>
      </p:sp>
    </p:spTree>
    <p:extLst>
      <p:ext uri="{BB962C8B-B14F-4D97-AF65-F5344CB8AC3E}">
        <p14:creationId xmlns:p14="http://schemas.microsoft.com/office/powerpoint/2010/main" val="695789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17</a:t>
            </a:fld>
            <a:endParaRPr lang="en-IN" dirty="0"/>
          </a:p>
        </p:txBody>
      </p:sp>
    </p:spTree>
    <p:extLst>
      <p:ext uri="{BB962C8B-B14F-4D97-AF65-F5344CB8AC3E}">
        <p14:creationId xmlns:p14="http://schemas.microsoft.com/office/powerpoint/2010/main" val="4052688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18</a:t>
            </a:fld>
            <a:endParaRPr lang="en-IN" dirty="0"/>
          </a:p>
        </p:txBody>
      </p:sp>
    </p:spTree>
    <p:extLst>
      <p:ext uri="{BB962C8B-B14F-4D97-AF65-F5344CB8AC3E}">
        <p14:creationId xmlns:p14="http://schemas.microsoft.com/office/powerpoint/2010/main" val="2431625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19</a:t>
            </a:fld>
            <a:endParaRPr lang="en-IN" dirty="0"/>
          </a:p>
        </p:txBody>
      </p:sp>
    </p:spTree>
    <p:extLst>
      <p:ext uri="{BB962C8B-B14F-4D97-AF65-F5344CB8AC3E}">
        <p14:creationId xmlns:p14="http://schemas.microsoft.com/office/powerpoint/2010/main" val="15177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20</a:t>
            </a:fld>
            <a:endParaRPr lang="en-IN" dirty="0"/>
          </a:p>
        </p:txBody>
      </p:sp>
    </p:spTree>
    <p:extLst>
      <p:ext uri="{BB962C8B-B14F-4D97-AF65-F5344CB8AC3E}">
        <p14:creationId xmlns:p14="http://schemas.microsoft.com/office/powerpoint/2010/main" val="151155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a:t>
            </a:fld>
            <a:endParaRPr lang="en-IN" dirty="0"/>
          </a:p>
        </p:txBody>
      </p:sp>
    </p:spTree>
    <p:extLst>
      <p:ext uri="{BB962C8B-B14F-4D97-AF65-F5344CB8AC3E}">
        <p14:creationId xmlns:p14="http://schemas.microsoft.com/office/powerpoint/2010/main" val="3546919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21</a:t>
            </a:fld>
            <a:endParaRPr lang="en-IN" dirty="0"/>
          </a:p>
        </p:txBody>
      </p:sp>
    </p:spTree>
    <p:extLst>
      <p:ext uri="{BB962C8B-B14F-4D97-AF65-F5344CB8AC3E}">
        <p14:creationId xmlns:p14="http://schemas.microsoft.com/office/powerpoint/2010/main" val="3867477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22</a:t>
            </a:fld>
            <a:endParaRPr lang="en-IN" dirty="0"/>
          </a:p>
        </p:txBody>
      </p:sp>
    </p:spTree>
    <p:extLst>
      <p:ext uri="{BB962C8B-B14F-4D97-AF65-F5344CB8AC3E}">
        <p14:creationId xmlns:p14="http://schemas.microsoft.com/office/powerpoint/2010/main" val="3160253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23</a:t>
            </a:fld>
            <a:endParaRPr lang="en-IN" dirty="0"/>
          </a:p>
        </p:txBody>
      </p:sp>
    </p:spTree>
    <p:extLst>
      <p:ext uri="{BB962C8B-B14F-4D97-AF65-F5344CB8AC3E}">
        <p14:creationId xmlns:p14="http://schemas.microsoft.com/office/powerpoint/2010/main" val="4175893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24</a:t>
            </a:fld>
            <a:endParaRPr lang="en-IN" dirty="0"/>
          </a:p>
        </p:txBody>
      </p:sp>
    </p:spTree>
    <p:extLst>
      <p:ext uri="{BB962C8B-B14F-4D97-AF65-F5344CB8AC3E}">
        <p14:creationId xmlns:p14="http://schemas.microsoft.com/office/powerpoint/2010/main" val="155293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25</a:t>
            </a:fld>
            <a:endParaRPr lang="en-IN" dirty="0"/>
          </a:p>
        </p:txBody>
      </p:sp>
    </p:spTree>
    <p:extLst>
      <p:ext uri="{BB962C8B-B14F-4D97-AF65-F5344CB8AC3E}">
        <p14:creationId xmlns:p14="http://schemas.microsoft.com/office/powerpoint/2010/main" val="2677499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26</a:t>
            </a:fld>
            <a:endParaRPr lang="en-IN" dirty="0"/>
          </a:p>
        </p:txBody>
      </p:sp>
    </p:spTree>
    <p:extLst>
      <p:ext uri="{BB962C8B-B14F-4D97-AF65-F5344CB8AC3E}">
        <p14:creationId xmlns:p14="http://schemas.microsoft.com/office/powerpoint/2010/main" val="4199523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27</a:t>
            </a:fld>
            <a:endParaRPr lang="en-IN" dirty="0"/>
          </a:p>
        </p:txBody>
      </p:sp>
    </p:spTree>
    <p:extLst>
      <p:ext uri="{BB962C8B-B14F-4D97-AF65-F5344CB8AC3E}">
        <p14:creationId xmlns:p14="http://schemas.microsoft.com/office/powerpoint/2010/main" val="959345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30</a:t>
            </a:fld>
            <a:endParaRPr lang="en-IN" dirty="0"/>
          </a:p>
        </p:txBody>
      </p:sp>
    </p:spTree>
    <p:extLst>
      <p:ext uri="{BB962C8B-B14F-4D97-AF65-F5344CB8AC3E}">
        <p14:creationId xmlns:p14="http://schemas.microsoft.com/office/powerpoint/2010/main" val="4071927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31</a:t>
            </a:fld>
            <a:endParaRPr lang="en-IN" dirty="0"/>
          </a:p>
        </p:txBody>
      </p:sp>
    </p:spTree>
    <p:extLst>
      <p:ext uri="{BB962C8B-B14F-4D97-AF65-F5344CB8AC3E}">
        <p14:creationId xmlns:p14="http://schemas.microsoft.com/office/powerpoint/2010/main" val="3076180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32</a:t>
            </a:fld>
            <a:endParaRPr lang="en-IN" dirty="0"/>
          </a:p>
        </p:txBody>
      </p:sp>
    </p:spTree>
    <p:extLst>
      <p:ext uri="{BB962C8B-B14F-4D97-AF65-F5344CB8AC3E}">
        <p14:creationId xmlns:p14="http://schemas.microsoft.com/office/powerpoint/2010/main" val="252944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3</a:t>
            </a:fld>
            <a:endParaRPr lang="en-IN" dirty="0"/>
          </a:p>
        </p:txBody>
      </p:sp>
    </p:spTree>
    <p:extLst>
      <p:ext uri="{BB962C8B-B14F-4D97-AF65-F5344CB8AC3E}">
        <p14:creationId xmlns:p14="http://schemas.microsoft.com/office/powerpoint/2010/main" val="278095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33</a:t>
            </a:fld>
            <a:endParaRPr lang="en-IN" dirty="0"/>
          </a:p>
        </p:txBody>
      </p:sp>
    </p:spTree>
    <p:extLst>
      <p:ext uri="{BB962C8B-B14F-4D97-AF65-F5344CB8AC3E}">
        <p14:creationId xmlns:p14="http://schemas.microsoft.com/office/powerpoint/2010/main" val="3625906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34</a:t>
            </a:fld>
            <a:endParaRPr lang="en-IN" dirty="0"/>
          </a:p>
        </p:txBody>
      </p:sp>
    </p:spTree>
    <p:extLst>
      <p:ext uri="{BB962C8B-B14F-4D97-AF65-F5344CB8AC3E}">
        <p14:creationId xmlns:p14="http://schemas.microsoft.com/office/powerpoint/2010/main" val="320201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4</a:t>
            </a:fld>
            <a:endParaRPr lang="en-IN" dirty="0"/>
          </a:p>
        </p:txBody>
      </p:sp>
    </p:spTree>
    <p:extLst>
      <p:ext uri="{BB962C8B-B14F-4D97-AF65-F5344CB8AC3E}">
        <p14:creationId xmlns:p14="http://schemas.microsoft.com/office/powerpoint/2010/main" val="390778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5</a:t>
            </a:fld>
            <a:endParaRPr lang="en-IN" dirty="0"/>
          </a:p>
        </p:txBody>
      </p:sp>
    </p:spTree>
    <p:extLst>
      <p:ext uri="{BB962C8B-B14F-4D97-AF65-F5344CB8AC3E}">
        <p14:creationId xmlns:p14="http://schemas.microsoft.com/office/powerpoint/2010/main" val="22095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6</a:t>
            </a:fld>
            <a:endParaRPr lang="en-IN" dirty="0"/>
          </a:p>
        </p:txBody>
      </p:sp>
    </p:spTree>
    <p:extLst>
      <p:ext uri="{BB962C8B-B14F-4D97-AF65-F5344CB8AC3E}">
        <p14:creationId xmlns:p14="http://schemas.microsoft.com/office/powerpoint/2010/main" val="405920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7</a:t>
            </a:fld>
            <a:endParaRPr lang="en-IN" dirty="0"/>
          </a:p>
        </p:txBody>
      </p:sp>
    </p:spTree>
    <p:extLst>
      <p:ext uri="{BB962C8B-B14F-4D97-AF65-F5344CB8AC3E}">
        <p14:creationId xmlns:p14="http://schemas.microsoft.com/office/powerpoint/2010/main" val="9091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8</a:t>
            </a:fld>
            <a:endParaRPr lang="en-IN" dirty="0"/>
          </a:p>
        </p:txBody>
      </p:sp>
    </p:spTree>
    <p:extLst>
      <p:ext uri="{BB962C8B-B14F-4D97-AF65-F5344CB8AC3E}">
        <p14:creationId xmlns:p14="http://schemas.microsoft.com/office/powerpoint/2010/main" val="383543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A65112-FB92-4261-AEBE-2E21878B43C4}" type="slidenum">
              <a:rPr lang="en-IN" smtClean="0"/>
              <a:t>9</a:t>
            </a:fld>
            <a:endParaRPr lang="en-IN" dirty="0"/>
          </a:p>
        </p:txBody>
      </p:sp>
    </p:spTree>
    <p:extLst>
      <p:ext uri="{BB962C8B-B14F-4D97-AF65-F5344CB8AC3E}">
        <p14:creationId xmlns:p14="http://schemas.microsoft.com/office/powerpoint/2010/main" val="44419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36637"/>
          </a:xfrm>
        </p:spPr>
        <p:txBody>
          <a:bodyPr anchor="t"/>
          <a:lstStyle>
            <a:lvl1pPr algn="ctr">
              <a:defRPr sz="6000">
                <a:latin typeface="Univers Condensed" panose="020B060602020206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Univers 45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100108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350776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64859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Univers Condensed" panose="020B060602020206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p:txBody>
          <a:bodyPr/>
          <a:lstStyle>
            <a:lvl1pPr>
              <a:defRPr>
                <a:latin typeface="Univers 45 Light" panose="020B0403020202020204" pitchFamily="34" charset="0"/>
              </a:defRPr>
            </a:lvl1pPr>
            <a:lvl2pPr>
              <a:defRPr>
                <a:latin typeface="Univers 45 Light" panose="020B0403020202020204" pitchFamily="34" charset="0"/>
              </a:defRPr>
            </a:lvl2pPr>
            <a:lvl3pPr>
              <a:defRPr>
                <a:latin typeface="Univers 45 Light" panose="020B0403020202020204" pitchFamily="34" charset="0"/>
              </a:defRPr>
            </a:lvl3pPr>
            <a:lvl4pPr>
              <a:defRPr>
                <a:latin typeface="Univers 45 Light" panose="020B0403020202020204" pitchFamily="34" charset="0"/>
              </a:defRPr>
            </a:lvl4pPr>
            <a:lvl5pPr>
              <a:defRPr>
                <a:latin typeface="Univers 45 Light" panose="020B04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189689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308687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426879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277841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150002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212948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103433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9765A-FCA8-45D5-B8FE-045FA22D4188}" type="datetimeFigureOut">
              <a:rPr lang="en-IN" smtClean="0"/>
              <a:t>11-03-2021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4B3BB02-AA3B-4E87-85A3-9DE28DF0DAB7}" type="slidenum">
              <a:rPr lang="en-IN" smtClean="0"/>
              <a:t>‹#›</a:t>
            </a:fld>
            <a:endParaRPr lang="en-IN" dirty="0"/>
          </a:p>
        </p:txBody>
      </p:sp>
    </p:spTree>
    <p:extLst>
      <p:ext uri="{BB962C8B-B14F-4D97-AF65-F5344CB8AC3E}">
        <p14:creationId xmlns:p14="http://schemas.microsoft.com/office/powerpoint/2010/main" val="121689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9765A-FCA8-45D5-B8FE-045FA22D4188}" type="datetimeFigureOut">
              <a:rPr lang="en-IN" smtClean="0"/>
              <a:t>11-03-2021</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3BB02-AA3B-4E87-85A3-9DE28DF0DAB7}" type="slidenum">
              <a:rPr lang="en-IN" smtClean="0"/>
              <a:t>‹#›</a:t>
            </a:fld>
            <a:endParaRPr lang="en-IN" dirty="0"/>
          </a:p>
        </p:txBody>
      </p:sp>
      <p:grpSp>
        <p:nvGrpSpPr>
          <p:cNvPr id="36" name="Group 35"/>
          <p:cNvGrpSpPr/>
          <p:nvPr userDrawn="1"/>
        </p:nvGrpSpPr>
        <p:grpSpPr>
          <a:xfrm>
            <a:off x="0" y="-36560"/>
            <a:ext cx="12263611" cy="423909"/>
            <a:chOff x="0" y="-36560"/>
            <a:chExt cx="12263611" cy="423909"/>
          </a:xfrm>
        </p:grpSpPr>
        <p:pic>
          <p:nvPicPr>
            <p:cNvPr id="28" name="Picture 2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7034"/>
              <a:ext cx="7405862" cy="257222"/>
            </a:xfrm>
            <a:prstGeom prst="rect">
              <a:avLst/>
            </a:prstGeom>
          </p:spPr>
        </p:pic>
        <p:pic>
          <p:nvPicPr>
            <p:cNvPr id="35" name="Picture 34"/>
            <p:cNvPicPr>
              <a:picLocks noChangeAspect="1"/>
            </p:cNvPicPr>
            <p:nvPr userDrawn="1"/>
          </p:nvPicPr>
          <p:blipFill rotWithShape="1">
            <a:blip r:embed="rId14" cstate="print">
              <a:extLst>
                <a:ext uri="{28A0092B-C50C-407E-A947-70E740481C1C}">
                  <a14:useLocalDpi xmlns:a14="http://schemas.microsoft.com/office/drawing/2010/main" val="0"/>
                </a:ext>
              </a:extLst>
            </a:blip>
            <a:srcRect l="35498" t="1" b="-64802"/>
            <a:stretch/>
          </p:blipFill>
          <p:spPr>
            <a:xfrm>
              <a:off x="7353300" y="-36560"/>
              <a:ext cx="4910311" cy="423909"/>
            </a:xfrm>
            <a:prstGeom prst="rect">
              <a:avLst/>
            </a:prstGeom>
          </p:spPr>
        </p:pic>
      </p:grpSp>
      <p:grpSp>
        <p:nvGrpSpPr>
          <p:cNvPr id="37" name="Group 36"/>
          <p:cNvGrpSpPr/>
          <p:nvPr userDrawn="1"/>
        </p:nvGrpSpPr>
        <p:grpSpPr>
          <a:xfrm>
            <a:off x="-19050" y="6649990"/>
            <a:ext cx="12263611" cy="423909"/>
            <a:chOff x="0" y="-36560"/>
            <a:chExt cx="12263611" cy="423909"/>
          </a:xfrm>
        </p:grpSpPr>
        <p:pic>
          <p:nvPicPr>
            <p:cNvPr id="38" name="Picture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7034"/>
              <a:ext cx="7405862" cy="257222"/>
            </a:xfrm>
            <a:prstGeom prst="rect">
              <a:avLst/>
            </a:prstGeom>
          </p:spPr>
        </p:pic>
        <p:pic>
          <p:nvPicPr>
            <p:cNvPr id="39" name="Picture 38"/>
            <p:cNvPicPr>
              <a:picLocks noChangeAspect="1"/>
            </p:cNvPicPr>
            <p:nvPr userDrawn="1"/>
          </p:nvPicPr>
          <p:blipFill rotWithShape="1">
            <a:blip r:embed="rId14" cstate="print">
              <a:extLst>
                <a:ext uri="{28A0092B-C50C-407E-A947-70E740481C1C}">
                  <a14:useLocalDpi xmlns:a14="http://schemas.microsoft.com/office/drawing/2010/main" val="0"/>
                </a:ext>
              </a:extLst>
            </a:blip>
            <a:srcRect l="35498" t="1" b="-64802"/>
            <a:stretch/>
          </p:blipFill>
          <p:spPr>
            <a:xfrm>
              <a:off x="7353300" y="-36560"/>
              <a:ext cx="4910311" cy="423909"/>
            </a:xfrm>
            <a:prstGeom prst="rect">
              <a:avLst/>
            </a:prstGeom>
          </p:spPr>
        </p:pic>
      </p:grpSp>
    </p:spTree>
    <p:extLst>
      <p:ext uri="{BB962C8B-B14F-4D97-AF65-F5344CB8AC3E}">
        <p14:creationId xmlns:p14="http://schemas.microsoft.com/office/powerpoint/2010/main" val="84966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Gill Sans" panose="020B0602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panose="020B06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panose="020B06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panose="020B06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panose="020B06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panose="020B06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57502"/>
            <a:ext cx="12192000" cy="1444505"/>
          </a:xfrm>
        </p:spPr>
        <p:txBody>
          <a:bodyPr>
            <a:normAutofit/>
          </a:bodyPr>
          <a:lstStyle/>
          <a:p>
            <a:r>
              <a:rPr lang="en-US" sz="4800" dirty="0">
                <a:solidFill>
                  <a:srgbClr val="0070C0"/>
                </a:solidFill>
              </a:rPr>
              <a:t>‘Bal Vivah Evam Dahej Mukt Hamara Bihar’ Campaign</a:t>
            </a:r>
            <a:endParaRPr lang="en-IN" sz="4800" dirty="0">
              <a:solidFill>
                <a:srgbClr val="0070C0"/>
              </a:solidFill>
              <a:latin typeface="Gill Sans" panose="020B0602020204020204" pitchFamily="34" charset="0"/>
            </a:endParaRPr>
          </a:p>
        </p:txBody>
      </p:sp>
      <p:sp>
        <p:nvSpPr>
          <p:cNvPr id="3" name="Subtitle 2"/>
          <p:cNvSpPr>
            <a:spLocks noGrp="1"/>
          </p:cNvSpPr>
          <p:nvPr>
            <p:ph type="subTitle" idx="1"/>
          </p:nvPr>
        </p:nvSpPr>
        <p:spPr>
          <a:xfrm>
            <a:off x="0" y="3875657"/>
            <a:ext cx="12192000" cy="586627"/>
          </a:xfrm>
        </p:spPr>
        <p:txBody>
          <a:bodyPr>
            <a:normAutofit/>
          </a:bodyPr>
          <a:lstStyle/>
          <a:p>
            <a:pPr>
              <a:lnSpc>
                <a:spcPct val="100000"/>
              </a:lnSpc>
              <a:spcBef>
                <a:spcPts val="2400"/>
              </a:spcBef>
            </a:pPr>
            <a:r>
              <a:rPr lang="en-US" b="1" dirty="0"/>
              <a:t>The Journey </a:t>
            </a:r>
            <a:r>
              <a:rPr lang="en-US" b="1" dirty="0" smtClean="0"/>
              <a:t>So Far</a:t>
            </a:r>
            <a:r>
              <a:rPr lang="en-US" b="1" dirty="0"/>
              <a:t>…… (</a:t>
            </a:r>
            <a:r>
              <a:rPr lang="en-US" b="1" dirty="0" smtClean="0"/>
              <a:t>2017–2020)</a:t>
            </a:r>
            <a:endParaRPr lang="en-US" b="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2641" y="5245861"/>
            <a:ext cx="1371600" cy="136234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984" y="5543549"/>
            <a:ext cx="1613015" cy="864115"/>
          </a:xfrm>
          <a:prstGeom prst="rect">
            <a:avLst/>
          </a:prstGeom>
        </p:spPr>
      </p:pic>
      <p:sp>
        <p:nvSpPr>
          <p:cNvPr id="24" name="Rectangle 23"/>
          <p:cNvSpPr/>
          <p:nvPr/>
        </p:nvSpPr>
        <p:spPr>
          <a:xfrm flipV="1">
            <a:off x="1270030" y="3270052"/>
            <a:ext cx="9778970" cy="45719"/>
          </a:xfrm>
          <a:prstGeom prst="rect">
            <a:avLst/>
          </a:prstGeom>
          <a:solidFill>
            <a:srgbClr val="C1E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3589" y="603666"/>
            <a:ext cx="3544822" cy="12271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8516" y="5205749"/>
            <a:ext cx="1152381" cy="1285714"/>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7808" t="11863" r="5557" b="12593"/>
          <a:stretch/>
        </p:blipFill>
        <p:spPr>
          <a:xfrm>
            <a:off x="1025937" y="5619750"/>
            <a:ext cx="1590835" cy="787914"/>
          </a:xfrm>
          <a:prstGeom prst="rect">
            <a:avLst/>
          </a:prstGeom>
        </p:spPr>
      </p:pic>
    </p:spTree>
    <p:extLst>
      <p:ext uri="{BB962C8B-B14F-4D97-AF65-F5344CB8AC3E}">
        <p14:creationId xmlns:p14="http://schemas.microsoft.com/office/powerpoint/2010/main" val="125133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Catalysing social change through the </a:t>
            </a:r>
            <a:r>
              <a:rPr lang="en-US" dirty="0"/>
              <a:t>campaign</a:t>
            </a:r>
            <a:endParaRPr lang="en-IN" dirty="0"/>
          </a:p>
        </p:txBody>
      </p:sp>
      <p:sp>
        <p:nvSpPr>
          <p:cNvPr id="3" name="Content Placeholder 2"/>
          <p:cNvSpPr>
            <a:spLocks noGrp="1"/>
          </p:cNvSpPr>
          <p:nvPr>
            <p:ph idx="1"/>
          </p:nvPr>
        </p:nvSpPr>
        <p:spPr>
          <a:xfrm>
            <a:off x="838200" y="1822448"/>
            <a:ext cx="4546600" cy="4045787"/>
          </a:xfrm>
        </p:spPr>
        <p:txBody>
          <a:bodyPr>
            <a:normAutofit/>
          </a:bodyPr>
          <a:lstStyle/>
          <a:p>
            <a:pPr lvl="0">
              <a:buClr>
                <a:srgbClr val="0070C0"/>
              </a:buClr>
            </a:pPr>
            <a:r>
              <a:rPr lang="en-IN" sz="1800" dirty="0"/>
              <a:t>A 3-phase state-wide multipronged </a:t>
            </a:r>
            <a:r>
              <a:rPr lang="en-US" sz="1800" dirty="0"/>
              <a:t>campaign ‘</a:t>
            </a:r>
            <a:r>
              <a:rPr lang="en-US" sz="1800" b="1" dirty="0">
                <a:solidFill>
                  <a:srgbClr val="0070C0"/>
                </a:solidFill>
              </a:rPr>
              <a:t>Bal Vivah Evam Dahej Mukt Hamara Bihar</a:t>
            </a:r>
            <a:r>
              <a:rPr lang="en-US" sz="1800" dirty="0"/>
              <a:t>’ was launched by Hon’ble Chief Minister on Oct 2, 2017 in Patna </a:t>
            </a:r>
          </a:p>
          <a:p>
            <a:pPr lvl="0">
              <a:buClr>
                <a:srgbClr val="0070C0"/>
              </a:buClr>
            </a:pPr>
            <a:r>
              <a:rPr lang="en-US" sz="1800" dirty="0"/>
              <a:t>An oath was taken by </a:t>
            </a:r>
            <a:r>
              <a:rPr lang="en-US" sz="1800" b="1" dirty="0">
                <a:solidFill>
                  <a:srgbClr val="0070C0"/>
                </a:solidFill>
              </a:rPr>
              <a:t>5,000</a:t>
            </a:r>
            <a:r>
              <a:rPr lang="en-US" sz="1800" dirty="0"/>
              <a:t> JEEViKA and WDC workers, WSHG members and media persons during the campaign</a:t>
            </a:r>
          </a:p>
          <a:p>
            <a:pPr lvl="0">
              <a:buClr>
                <a:srgbClr val="0070C0"/>
              </a:buClr>
            </a:pPr>
            <a:r>
              <a:rPr lang="en-US" sz="1800" dirty="0"/>
              <a:t>Campaign was webcasted simultaneously across the state reaching </a:t>
            </a:r>
            <a:r>
              <a:rPr lang="en-US" sz="1800" b="1" dirty="0">
                <a:solidFill>
                  <a:srgbClr val="0070C0"/>
                </a:solidFill>
              </a:rPr>
              <a:t>24.2 million </a:t>
            </a:r>
            <a:r>
              <a:rPr lang="en-US" sz="1800" dirty="0"/>
              <a:t>people</a:t>
            </a:r>
          </a:p>
          <a:p>
            <a:pPr lvl="0">
              <a:buClr>
                <a:srgbClr val="0070C0"/>
              </a:buClr>
            </a:pPr>
            <a:r>
              <a:rPr lang="en-US" sz="1800" b="1" dirty="0">
                <a:solidFill>
                  <a:srgbClr val="0070C0"/>
                </a:solidFill>
              </a:rPr>
              <a:t>10</a:t>
            </a:r>
            <a:r>
              <a:rPr lang="en-US" sz="1800" dirty="0"/>
              <a:t> multimedia vans and folk art groups to generate awareness on child marriage and dowry were flagged off </a:t>
            </a:r>
            <a:endParaRPr lang="en-IN" sz="1800" dirty="0"/>
          </a:p>
        </p:txBody>
      </p:sp>
      <p:pic>
        <p:nvPicPr>
          <p:cNvPr id="4" name="Picture 3"/>
          <p:cNvPicPr>
            <a:picLocks noChangeAspect="1"/>
          </p:cNvPicPr>
          <p:nvPr/>
        </p:nvPicPr>
        <p:blipFill rotWithShape="1">
          <a:blip r:embed="rId3"/>
          <a:srcRect l="7333" t="18707" r="23104" b="6467"/>
          <a:stretch/>
        </p:blipFill>
        <p:spPr>
          <a:xfrm>
            <a:off x="5521218" y="1822448"/>
            <a:ext cx="6072706" cy="36887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58602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5 strategic campaign pillars</a:t>
            </a:r>
            <a:endParaRPr lang="en-IN" sz="4000" dirty="0"/>
          </a:p>
        </p:txBody>
      </p:sp>
      <p:cxnSp>
        <p:nvCxnSpPr>
          <p:cNvPr id="6" name="Straight Connector 5"/>
          <p:cNvCxnSpPr/>
          <p:nvPr/>
        </p:nvCxnSpPr>
        <p:spPr>
          <a:xfrm>
            <a:off x="2882900" y="1523858"/>
            <a:ext cx="0" cy="509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03800" y="1425080"/>
            <a:ext cx="0" cy="509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12000" y="1463180"/>
            <a:ext cx="0" cy="509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07500" y="1463180"/>
            <a:ext cx="0" cy="509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435682" y="2394804"/>
            <a:ext cx="3343275" cy="3970318"/>
          </a:xfrm>
          <a:prstGeom prst="rect">
            <a:avLst/>
          </a:prstGeom>
          <a:noFill/>
        </p:spPr>
        <p:txBody>
          <a:bodyPr wrap="square" rtlCol="0">
            <a:spAutoFit/>
          </a:bodyPr>
          <a:lstStyle/>
          <a:p>
            <a:pPr fontAlgn="t"/>
            <a:r>
              <a:rPr lang="en-US" b="1" dirty="0">
                <a:latin typeface="Univers 45 Light" panose="020B0403020202020204" pitchFamily="34" charset="0"/>
              </a:rPr>
              <a:t>Strategy 3 – Capacity development of line departments</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Finalising comprehensive set of Standard Operating Procedures (SOPs) along with capacity development materials </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Formation of State, District, Block and Panchayat Level Resource Groups </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Following a cascade approach to create a cadre of master trainers.</a:t>
            </a:r>
            <a:endParaRPr lang="en-IN" dirty="0">
              <a:latin typeface="Univers 45 Light" panose="020B0403020202020204" pitchFamily="34" charset="0"/>
            </a:endParaRPr>
          </a:p>
        </p:txBody>
      </p:sp>
      <p:sp>
        <p:nvSpPr>
          <p:cNvPr id="5" name="TextBox 4"/>
          <p:cNvSpPr txBox="1"/>
          <p:nvPr/>
        </p:nvSpPr>
        <p:spPr>
          <a:xfrm>
            <a:off x="4568097" y="2449939"/>
            <a:ext cx="3590925" cy="3693319"/>
          </a:xfrm>
          <a:prstGeom prst="rect">
            <a:avLst/>
          </a:prstGeom>
          <a:noFill/>
        </p:spPr>
        <p:txBody>
          <a:bodyPr wrap="square" rtlCol="0">
            <a:spAutoFit/>
          </a:bodyPr>
          <a:lstStyle/>
          <a:p>
            <a:pPr fontAlgn="t"/>
            <a:r>
              <a:rPr lang="en-US" b="1" dirty="0">
                <a:latin typeface="Univers 45 Light" panose="020B0403020202020204" pitchFamily="34" charset="0"/>
              </a:rPr>
              <a:t>Strategy 2 – Developing a costed State Action Plan (SAP)</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Mapping of existing schemes and budgetary analysis to understand current situation</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Operationalisation of SAP post meetings with policymakers and concerned Ministries chaired by CM </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Formation of State Task Force chaired by Chief Secretary and concerned departments to implement SAP.</a:t>
            </a:r>
            <a:endParaRPr lang="en-IN" dirty="0">
              <a:latin typeface="Univers 45 Light" panose="020B0403020202020204" pitchFamily="34" charset="0"/>
            </a:endParaRPr>
          </a:p>
        </p:txBody>
      </p:sp>
      <p:sp>
        <p:nvSpPr>
          <p:cNvPr id="10" name="TextBox 9"/>
          <p:cNvSpPr txBox="1"/>
          <p:nvPr/>
        </p:nvSpPr>
        <p:spPr>
          <a:xfrm>
            <a:off x="781479" y="2450459"/>
            <a:ext cx="3609975" cy="3416320"/>
          </a:xfrm>
          <a:prstGeom prst="rect">
            <a:avLst/>
          </a:prstGeom>
          <a:noFill/>
        </p:spPr>
        <p:txBody>
          <a:bodyPr wrap="square" rtlCol="0">
            <a:spAutoFit/>
          </a:bodyPr>
          <a:lstStyle/>
          <a:p>
            <a:pPr fontAlgn="t"/>
            <a:r>
              <a:rPr lang="en-US" b="1" dirty="0">
                <a:latin typeface="Univers 45 Light" panose="020B0403020202020204" pitchFamily="34" charset="0"/>
              </a:rPr>
              <a:t>Strategy 1 – Leading from the front with planning, dedication and commitment</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Generating the highest level of political commitment for synergy between concerned departments</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Creating comprehensive SBCC and advocacy package</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Roll-out of state-wide 360 degree multimedia advocacy initiative throughout the year.</a:t>
            </a:r>
            <a:endParaRPr lang="en-IN" dirty="0">
              <a:latin typeface="Univers 45 Light" panose="020B0403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470" y="1503817"/>
            <a:ext cx="1325517" cy="80086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9401" y="1476590"/>
            <a:ext cx="1244466" cy="918214"/>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5167"/>
          <a:stretch/>
        </p:blipFill>
        <p:spPr>
          <a:xfrm>
            <a:off x="5836295" y="1600566"/>
            <a:ext cx="527264" cy="704116"/>
          </a:xfrm>
          <a:prstGeom prst="rect">
            <a:avLst/>
          </a:prstGeom>
        </p:spPr>
      </p:pic>
      <p:cxnSp>
        <p:nvCxnSpPr>
          <p:cNvPr id="15" name="Straight Connector 14"/>
          <p:cNvCxnSpPr/>
          <p:nvPr/>
        </p:nvCxnSpPr>
        <p:spPr>
          <a:xfrm>
            <a:off x="4462462" y="2495550"/>
            <a:ext cx="0" cy="3583048"/>
          </a:xfrm>
          <a:prstGeom prst="line">
            <a:avLst/>
          </a:prstGeom>
          <a:ln w="28575">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01037" y="2505075"/>
            <a:ext cx="0" cy="3583048"/>
          </a:xfrm>
          <a:prstGeom prst="line">
            <a:avLst/>
          </a:prstGeom>
          <a:ln w="28575">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91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strategic campaign pillars</a:t>
            </a:r>
            <a:endParaRPr lang="en-IN" dirty="0"/>
          </a:p>
        </p:txBody>
      </p:sp>
      <p:sp>
        <p:nvSpPr>
          <p:cNvPr id="3" name="Content Placeholder 2"/>
          <p:cNvSpPr>
            <a:spLocks noGrp="1"/>
          </p:cNvSpPr>
          <p:nvPr>
            <p:ph idx="1"/>
          </p:nvPr>
        </p:nvSpPr>
        <p:spPr>
          <a:xfrm>
            <a:off x="838200" y="2363244"/>
            <a:ext cx="4838700" cy="3237746"/>
          </a:xfrm>
        </p:spPr>
        <p:txBody>
          <a:bodyPr>
            <a:normAutofit/>
          </a:bodyPr>
          <a:lstStyle/>
          <a:p>
            <a:pPr marL="0" indent="0" fontAlgn="t">
              <a:buNone/>
            </a:pPr>
            <a:r>
              <a:rPr lang="en-US" sz="1800" b="1" dirty="0"/>
              <a:t>Strategy 4 – Implementing Consolidated Cash Transfer (CCT) programme</a:t>
            </a:r>
            <a:endParaRPr lang="en-IN" sz="1800" dirty="0"/>
          </a:p>
          <a:p>
            <a:pPr fontAlgn="t">
              <a:buClr>
                <a:srgbClr val="0070C0"/>
              </a:buClr>
            </a:pPr>
            <a:r>
              <a:rPr lang="en-US" sz="1800" dirty="0"/>
              <a:t>Building on Haryana cash transfer scheme GoB launched CCT for girls </a:t>
            </a:r>
            <a:endParaRPr lang="en-IN" sz="1800" dirty="0"/>
          </a:p>
          <a:p>
            <a:pPr fontAlgn="t">
              <a:buClr>
                <a:srgbClr val="0070C0"/>
              </a:buClr>
            </a:pPr>
            <a:r>
              <a:rPr lang="en-US" sz="1800" dirty="0"/>
              <a:t>Scheme showed favourable results in resource constrained settings, improved condition of girls as they met age related milestones</a:t>
            </a:r>
            <a:endParaRPr lang="en-IN" sz="1800" dirty="0"/>
          </a:p>
          <a:p>
            <a:pPr fontAlgn="t">
              <a:buClr>
                <a:srgbClr val="0070C0"/>
              </a:buClr>
            </a:pPr>
            <a:r>
              <a:rPr lang="en-US" sz="1800" dirty="0"/>
              <a:t>Driven by strong implementation structures including Panchayats, teachers and school management committees (SMC).</a:t>
            </a:r>
            <a:endParaRPr lang="en-IN" sz="1800" dirty="0"/>
          </a:p>
        </p:txBody>
      </p:sp>
      <p:sp>
        <p:nvSpPr>
          <p:cNvPr id="4" name="TextBox 3"/>
          <p:cNvSpPr txBox="1"/>
          <p:nvPr/>
        </p:nvSpPr>
        <p:spPr>
          <a:xfrm>
            <a:off x="6524625" y="2363244"/>
            <a:ext cx="4448175" cy="3139321"/>
          </a:xfrm>
          <a:prstGeom prst="rect">
            <a:avLst/>
          </a:prstGeom>
          <a:noFill/>
        </p:spPr>
        <p:txBody>
          <a:bodyPr wrap="square" rtlCol="0">
            <a:spAutoFit/>
          </a:bodyPr>
          <a:lstStyle/>
          <a:p>
            <a:pPr fontAlgn="t"/>
            <a:r>
              <a:rPr lang="en-GB" b="1" dirty="0">
                <a:latin typeface="Univers 45 Light" panose="020B0403020202020204" pitchFamily="34" charset="0"/>
              </a:rPr>
              <a:t>Strategy 5 – Implementing multimedia communication initiative</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Multimedia communication package developed to create awareness and knowledge </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Capacity development of key functionaries on child marriage and dowry to mobilise relevant stakeholders</a:t>
            </a:r>
            <a:endParaRPr lang="en-IN" dirty="0">
              <a:latin typeface="Univers 45 Light" panose="020B0403020202020204" pitchFamily="34" charset="0"/>
            </a:endParaRPr>
          </a:p>
          <a:p>
            <a:pPr marL="285750" indent="-285750" fontAlgn="t">
              <a:buClr>
                <a:srgbClr val="0070C0"/>
              </a:buClr>
              <a:buFont typeface="Arial" panose="020B0604020202020204" pitchFamily="34" charset="0"/>
              <a:buChar char="•"/>
            </a:pPr>
            <a:r>
              <a:rPr lang="en-US" dirty="0">
                <a:latin typeface="Univers 45 Light" panose="020B0403020202020204" pitchFamily="34" charset="0"/>
              </a:rPr>
              <a:t>Reiteration of key messages and monitoring at regular intervals.</a:t>
            </a:r>
            <a:endParaRPr lang="en-IN" dirty="0">
              <a:latin typeface="Univers 45 Light" panose="020B0403020202020204" pitchFamily="34" charset="0"/>
            </a:endParaRPr>
          </a:p>
        </p:txBody>
      </p:sp>
      <p:cxnSp>
        <p:nvCxnSpPr>
          <p:cNvPr id="5" name="Straight Connector 4"/>
          <p:cNvCxnSpPr/>
          <p:nvPr/>
        </p:nvCxnSpPr>
        <p:spPr>
          <a:xfrm>
            <a:off x="5957887" y="2339975"/>
            <a:ext cx="0" cy="3583048"/>
          </a:xfrm>
          <a:prstGeom prst="line">
            <a:avLst/>
          </a:prstGeom>
          <a:ln w="28575">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502" y="1628882"/>
            <a:ext cx="406095" cy="64928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9362" y="1534067"/>
            <a:ext cx="663169" cy="7392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8712" y="1399555"/>
            <a:ext cx="1291819" cy="873744"/>
          </a:xfrm>
          <a:prstGeom prst="rect">
            <a:avLst/>
          </a:prstGeom>
        </p:spPr>
      </p:pic>
    </p:spTree>
    <p:extLst>
      <p:ext uri="{BB962C8B-B14F-4D97-AF65-F5344CB8AC3E}">
        <p14:creationId xmlns:p14="http://schemas.microsoft.com/office/powerpoint/2010/main" val="149692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723"/>
            <a:ext cx="12192000" cy="6479777"/>
          </a:xfrm>
          <a:prstGeom prst="rect">
            <a:avLst/>
          </a:prstGeom>
          <a:solidFill>
            <a:srgbClr val="EDF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1283664" y="2984500"/>
            <a:ext cx="10082835" cy="769441"/>
          </a:xfrm>
          <a:prstGeom prst="rect">
            <a:avLst/>
          </a:prstGeom>
          <a:noFill/>
        </p:spPr>
        <p:txBody>
          <a:bodyPr wrap="square" rtlCol="0">
            <a:spAutoFit/>
          </a:bodyPr>
          <a:lstStyle/>
          <a:p>
            <a:r>
              <a:rPr lang="en-US" sz="4400" b="1" dirty="0">
                <a:solidFill>
                  <a:srgbClr val="0070C0"/>
                </a:solidFill>
                <a:latin typeface="Univers Condensed" panose="020B0606020202060204" pitchFamily="34" charset="0"/>
              </a:rPr>
              <a:t>Campaign</a:t>
            </a:r>
            <a:r>
              <a:rPr lang="en-US" sz="4000" b="1" dirty="0">
                <a:latin typeface="Univers Condensed" panose="020B0606020202060204" pitchFamily="34" charset="0"/>
              </a:rPr>
              <a:t> activities</a:t>
            </a:r>
            <a:endParaRPr lang="en-IN" sz="4400" dirty="0">
              <a:latin typeface="Univers Condensed" panose="020B060602020206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379" y="1041574"/>
            <a:ext cx="3655390" cy="2546566"/>
          </a:xfrm>
          <a:prstGeom prst="rect">
            <a:avLst/>
          </a:prstGeom>
        </p:spPr>
      </p:pic>
    </p:spTree>
    <p:extLst>
      <p:ext uri="{BB962C8B-B14F-4D97-AF65-F5344CB8AC3E}">
        <p14:creationId xmlns:p14="http://schemas.microsoft.com/office/powerpoint/2010/main" val="2917254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Leading from the front</a:t>
            </a:r>
            <a:endParaRPr lang="en-IN" sz="4000" dirty="0"/>
          </a:p>
        </p:txBody>
      </p:sp>
      <p:sp>
        <p:nvSpPr>
          <p:cNvPr id="3" name="Content Placeholder 2"/>
          <p:cNvSpPr>
            <a:spLocks noGrp="1"/>
          </p:cNvSpPr>
          <p:nvPr>
            <p:ph idx="1"/>
          </p:nvPr>
        </p:nvSpPr>
        <p:spPr>
          <a:xfrm>
            <a:off x="1957639" y="1690688"/>
            <a:ext cx="9648824" cy="4441109"/>
          </a:xfrm>
        </p:spPr>
        <p:txBody>
          <a:bodyPr>
            <a:noAutofit/>
          </a:bodyPr>
          <a:lstStyle/>
          <a:p>
            <a:pPr marL="0" lvl="0" indent="0">
              <a:lnSpc>
                <a:spcPct val="100000"/>
              </a:lnSpc>
              <a:buClr>
                <a:srgbClr val="0070C0"/>
              </a:buClr>
              <a:buNone/>
            </a:pPr>
            <a:r>
              <a:rPr lang="en-US" sz="1800" dirty="0"/>
              <a:t>Chief Secretary directed Home Department to </a:t>
            </a:r>
            <a:r>
              <a:rPr lang="en-US" sz="1800" b="1" dirty="0">
                <a:solidFill>
                  <a:srgbClr val="0070C0"/>
                </a:solidFill>
              </a:rPr>
              <a:t>fast track and chargesheet </a:t>
            </a:r>
            <a:r>
              <a:rPr lang="en-US" sz="1800" dirty="0"/>
              <a:t>pending investigations for all cases of child marriage, dowry tortures and deaths</a:t>
            </a:r>
            <a:endParaRPr lang="en-IN" sz="1800" dirty="0"/>
          </a:p>
          <a:p>
            <a:pPr marL="0" indent="0">
              <a:lnSpc>
                <a:spcPct val="100000"/>
              </a:lnSpc>
              <a:buClr>
                <a:srgbClr val="0070C0"/>
              </a:buClr>
              <a:buNone/>
            </a:pPr>
            <a:r>
              <a:rPr lang="en-US" sz="1800" dirty="0"/>
              <a:t>Detailed SOP on child marriage and dowry prevention, rehabilitation and rescue developed for </a:t>
            </a:r>
            <a:r>
              <a:rPr lang="en-US" sz="1800" b="1" dirty="0">
                <a:solidFill>
                  <a:srgbClr val="0070C0"/>
                </a:solidFill>
              </a:rPr>
              <a:t>7</a:t>
            </a:r>
            <a:r>
              <a:rPr lang="en-US" sz="1800" b="1" dirty="0">
                <a:solidFill>
                  <a:srgbClr val="00833E"/>
                </a:solidFill>
              </a:rPr>
              <a:t> </a:t>
            </a:r>
            <a:r>
              <a:rPr lang="en-US" sz="1800" dirty="0"/>
              <a:t>line departments </a:t>
            </a:r>
          </a:p>
          <a:p>
            <a:pPr marL="449263" lvl="1">
              <a:lnSpc>
                <a:spcPct val="100000"/>
              </a:lnSpc>
              <a:buClr>
                <a:srgbClr val="92D050"/>
              </a:buClr>
              <a:buFont typeface="Wingdings" panose="05000000000000000000" pitchFamily="2" charset="2"/>
              <a:buChar char="§"/>
            </a:pPr>
            <a:r>
              <a:rPr lang="en-US" sz="1800" dirty="0"/>
              <a:t>Departments include Home, Panchayati Raj, Health, Education, Scheduled Caste and Scheduled Tribe Welfare, Rural Development and Social Welfare</a:t>
            </a:r>
          </a:p>
          <a:p>
            <a:pPr marL="449263" lvl="1">
              <a:lnSpc>
                <a:spcPct val="100000"/>
              </a:lnSpc>
              <a:buClr>
                <a:srgbClr val="92D050"/>
              </a:buClr>
              <a:buFont typeface="Wingdings" panose="05000000000000000000" pitchFamily="2" charset="2"/>
              <a:buChar char="§"/>
            </a:pPr>
            <a:r>
              <a:rPr lang="en-US" sz="1800" dirty="0"/>
              <a:t>Modules to operationalise SOPs are </a:t>
            </a:r>
            <a:r>
              <a:rPr lang="en-IN" sz="1800" dirty="0"/>
              <a:t>currently being finalised</a:t>
            </a:r>
          </a:p>
          <a:p>
            <a:pPr marL="0" indent="0">
              <a:lnSpc>
                <a:spcPct val="100000"/>
              </a:lnSpc>
              <a:buClr>
                <a:srgbClr val="0070C0"/>
              </a:buClr>
              <a:buNone/>
            </a:pPr>
            <a:r>
              <a:rPr lang="en-US" sz="1800" dirty="0"/>
              <a:t>Task Forces have been constituted at the district </a:t>
            </a:r>
            <a:r>
              <a:rPr lang="en-US" sz="1800" b="1" dirty="0">
                <a:solidFill>
                  <a:srgbClr val="0070C0"/>
                </a:solidFill>
              </a:rPr>
              <a:t>(38)</a:t>
            </a:r>
            <a:r>
              <a:rPr lang="en-US" sz="1800" dirty="0"/>
              <a:t>, block </a:t>
            </a:r>
            <a:r>
              <a:rPr lang="en-US" sz="1800" b="1" dirty="0">
                <a:solidFill>
                  <a:srgbClr val="0070C0"/>
                </a:solidFill>
              </a:rPr>
              <a:t>(534)</a:t>
            </a:r>
            <a:r>
              <a:rPr lang="en-US" sz="1800" dirty="0"/>
              <a:t>, sub-divisional </a:t>
            </a:r>
            <a:r>
              <a:rPr lang="en-US" sz="1800" b="1" dirty="0">
                <a:solidFill>
                  <a:srgbClr val="0070C0"/>
                </a:solidFill>
              </a:rPr>
              <a:t>(101) </a:t>
            </a:r>
            <a:r>
              <a:rPr lang="en-US" sz="1800" dirty="0"/>
              <a:t>and panchayat</a:t>
            </a:r>
            <a:r>
              <a:rPr lang="en-US" sz="1800" b="1" dirty="0">
                <a:solidFill>
                  <a:srgbClr val="0070C0"/>
                </a:solidFill>
              </a:rPr>
              <a:t> </a:t>
            </a:r>
            <a:r>
              <a:rPr lang="en-US" sz="1800" dirty="0"/>
              <a:t>level </a:t>
            </a:r>
            <a:r>
              <a:rPr lang="en-US" sz="1800" b="1" dirty="0">
                <a:solidFill>
                  <a:srgbClr val="0070C0"/>
                </a:solidFill>
              </a:rPr>
              <a:t>(8,400) </a:t>
            </a:r>
          </a:p>
          <a:p>
            <a:pPr marL="449263" lvl="1">
              <a:lnSpc>
                <a:spcPct val="100000"/>
              </a:lnSpc>
              <a:buClr>
                <a:srgbClr val="92D050"/>
              </a:buClr>
              <a:buFont typeface="Wingdings" panose="05000000000000000000" pitchFamily="2" charset="2"/>
              <a:buChar char="§"/>
            </a:pPr>
            <a:r>
              <a:rPr lang="en-US" sz="1800" dirty="0"/>
              <a:t>Tasked with </a:t>
            </a:r>
            <a:r>
              <a:rPr lang="en-IN" sz="1800" dirty="0"/>
              <a:t>prevention, rehabilitation and </a:t>
            </a:r>
            <a:r>
              <a:rPr lang="en-US" sz="1800" dirty="0"/>
              <a:t>rescue in cases of child marriage and dowry </a:t>
            </a:r>
          </a:p>
          <a:p>
            <a:pPr marL="449263" lvl="1">
              <a:lnSpc>
                <a:spcPct val="100000"/>
              </a:lnSpc>
              <a:buClr>
                <a:srgbClr val="92D050"/>
              </a:buClr>
              <a:buFont typeface="Wingdings" panose="05000000000000000000" pitchFamily="2" charset="2"/>
              <a:buChar char="§"/>
            </a:pPr>
            <a:r>
              <a:rPr lang="en-US" sz="1800" dirty="0"/>
              <a:t>Guidelines for their operations are under development</a:t>
            </a:r>
            <a:endParaRPr lang="en-IN" sz="1800" dirty="0"/>
          </a:p>
          <a:p>
            <a:pPr marL="0" lvl="0" indent="0">
              <a:lnSpc>
                <a:spcPct val="100000"/>
              </a:lnSpc>
              <a:buClr>
                <a:srgbClr val="0070C0"/>
              </a:buClr>
              <a:buNone/>
            </a:pPr>
            <a:r>
              <a:rPr lang="en-US" sz="1800" dirty="0"/>
              <a:t>Institutionalisation of </a:t>
            </a:r>
            <a:r>
              <a:rPr lang="en-US" sz="1800" dirty="0" smtClean="0"/>
              <a:t>Menstrual Hygiene Management (MHM) </a:t>
            </a:r>
            <a:r>
              <a:rPr lang="en-US" sz="1800" dirty="0"/>
              <a:t>as a gateway behaviour into the educational calendar for classes 9–12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571" y="1716313"/>
            <a:ext cx="630735" cy="6357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52" y="2872606"/>
            <a:ext cx="420057" cy="54333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06" y="4116048"/>
            <a:ext cx="966348" cy="6188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479" y="5179975"/>
            <a:ext cx="526917" cy="696541"/>
          </a:xfrm>
          <a:prstGeom prst="rect">
            <a:avLst/>
          </a:prstGeom>
        </p:spPr>
      </p:pic>
    </p:spTree>
    <p:extLst>
      <p:ext uri="{BB962C8B-B14F-4D97-AF65-F5344CB8AC3E}">
        <p14:creationId xmlns:p14="http://schemas.microsoft.com/office/powerpoint/2010/main" val="380674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Thorough capacity building of line departments</a:t>
            </a:r>
            <a:endParaRPr lang="en-IN" sz="4000" dirty="0"/>
          </a:p>
        </p:txBody>
      </p:sp>
      <p:sp>
        <p:nvSpPr>
          <p:cNvPr id="3" name="Content Placeholder 2"/>
          <p:cNvSpPr>
            <a:spLocks noGrp="1"/>
          </p:cNvSpPr>
          <p:nvPr>
            <p:ph idx="1"/>
          </p:nvPr>
        </p:nvSpPr>
        <p:spPr>
          <a:xfrm>
            <a:off x="838200" y="1752567"/>
            <a:ext cx="5165726" cy="4416611"/>
          </a:xfrm>
        </p:spPr>
        <p:txBody>
          <a:bodyPr>
            <a:noAutofit/>
          </a:bodyPr>
          <a:lstStyle/>
          <a:p>
            <a:pPr marL="0" lvl="0" indent="0">
              <a:spcBef>
                <a:spcPts val="0"/>
              </a:spcBef>
              <a:spcAft>
                <a:spcPts val="600"/>
              </a:spcAft>
              <a:buNone/>
            </a:pPr>
            <a:r>
              <a:rPr lang="en-US" sz="1800" b="1" dirty="0">
                <a:solidFill>
                  <a:srgbClr val="C5213C"/>
                </a:solidFill>
              </a:rPr>
              <a:t>Every department was made to understand their roles and responsibilities in ending child marriage and dowry and Task Forces were formed to lead activities at all levels</a:t>
            </a:r>
          </a:p>
          <a:p>
            <a:pPr>
              <a:spcBef>
                <a:spcPts val="0"/>
              </a:spcBef>
              <a:spcAft>
                <a:spcPts val="600"/>
              </a:spcAft>
              <a:buClr>
                <a:srgbClr val="0070C0"/>
              </a:buClr>
            </a:pPr>
            <a:r>
              <a:rPr lang="en-US" sz="1800" b="1" dirty="0">
                <a:solidFill>
                  <a:srgbClr val="0070C0"/>
                </a:solidFill>
              </a:rPr>
              <a:t>532</a:t>
            </a:r>
            <a:r>
              <a:rPr lang="en-US" sz="1800" b="1" dirty="0">
                <a:solidFill>
                  <a:srgbClr val="00833E"/>
                </a:solidFill>
              </a:rPr>
              <a:t> </a:t>
            </a:r>
            <a:r>
              <a:rPr lang="en-US" sz="1800" dirty="0"/>
              <a:t>state level department functionaries trained in ToT round to operationalise SOPs</a:t>
            </a:r>
          </a:p>
          <a:p>
            <a:pPr marL="449263" lvl="1">
              <a:spcBef>
                <a:spcPts val="0"/>
              </a:spcBef>
              <a:spcAft>
                <a:spcPts val="600"/>
              </a:spcAft>
              <a:buClr>
                <a:srgbClr val="C1E823"/>
              </a:buClr>
              <a:buFont typeface="Wingdings" panose="05000000000000000000" pitchFamily="2" charset="2"/>
              <a:buChar char="§"/>
            </a:pPr>
            <a:r>
              <a:rPr lang="en-US" sz="1800" dirty="0"/>
              <a:t>District pools of </a:t>
            </a:r>
            <a:r>
              <a:rPr lang="en-US" sz="1800" b="1" dirty="0">
                <a:solidFill>
                  <a:srgbClr val="0070C0"/>
                </a:solidFill>
              </a:rPr>
              <a:t>14</a:t>
            </a:r>
            <a:r>
              <a:rPr lang="en-US" sz="1800" b="1" dirty="0">
                <a:solidFill>
                  <a:srgbClr val="00833E"/>
                </a:solidFill>
              </a:rPr>
              <a:t> </a:t>
            </a:r>
            <a:r>
              <a:rPr lang="en-US" sz="1800" dirty="0"/>
              <a:t>Master Trainers each created</a:t>
            </a:r>
          </a:p>
          <a:p>
            <a:pPr>
              <a:spcBef>
                <a:spcPts val="0"/>
              </a:spcBef>
              <a:spcAft>
                <a:spcPts val="600"/>
              </a:spcAft>
              <a:buClr>
                <a:srgbClr val="0070C0"/>
              </a:buClr>
            </a:pPr>
            <a:r>
              <a:rPr lang="en-US" sz="1800" b="1" dirty="0">
                <a:solidFill>
                  <a:srgbClr val="0070C0"/>
                </a:solidFill>
              </a:rPr>
              <a:t>38</a:t>
            </a:r>
            <a:r>
              <a:rPr lang="en-US" sz="1800" dirty="0"/>
              <a:t> district level, </a:t>
            </a:r>
            <a:r>
              <a:rPr lang="en-US" sz="1800" b="1" dirty="0">
                <a:solidFill>
                  <a:srgbClr val="0070C0"/>
                </a:solidFill>
              </a:rPr>
              <a:t>554</a:t>
            </a:r>
            <a:r>
              <a:rPr lang="en-US" sz="1800" b="1" dirty="0">
                <a:solidFill>
                  <a:srgbClr val="00833E"/>
                </a:solidFill>
              </a:rPr>
              <a:t> </a:t>
            </a:r>
            <a:r>
              <a:rPr lang="en-US" sz="1800" dirty="0"/>
              <a:t>block level, </a:t>
            </a:r>
            <a:r>
              <a:rPr lang="en-US" sz="1800" b="1" dirty="0">
                <a:solidFill>
                  <a:srgbClr val="0070C0"/>
                </a:solidFill>
              </a:rPr>
              <a:t>101</a:t>
            </a:r>
            <a:r>
              <a:rPr lang="en-US" sz="1800" dirty="0"/>
              <a:t> sub-divisional level and </a:t>
            </a:r>
            <a:r>
              <a:rPr lang="en-US" sz="1800" b="1" dirty="0">
                <a:solidFill>
                  <a:srgbClr val="0070C0"/>
                </a:solidFill>
              </a:rPr>
              <a:t>5,400</a:t>
            </a:r>
            <a:r>
              <a:rPr lang="en-US" sz="1800" dirty="0"/>
              <a:t> Panchayat-level Task Forces formed</a:t>
            </a:r>
          </a:p>
          <a:p>
            <a:pPr>
              <a:spcBef>
                <a:spcPts val="0"/>
              </a:spcBef>
              <a:spcAft>
                <a:spcPts val="600"/>
              </a:spcAft>
              <a:buClr>
                <a:srgbClr val="0070C0"/>
              </a:buClr>
            </a:pPr>
            <a:r>
              <a:rPr lang="en-US" sz="1800" dirty="0"/>
              <a:t>Partnership with Bihar Mahadalit Vikas Mission (SC and ST Department, GoB)</a:t>
            </a:r>
          </a:p>
        </p:txBody>
      </p:sp>
      <p:pic>
        <p:nvPicPr>
          <p:cNvPr id="6" name="Picture 5">
            <a:extLst>
              <a:ext uri="{FF2B5EF4-FFF2-40B4-BE49-F238E27FC236}">
                <a16:creationId xmlns="" xmlns:a16="http://schemas.microsoft.com/office/drawing/2014/main" id="{1A8CBDAD-0E34-4326-89AE-DE82AA839B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13197" y="1752567"/>
            <a:ext cx="5234946" cy="39262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Box 6">
            <a:extLst>
              <a:ext uri="{FF2B5EF4-FFF2-40B4-BE49-F238E27FC236}">
                <a16:creationId xmlns="" xmlns:a16="http://schemas.microsoft.com/office/drawing/2014/main" id="{3A7476EB-6720-46FB-8817-6E406258F600}"/>
              </a:ext>
            </a:extLst>
          </p:cNvPr>
          <p:cNvSpPr txBox="1"/>
          <p:nvPr/>
        </p:nvSpPr>
        <p:spPr>
          <a:xfrm>
            <a:off x="6313197" y="5764720"/>
            <a:ext cx="4508363" cy="278520"/>
          </a:xfrm>
          <a:prstGeom prst="rect">
            <a:avLst/>
          </a:prstGeom>
          <a:noFill/>
        </p:spPr>
        <p:txBody>
          <a:bodyPr wrap="square" rtlCol="0">
            <a:spAutoFit/>
          </a:bodyPr>
          <a:lstStyle/>
          <a:p>
            <a:r>
              <a:rPr lang="en-US" sz="1400" b="1" i="1" dirty="0">
                <a:latin typeface="Univers 45 Light" panose="020B0403020202020204" pitchFamily="34" charset="0"/>
              </a:rPr>
              <a:t>Training of line departments</a:t>
            </a:r>
            <a:endParaRPr lang="en-GB" sz="2000" b="1" i="1" dirty="0">
              <a:latin typeface="Univers 45 Light" panose="020B0403020202020204" pitchFamily="34" charset="0"/>
            </a:endParaRPr>
          </a:p>
        </p:txBody>
      </p:sp>
    </p:spTree>
    <p:extLst>
      <p:ext uri="{BB962C8B-B14F-4D97-AF65-F5344CB8AC3E}">
        <p14:creationId xmlns:p14="http://schemas.microsoft.com/office/powerpoint/2010/main" val="79419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Thorough capacity building of line departments</a:t>
            </a:r>
            <a:endParaRPr lang="en-IN" sz="4000" dirty="0"/>
          </a:p>
        </p:txBody>
      </p:sp>
      <p:sp>
        <p:nvSpPr>
          <p:cNvPr id="6" name="Content Placeholder 2"/>
          <p:cNvSpPr>
            <a:spLocks noGrp="1"/>
          </p:cNvSpPr>
          <p:nvPr>
            <p:ph idx="1"/>
          </p:nvPr>
        </p:nvSpPr>
        <p:spPr>
          <a:xfrm>
            <a:off x="838200" y="1612714"/>
            <a:ext cx="10515600" cy="2597336"/>
          </a:xfrm>
        </p:spPr>
        <p:txBody>
          <a:bodyPr>
            <a:noAutofit/>
          </a:bodyPr>
          <a:lstStyle/>
          <a:p>
            <a:pPr>
              <a:spcBef>
                <a:spcPts val="0"/>
              </a:spcBef>
              <a:spcAft>
                <a:spcPts val="600"/>
              </a:spcAft>
              <a:buClr>
                <a:srgbClr val="0070C0"/>
              </a:buClr>
            </a:pPr>
            <a:r>
              <a:rPr lang="en-US" sz="1800" dirty="0"/>
              <a:t>District and block officials oriented</a:t>
            </a:r>
            <a:endParaRPr lang="en-US" sz="1800" b="1" dirty="0">
              <a:solidFill>
                <a:srgbClr val="FF0000"/>
              </a:solidFill>
            </a:endParaRPr>
          </a:p>
          <a:p>
            <a:pPr marL="449263" lvl="1">
              <a:spcBef>
                <a:spcPts val="0"/>
              </a:spcBef>
              <a:spcAft>
                <a:spcPts val="600"/>
              </a:spcAft>
              <a:buClr>
                <a:srgbClr val="C1E823"/>
              </a:buClr>
              <a:buFont typeface="Wingdings" panose="05000000000000000000" pitchFamily="2" charset="2"/>
              <a:buChar char="§"/>
            </a:pPr>
            <a:r>
              <a:rPr lang="en-US" sz="1800" b="1" dirty="0">
                <a:solidFill>
                  <a:srgbClr val="0070C0"/>
                </a:solidFill>
              </a:rPr>
              <a:t>101</a:t>
            </a:r>
            <a:r>
              <a:rPr lang="en-US" sz="1800" b="1" dirty="0">
                <a:solidFill>
                  <a:srgbClr val="00833E"/>
                </a:solidFill>
              </a:rPr>
              <a:t> </a:t>
            </a:r>
            <a:r>
              <a:rPr lang="en-US" sz="1800" dirty="0"/>
              <a:t>Sub-Divisional Officers (SDOs), </a:t>
            </a:r>
            <a:r>
              <a:rPr lang="en-US" sz="1800" b="1" dirty="0">
                <a:solidFill>
                  <a:srgbClr val="0070C0"/>
                </a:solidFill>
              </a:rPr>
              <a:t>38</a:t>
            </a:r>
            <a:r>
              <a:rPr lang="en-US" sz="1800" b="1" dirty="0">
                <a:solidFill>
                  <a:srgbClr val="00833E"/>
                </a:solidFill>
              </a:rPr>
              <a:t> </a:t>
            </a:r>
            <a:r>
              <a:rPr lang="en-US" sz="1800" dirty="0"/>
              <a:t>District Welfare Officers (DWOs), </a:t>
            </a:r>
            <a:r>
              <a:rPr lang="en-US" sz="1800" b="1" dirty="0">
                <a:solidFill>
                  <a:srgbClr val="0070C0"/>
                </a:solidFill>
              </a:rPr>
              <a:t>18</a:t>
            </a:r>
            <a:r>
              <a:rPr lang="en-US" sz="1800" b="1" dirty="0">
                <a:solidFill>
                  <a:srgbClr val="00833E"/>
                </a:solidFill>
              </a:rPr>
              <a:t> </a:t>
            </a:r>
            <a:r>
              <a:rPr lang="en-US" sz="1800" dirty="0"/>
              <a:t>District Programme Managers (DPMs), </a:t>
            </a:r>
            <a:r>
              <a:rPr lang="en-US" sz="1800" b="1" dirty="0">
                <a:solidFill>
                  <a:srgbClr val="0070C0"/>
                </a:solidFill>
              </a:rPr>
              <a:t>534</a:t>
            </a:r>
            <a:r>
              <a:rPr lang="en-US" sz="1800" dirty="0"/>
              <a:t> Block Development Officers (BDOs)</a:t>
            </a:r>
          </a:p>
          <a:p>
            <a:pPr>
              <a:spcBef>
                <a:spcPts val="0"/>
              </a:spcBef>
              <a:spcAft>
                <a:spcPts val="600"/>
              </a:spcAft>
              <a:buClr>
                <a:srgbClr val="0070C0"/>
              </a:buClr>
            </a:pPr>
            <a:r>
              <a:rPr lang="en-US" sz="1800" dirty="0"/>
              <a:t>Police personnel trained in Dec 2019</a:t>
            </a:r>
          </a:p>
          <a:p>
            <a:pPr marL="449263" lvl="1">
              <a:spcBef>
                <a:spcPts val="0"/>
              </a:spcBef>
              <a:spcAft>
                <a:spcPts val="600"/>
              </a:spcAft>
              <a:buClr>
                <a:srgbClr val="C1E823"/>
              </a:buClr>
              <a:buFont typeface="Wingdings" panose="05000000000000000000" pitchFamily="2" charset="2"/>
              <a:buChar char="§"/>
            </a:pPr>
            <a:r>
              <a:rPr lang="en-US" sz="1800" b="1" dirty="0">
                <a:solidFill>
                  <a:srgbClr val="0070C0"/>
                </a:solidFill>
              </a:rPr>
              <a:t>9</a:t>
            </a:r>
            <a:r>
              <a:rPr lang="en-US" sz="1800" dirty="0"/>
              <a:t> trainee IPSs, </a:t>
            </a:r>
            <a:r>
              <a:rPr lang="en-US" sz="1800" b="1" dirty="0">
                <a:solidFill>
                  <a:srgbClr val="0070C0"/>
                </a:solidFill>
              </a:rPr>
              <a:t>65</a:t>
            </a:r>
            <a:r>
              <a:rPr lang="en-US" sz="1800" b="1" dirty="0">
                <a:solidFill>
                  <a:srgbClr val="00833E"/>
                </a:solidFill>
              </a:rPr>
              <a:t> </a:t>
            </a:r>
            <a:r>
              <a:rPr lang="en-US" sz="1800" dirty="0"/>
              <a:t>Deputy Superintendents (DSPs) and </a:t>
            </a:r>
            <a:r>
              <a:rPr lang="en-US" sz="1800" b="1" dirty="0">
                <a:solidFill>
                  <a:srgbClr val="0070C0"/>
                </a:solidFill>
              </a:rPr>
              <a:t>200</a:t>
            </a:r>
            <a:r>
              <a:rPr lang="en-US" sz="1800" dirty="0"/>
              <a:t> Sub-inspectors (SIs)</a:t>
            </a:r>
          </a:p>
          <a:p>
            <a:pPr>
              <a:spcBef>
                <a:spcPts val="0"/>
              </a:spcBef>
              <a:spcAft>
                <a:spcPts val="600"/>
              </a:spcAft>
              <a:buClr>
                <a:srgbClr val="0070C0"/>
              </a:buClr>
            </a:pPr>
            <a:r>
              <a:rPr lang="en-US" sz="1800" dirty="0"/>
              <a:t>Capacity building of </a:t>
            </a:r>
            <a:r>
              <a:rPr lang="en-US" sz="1800" b="1" dirty="0">
                <a:solidFill>
                  <a:srgbClr val="0070C0"/>
                </a:solidFill>
              </a:rPr>
              <a:t>5,726</a:t>
            </a:r>
            <a:r>
              <a:rPr lang="en-US" sz="1800" dirty="0"/>
              <a:t> Nodal Teachers across state </a:t>
            </a:r>
            <a:r>
              <a:rPr lang="en-US" sz="1800" dirty="0" smtClean="0"/>
              <a:t>for Menstrual Hygiene Management (MHM)</a:t>
            </a:r>
            <a:endParaRPr lang="en-US" sz="1800" b="1" dirty="0">
              <a:highlight>
                <a:srgbClr val="FFFF00"/>
              </a:highlight>
            </a:endParaRPr>
          </a:p>
          <a:p>
            <a:pPr>
              <a:spcBef>
                <a:spcPts val="0"/>
              </a:spcBef>
              <a:spcAft>
                <a:spcPts val="600"/>
              </a:spcAft>
              <a:buClr>
                <a:srgbClr val="0070C0"/>
              </a:buClr>
            </a:pPr>
            <a:r>
              <a:rPr lang="en-US" sz="1800" dirty="0"/>
              <a:t>Capacity building of District Coordinators on </a:t>
            </a:r>
            <a:r>
              <a:rPr lang="en-US" sz="1800" dirty="0" err="1" smtClean="0"/>
              <a:t>Tarunya</a:t>
            </a:r>
            <a:r>
              <a:rPr lang="en-US" sz="1800" dirty="0" smtClean="0"/>
              <a:t> Communication Package</a:t>
            </a:r>
            <a:endParaRPr lang="en-IN" sz="1800" dirty="0">
              <a:highlight>
                <a:srgbClr val="FFFF00"/>
              </a:highlight>
            </a:endParaRPr>
          </a:p>
        </p:txBody>
      </p:sp>
      <p:sp>
        <p:nvSpPr>
          <p:cNvPr id="7" name="TextBox 6"/>
          <p:cNvSpPr txBox="1"/>
          <p:nvPr/>
        </p:nvSpPr>
        <p:spPr>
          <a:xfrm>
            <a:off x="2917157" y="4421410"/>
            <a:ext cx="6357687" cy="646331"/>
          </a:xfrm>
          <a:prstGeom prst="rect">
            <a:avLst/>
          </a:prstGeom>
          <a:solidFill>
            <a:srgbClr val="0070C0"/>
          </a:solidFill>
        </p:spPr>
        <p:txBody>
          <a:bodyPr wrap="square" rtlCol="0">
            <a:spAutoFit/>
          </a:bodyPr>
          <a:lstStyle/>
          <a:p>
            <a:r>
              <a:rPr lang="en-US" b="1" dirty="0">
                <a:solidFill>
                  <a:schemeClr val="bg1"/>
                </a:solidFill>
                <a:latin typeface="Univers 45 Light" panose="020B0403020202020204" pitchFamily="34" charset="0"/>
              </a:rPr>
              <a:t>Monitoring learning evaluation workshop conducted between 21–22 Nov 2019 to strengthen MIS reporting</a:t>
            </a:r>
          </a:p>
        </p:txBody>
      </p:sp>
    </p:spTree>
    <p:extLst>
      <p:ext uri="{BB962C8B-B14F-4D97-AF65-F5344CB8AC3E}">
        <p14:creationId xmlns:p14="http://schemas.microsoft.com/office/powerpoint/2010/main" val="292031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Fostering participation through adolescent platforms &amp; ensuring commitment from key stakeholders</a:t>
            </a:r>
            <a:endParaRPr lang="en-IN" dirty="0"/>
          </a:p>
        </p:txBody>
      </p:sp>
      <p:sp>
        <p:nvSpPr>
          <p:cNvPr id="3" name="Content Placeholder 2"/>
          <p:cNvSpPr>
            <a:spLocks noGrp="1"/>
          </p:cNvSpPr>
          <p:nvPr>
            <p:ph idx="1"/>
          </p:nvPr>
        </p:nvSpPr>
        <p:spPr>
          <a:xfrm>
            <a:off x="838200" y="1741402"/>
            <a:ext cx="10382250" cy="1108861"/>
          </a:xfrm>
        </p:spPr>
        <p:txBody>
          <a:bodyPr>
            <a:noAutofit/>
          </a:bodyPr>
          <a:lstStyle/>
          <a:p>
            <a:pPr marL="0" lvl="0" indent="0">
              <a:spcBef>
                <a:spcPts val="0"/>
              </a:spcBef>
              <a:spcAft>
                <a:spcPts val="1000"/>
              </a:spcAft>
              <a:buNone/>
            </a:pPr>
            <a:r>
              <a:rPr lang="en-US" sz="1800" b="1" dirty="0" smtClean="0">
                <a:solidFill>
                  <a:srgbClr val="C5213C"/>
                </a:solidFill>
              </a:rPr>
              <a:t>Adolescent</a:t>
            </a:r>
            <a:r>
              <a:rPr lang="en-US" sz="1800" b="1" dirty="0" smtClean="0">
                <a:solidFill>
                  <a:srgbClr val="C5213C"/>
                </a:solidFill>
                <a:highlight>
                  <a:srgbClr val="FFFF00"/>
                </a:highlight>
              </a:rPr>
              <a:t> </a:t>
            </a:r>
            <a:r>
              <a:rPr lang="en-US" sz="1800" b="1" dirty="0">
                <a:solidFill>
                  <a:srgbClr val="C5213C"/>
                </a:solidFill>
              </a:rPr>
              <a:t>groups were formed to advocate for their rights. </a:t>
            </a:r>
          </a:p>
          <a:p>
            <a:pPr marL="0" lvl="0" indent="0">
              <a:spcBef>
                <a:spcPts val="0"/>
              </a:spcBef>
              <a:spcAft>
                <a:spcPts val="1000"/>
              </a:spcAft>
              <a:buNone/>
            </a:pPr>
            <a:r>
              <a:rPr lang="en-US" sz="1800" b="1" dirty="0">
                <a:solidFill>
                  <a:srgbClr val="C5213C"/>
                </a:solidFill>
              </a:rPr>
              <a:t>Community leaders, SHGs, Vikas Mitras gave their commitment to the campaign and were oriented on harmful effects of child marriage and dowry and legal provisions. </a:t>
            </a:r>
          </a:p>
        </p:txBody>
      </p:sp>
      <p:pic>
        <p:nvPicPr>
          <p:cNvPr id="5" name="Picture 4">
            <a:extLst>
              <a:ext uri="{FF2B5EF4-FFF2-40B4-BE49-F238E27FC236}">
                <a16:creationId xmlns="" xmlns:a16="http://schemas.microsoft.com/office/drawing/2014/main" id="{1A8CBDAD-0E34-4326-89AE-DE82AA839B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2814971"/>
            <a:ext cx="5566446" cy="32096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a:extLst>
              <a:ext uri="{FF2B5EF4-FFF2-40B4-BE49-F238E27FC236}">
                <a16:creationId xmlns="" xmlns:a16="http://schemas.microsoft.com/office/drawing/2014/main" id="{3A7476EB-6720-46FB-8817-6E406258F600}"/>
              </a:ext>
            </a:extLst>
          </p:cNvPr>
          <p:cNvSpPr txBox="1"/>
          <p:nvPr/>
        </p:nvSpPr>
        <p:spPr>
          <a:xfrm>
            <a:off x="6096000" y="6024655"/>
            <a:ext cx="4829852" cy="229401"/>
          </a:xfrm>
          <a:prstGeom prst="rect">
            <a:avLst/>
          </a:prstGeom>
          <a:noFill/>
        </p:spPr>
        <p:txBody>
          <a:bodyPr wrap="square" rtlCol="0">
            <a:spAutoFit/>
          </a:bodyPr>
          <a:lstStyle/>
          <a:p>
            <a:r>
              <a:rPr lang="en-US" sz="1400" b="1" i="1" dirty="0">
                <a:latin typeface="Univers 45 Light" panose="020B0403020202020204" pitchFamily="34" charset="0"/>
              </a:rPr>
              <a:t>Adolescent group meeting</a:t>
            </a:r>
            <a:endParaRPr lang="en-GB" sz="2000" b="1" i="1" dirty="0">
              <a:latin typeface="Univers 45 Light" panose="020B0403020202020204" pitchFamily="34" charset="0"/>
            </a:endParaRPr>
          </a:p>
        </p:txBody>
      </p:sp>
      <p:sp>
        <p:nvSpPr>
          <p:cNvPr id="7" name="TextBox 6"/>
          <p:cNvSpPr txBox="1"/>
          <p:nvPr/>
        </p:nvSpPr>
        <p:spPr>
          <a:xfrm>
            <a:off x="838200" y="2814971"/>
            <a:ext cx="5248275" cy="3544560"/>
          </a:xfrm>
          <a:prstGeom prst="rect">
            <a:avLst/>
          </a:prstGeom>
          <a:noFill/>
        </p:spPr>
        <p:txBody>
          <a:bodyPr wrap="square" rtlCol="0">
            <a:spAutoFit/>
          </a:bodyPr>
          <a:lstStyle/>
          <a:p>
            <a:pPr marL="285750" lvl="0" indent="-285750">
              <a:spcBef>
                <a:spcPts val="0"/>
              </a:spcBef>
              <a:spcAft>
                <a:spcPts val="1000"/>
              </a:spcAft>
              <a:buClr>
                <a:srgbClr val="0070C0"/>
              </a:buClr>
              <a:buFont typeface="Arial" panose="020B0604020202020204" pitchFamily="34" charset="0"/>
              <a:buChar char="•"/>
            </a:pPr>
            <a:r>
              <a:rPr lang="en-US" b="1" dirty="0">
                <a:solidFill>
                  <a:srgbClr val="0070C0"/>
                </a:solidFill>
                <a:latin typeface="Univers 45 Light" panose="020B0403020202020204" pitchFamily="34" charset="0"/>
              </a:rPr>
              <a:t>24.2 million </a:t>
            </a:r>
            <a:r>
              <a:rPr lang="en-US" dirty="0">
                <a:latin typeface="Univers 45 Light" panose="020B0403020202020204" pitchFamily="34" charset="0"/>
              </a:rPr>
              <a:t>people pledged to end child marriage and dowry on the day of the campaign launch – Panchayat representatives, students, government officials, NGO representatives, community members</a:t>
            </a:r>
          </a:p>
          <a:p>
            <a:pPr marL="285750" lvl="0" indent="-285750">
              <a:spcBef>
                <a:spcPts val="0"/>
              </a:spcBef>
              <a:buClr>
                <a:srgbClr val="0070C0"/>
              </a:buClr>
              <a:buFont typeface="Arial" panose="020B0604020202020204" pitchFamily="34" charset="0"/>
              <a:buChar char="•"/>
            </a:pPr>
            <a:r>
              <a:rPr lang="en-US" dirty="0">
                <a:latin typeface="Univers 45 Light" panose="020B0403020202020204" pitchFamily="34" charset="0"/>
              </a:rPr>
              <a:t>Adolescent groups formed across the state</a:t>
            </a:r>
          </a:p>
          <a:p>
            <a:pPr marL="735013" lvl="1" indent="-285750">
              <a:spcBef>
                <a:spcPts val="0"/>
              </a:spcBef>
              <a:buClr>
                <a:srgbClr val="C1E823"/>
              </a:buClr>
              <a:buFont typeface="Arial" panose="020B0604020202020204" pitchFamily="34" charset="0"/>
              <a:buChar char="•"/>
            </a:pPr>
            <a:r>
              <a:rPr lang="en-US" b="1" dirty="0">
                <a:solidFill>
                  <a:srgbClr val="0070C0"/>
                </a:solidFill>
                <a:latin typeface="Univers 45 Light" panose="020B0403020202020204" pitchFamily="34" charset="0"/>
              </a:rPr>
              <a:t>31,778</a:t>
            </a:r>
            <a:r>
              <a:rPr lang="en-US" b="1" dirty="0">
                <a:solidFill>
                  <a:srgbClr val="00833E"/>
                </a:solidFill>
                <a:latin typeface="Univers 45 Light" panose="020B0403020202020204" pitchFamily="34" charset="0"/>
              </a:rPr>
              <a:t> </a:t>
            </a:r>
            <a:r>
              <a:rPr lang="en-US" dirty="0">
                <a:latin typeface="Univers 45 Light" panose="020B0403020202020204" pitchFamily="34" charset="0"/>
              </a:rPr>
              <a:t>groups formed with </a:t>
            </a:r>
            <a:r>
              <a:rPr lang="en-US" b="1" dirty="0">
                <a:solidFill>
                  <a:srgbClr val="0070C0"/>
                </a:solidFill>
                <a:latin typeface="Univers 45 Light" panose="020B0403020202020204" pitchFamily="34" charset="0"/>
              </a:rPr>
              <a:t>3,78,507</a:t>
            </a:r>
            <a:r>
              <a:rPr lang="en-US" b="1" dirty="0">
                <a:solidFill>
                  <a:srgbClr val="00833E"/>
                </a:solidFill>
                <a:latin typeface="Univers 45 Light" panose="020B0403020202020204" pitchFamily="34" charset="0"/>
              </a:rPr>
              <a:t> </a:t>
            </a:r>
            <a:r>
              <a:rPr lang="en-US" dirty="0">
                <a:latin typeface="Univers 45 Light" panose="020B0403020202020204" pitchFamily="34" charset="0"/>
              </a:rPr>
              <a:t>members (</a:t>
            </a:r>
            <a:r>
              <a:rPr lang="en-US" i="1" dirty="0">
                <a:latin typeface="Univers 45 Light" panose="020B0403020202020204" pitchFamily="34" charset="0"/>
              </a:rPr>
              <a:t>target to form 37,600 groups with approx. 5,64,000 members</a:t>
            </a:r>
            <a:r>
              <a:rPr lang="en-US" dirty="0">
                <a:latin typeface="Univers 45 Light" panose="020B0403020202020204" pitchFamily="34" charset="0"/>
              </a:rPr>
              <a:t>) </a:t>
            </a:r>
            <a:br>
              <a:rPr lang="en-US" dirty="0">
                <a:latin typeface="Univers 45 Light" panose="020B0403020202020204" pitchFamily="34" charset="0"/>
              </a:rPr>
            </a:br>
            <a:r>
              <a:rPr lang="en-US" dirty="0">
                <a:latin typeface="Univers 45 Light" panose="020B0403020202020204" pitchFamily="34" charset="0"/>
              </a:rPr>
              <a:t>(</a:t>
            </a:r>
            <a:r>
              <a:rPr lang="en-US" i="1" dirty="0">
                <a:latin typeface="Univers 45 Light" panose="020B0403020202020204" pitchFamily="34" charset="0"/>
              </a:rPr>
              <a:t>Source: Vikas Register</a:t>
            </a:r>
            <a:r>
              <a:rPr lang="en-US" dirty="0">
                <a:latin typeface="Univers 45 Light" panose="020B0403020202020204" pitchFamily="34" charset="0"/>
              </a:rPr>
              <a:t>)</a:t>
            </a:r>
          </a:p>
          <a:p>
            <a:pPr marL="735013" lvl="1" indent="-285750">
              <a:spcBef>
                <a:spcPts val="0"/>
              </a:spcBef>
              <a:spcAft>
                <a:spcPts val="1000"/>
              </a:spcAft>
              <a:buClr>
                <a:srgbClr val="C1E823"/>
              </a:buClr>
              <a:buFont typeface="Arial" panose="020B0604020202020204" pitchFamily="34" charset="0"/>
              <a:buChar char="•"/>
            </a:pPr>
            <a:r>
              <a:rPr lang="en-US" b="1" dirty="0">
                <a:solidFill>
                  <a:srgbClr val="0070C0"/>
                </a:solidFill>
                <a:latin typeface="Univers 45 Light" panose="020B0403020202020204" pitchFamily="34" charset="0"/>
              </a:rPr>
              <a:t>1,600</a:t>
            </a:r>
            <a:r>
              <a:rPr lang="en-US" dirty="0">
                <a:latin typeface="Univers 45 Light" panose="020B0403020202020204" pitchFamily="34" charset="0"/>
              </a:rPr>
              <a:t> adolescent girls reached in a conclave (Dec 2017–Jan 2018)</a:t>
            </a:r>
          </a:p>
        </p:txBody>
      </p:sp>
    </p:spTree>
    <p:extLst>
      <p:ext uri="{BB962C8B-B14F-4D97-AF65-F5344CB8AC3E}">
        <p14:creationId xmlns:p14="http://schemas.microsoft.com/office/powerpoint/2010/main" val="1107191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Fostering participation through adolescent platforms &amp; ensuring commitment from key stakeholders</a:t>
            </a:r>
            <a:endParaRPr lang="en-IN" dirty="0"/>
          </a:p>
        </p:txBody>
      </p:sp>
      <p:sp>
        <p:nvSpPr>
          <p:cNvPr id="6" name="Content Placeholder 2"/>
          <p:cNvSpPr>
            <a:spLocks noGrp="1"/>
          </p:cNvSpPr>
          <p:nvPr>
            <p:ph idx="1"/>
          </p:nvPr>
        </p:nvSpPr>
        <p:spPr>
          <a:xfrm>
            <a:off x="838200" y="1981961"/>
            <a:ext cx="4676775" cy="3337557"/>
          </a:xfrm>
        </p:spPr>
        <p:txBody>
          <a:bodyPr>
            <a:noAutofit/>
          </a:bodyPr>
          <a:lstStyle/>
          <a:p>
            <a:pPr lvl="0">
              <a:spcBef>
                <a:spcPts val="0"/>
              </a:spcBef>
              <a:buClr>
                <a:srgbClr val="0070C0"/>
              </a:buClr>
            </a:pPr>
            <a:r>
              <a:rPr lang="en-US" sz="1800" dirty="0"/>
              <a:t>Pledge by faith leaders, PRI members and Sarpanches not to support child marriage</a:t>
            </a:r>
          </a:p>
          <a:p>
            <a:pPr marL="449263" lvl="1">
              <a:spcBef>
                <a:spcPts val="0"/>
              </a:spcBef>
              <a:buClr>
                <a:srgbClr val="C1E823"/>
              </a:buClr>
              <a:buFont typeface="Wingdings" panose="05000000000000000000" pitchFamily="2" charset="2"/>
              <a:buChar char="§"/>
            </a:pPr>
            <a:r>
              <a:rPr lang="en-US" sz="1800" b="1" dirty="0">
                <a:solidFill>
                  <a:srgbClr val="0070C0"/>
                </a:solidFill>
              </a:rPr>
              <a:t>1,500</a:t>
            </a:r>
            <a:r>
              <a:rPr lang="en-US" sz="1800" b="1" dirty="0">
                <a:solidFill>
                  <a:srgbClr val="00833E"/>
                </a:solidFill>
              </a:rPr>
              <a:t> </a:t>
            </a:r>
            <a:r>
              <a:rPr lang="en-US" sz="1800" dirty="0"/>
              <a:t>faith leaders oriented in state conclave </a:t>
            </a:r>
          </a:p>
          <a:p>
            <a:pPr marL="449263" lvl="1">
              <a:spcBef>
                <a:spcPts val="0"/>
              </a:spcBef>
              <a:spcAft>
                <a:spcPts val="1000"/>
              </a:spcAft>
              <a:buClr>
                <a:srgbClr val="C1E823"/>
              </a:buClr>
              <a:buFont typeface="Wingdings" panose="05000000000000000000" pitchFamily="2" charset="2"/>
              <a:buChar char="§"/>
            </a:pPr>
            <a:r>
              <a:rPr lang="en-US" sz="1800" b="1" dirty="0">
                <a:solidFill>
                  <a:srgbClr val="0070C0"/>
                </a:solidFill>
              </a:rPr>
              <a:t>900</a:t>
            </a:r>
            <a:r>
              <a:rPr lang="en-US" sz="1800" b="1" dirty="0"/>
              <a:t> </a:t>
            </a:r>
            <a:r>
              <a:rPr lang="en-US" sz="1800" dirty="0"/>
              <a:t>Mukhiyas and Sarpanchs oriented in 22 districts in Mar 2018 </a:t>
            </a:r>
          </a:p>
          <a:p>
            <a:pPr lvl="0">
              <a:spcBef>
                <a:spcPts val="0"/>
              </a:spcBef>
              <a:spcAft>
                <a:spcPts val="1000"/>
              </a:spcAft>
            </a:pPr>
            <a:r>
              <a:rPr lang="en-US" sz="1800" b="1" dirty="0">
                <a:solidFill>
                  <a:srgbClr val="0070C0"/>
                </a:solidFill>
              </a:rPr>
              <a:t>9,622</a:t>
            </a:r>
            <a:r>
              <a:rPr lang="en-US" sz="1800" b="1" dirty="0">
                <a:solidFill>
                  <a:srgbClr val="00833E"/>
                </a:solidFill>
              </a:rPr>
              <a:t> </a:t>
            </a:r>
            <a:r>
              <a:rPr lang="en-US" sz="1800" dirty="0"/>
              <a:t>Vikas Mitras oriented</a:t>
            </a:r>
          </a:p>
          <a:p>
            <a:pPr lvl="0">
              <a:spcBef>
                <a:spcPts val="0"/>
              </a:spcBef>
              <a:spcAft>
                <a:spcPts val="600"/>
              </a:spcAft>
            </a:pPr>
            <a:r>
              <a:rPr lang="en-US" sz="1800" b="1" dirty="0">
                <a:solidFill>
                  <a:srgbClr val="0070C0"/>
                </a:solidFill>
              </a:rPr>
              <a:t>8,464</a:t>
            </a:r>
            <a:r>
              <a:rPr lang="en-US" sz="1800" b="1" dirty="0">
                <a:solidFill>
                  <a:srgbClr val="00833E"/>
                </a:solidFill>
              </a:rPr>
              <a:t> </a:t>
            </a:r>
            <a:r>
              <a:rPr lang="en-US" sz="1800" dirty="0"/>
              <a:t>Gram Sabhas organised across the state reaching </a:t>
            </a:r>
            <a:r>
              <a:rPr lang="en-US" sz="1800" b="1" dirty="0">
                <a:solidFill>
                  <a:srgbClr val="0070C0"/>
                </a:solidFill>
              </a:rPr>
              <a:t>40 lakh </a:t>
            </a:r>
            <a:r>
              <a:rPr lang="en-US" sz="1800" dirty="0"/>
              <a:t>families</a:t>
            </a:r>
            <a:endParaRPr lang="en-IN" sz="1800" dirty="0"/>
          </a:p>
        </p:txBody>
      </p:sp>
      <p:pic>
        <p:nvPicPr>
          <p:cNvPr id="8" name="Picture 7">
            <a:extLst>
              <a:ext uri="{FF2B5EF4-FFF2-40B4-BE49-F238E27FC236}">
                <a16:creationId xmlns="" xmlns:a16="http://schemas.microsoft.com/office/drawing/2014/main" id="{1A8CBDAD-0E34-4326-89AE-DE82AA839B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832"/>
          <a:stretch/>
        </p:blipFill>
        <p:spPr>
          <a:xfrm>
            <a:off x="5745948" y="1981961"/>
            <a:ext cx="5607852" cy="32876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a:extLst>
              <a:ext uri="{FF2B5EF4-FFF2-40B4-BE49-F238E27FC236}">
                <a16:creationId xmlns="" xmlns:a16="http://schemas.microsoft.com/office/drawing/2014/main" id="{3A7476EB-6720-46FB-8817-6E406258F600}"/>
              </a:ext>
            </a:extLst>
          </p:cNvPr>
          <p:cNvSpPr txBox="1"/>
          <p:nvPr/>
        </p:nvSpPr>
        <p:spPr>
          <a:xfrm>
            <a:off x="5745948" y="5319518"/>
            <a:ext cx="3906916" cy="241364"/>
          </a:xfrm>
          <a:prstGeom prst="rect">
            <a:avLst/>
          </a:prstGeom>
          <a:noFill/>
        </p:spPr>
        <p:txBody>
          <a:bodyPr wrap="square" rtlCol="0">
            <a:spAutoFit/>
          </a:bodyPr>
          <a:lstStyle/>
          <a:p>
            <a:r>
              <a:rPr lang="en-US" sz="1400" b="1" i="1" dirty="0">
                <a:latin typeface="Univers 45 Light" panose="020B0403020202020204" pitchFamily="34" charset="0"/>
              </a:rPr>
              <a:t>Training of Vikas Mitras</a:t>
            </a:r>
            <a:endParaRPr lang="en-GB" sz="2000" b="1" i="1" dirty="0">
              <a:latin typeface="Univers 45 Light" panose="020B0403020202020204" pitchFamily="34" charset="0"/>
            </a:endParaRPr>
          </a:p>
        </p:txBody>
      </p:sp>
    </p:spTree>
    <p:extLst>
      <p:ext uri="{BB962C8B-B14F-4D97-AF65-F5344CB8AC3E}">
        <p14:creationId xmlns:p14="http://schemas.microsoft.com/office/powerpoint/2010/main" val="2217919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58" y="365125"/>
            <a:ext cx="10515600" cy="1325563"/>
          </a:xfrm>
        </p:spPr>
        <p:txBody>
          <a:bodyPr>
            <a:normAutofit/>
          </a:bodyPr>
          <a:lstStyle/>
          <a:p>
            <a:r>
              <a:rPr lang="en-US" sz="4000" dirty="0"/>
              <a:t>Building awareness through multi-pronged communication</a:t>
            </a:r>
            <a:endParaRPr lang="en-IN" sz="4000" dirty="0"/>
          </a:p>
        </p:txBody>
      </p:sp>
      <p:sp>
        <p:nvSpPr>
          <p:cNvPr id="3" name="Content Placeholder 2"/>
          <p:cNvSpPr>
            <a:spLocks noGrp="1"/>
          </p:cNvSpPr>
          <p:nvPr>
            <p:ph idx="1"/>
          </p:nvPr>
        </p:nvSpPr>
        <p:spPr>
          <a:xfrm>
            <a:off x="693058" y="1690688"/>
            <a:ext cx="7095565" cy="1025151"/>
          </a:xfrm>
        </p:spPr>
        <p:txBody>
          <a:bodyPr>
            <a:noAutofit/>
          </a:bodyPr>
          <a:lstStyle/>
          <a:p>
            <a:pPr marL="0" lvl="0" indent="0">
              <a:spcBef>
                <a:spcPts val="0"/>
              </a:spcBef>
              <a:spcAft>
                <a:spcPts val="600"/>
              </a:spcAft>
              <a:buNone/>
            </a:pPr>
            <a:r>
              <a:rPr lang="en-US" sz="1800" b="1" dirty="0">
                <a:solidFill>
                  <a:srgbClr val="C5213C"/>
                </a:solidFill>
              </a:rPr>
              <a:t>Communication package disseminated through mass media, print, outdoor, mid-media and social media.</a:t>
            </a:r>
          </a:p>
          <a:p>
            <a:pPr marL="0" lvl="0" indent="0">
              <a:spcBef>
                <a:spcPts val="0"/>
              </a:spcBef>
              <a:spcAft>
                <a:spcPts val="600"/>
              </a:spcAft>
              <a:buNone/>
            </a:pPr>
            <a:r>
              <a:rPr lang="en-US" sz="1800" b="1" dirty="0">
                <a:solidFill>
                  <a:srgbClr val="C5213C"/>
                </a:solidFill>
              </a:rPr>
              <a:t>Culturally-specific messaging and media advocacy emphasised. </a:t>
            </a:r>
            <a:endParaRPr lang="en-IN" sz="1800" dirty="0">
              <a:solidFill>
                <a:srgbClr val="C5213C"/>
              </a:solidFill>
            </a:endParaRPr>
          </a:p>
        </p:txBody>
      </p:sp>
      <p:sp>
        <p:nvSpPr>
          <p:cNvPr id="4" name="Content Placeholder 2"/>
          <p:cNvSpPr txBox="1">
            <a:spLocks/>
          </p:cNvSpPr>
          <p:nvPr/>
        </p:nvSpPr>
        <p:spPr>
          <a:xfrm>
            <a:off x="693058" y="2715839"/>
            <a:ext cx="6745940" cy="3432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800" b="1" dirty="0"/>
              <a:t>Advocacy</a:t>
            </a:r>
          </a:p>
          <a:p>
            <a:pPr>
              <a:spcBef>
                <a:spcPts val="0"/>
              </a:spcBef>
              <a:spcAft>
                <a:spcPts val="600"/>
              </a:spcAft>
              <a:buClr>
                <a:srgbClr val="0070C0"/>
              </a:buClr>
            </a:pPr>
            <a:r>
              <a:rPr lang="en-US" sz="1800" dirty="0"/>
              <a:t>Letter issued by Chief Minister (CM) to all MPs, MLAs and PRI members to support the campaign</a:t>
            </a:r>
          </a:p>
          <a:p>
            <a:pPr>
              <a:spcBef>
                <a:spcPts val="0"/>
              </a:spcBef>
              <a:spcAft>
                <a:spcPts val="600"/>
              </a:spcAft>
              <a:buClr>
                <a:srgbClr val="0070C0"/>
              </a:buClr>
            </a:pPr>
            <a:r>
              <a:rPr lang="en-US" sz="1800" dirty="0"/>
              <a:t>Intensive work in </a:t>
            </a:r>
            <a:r>
              <a:rPr lang="en-US" sz="1800" b="1" dirty="0">
                <a:solidFill>
                  <a:srgbClr val="0070C0"/>
                </a:solidFill>
              </a:rPr>
              <a:t>13 High Burden Districts </a:t>
            </a:r>
            <a:r>
              <a:rPr lang="en-US" sz="1800" dirty="0"/>
              <a:t>through </a:t>
            </a:r>
            <a:r>
              <a:rPr lang="en-US" sz="1800" b="1" dirty="0">
                <a:solidFill>
                  <a:srgbClr val="0070C0"/>
                </a:solidFill>
              </a:rPr>
              <a:t>13</a:t>
            </a:r>
            <a:r>
              <a:rPr lang="en-US" sz="1800" dirty="0"/>
              <a:t> District Coordinators of Action Aid and </a:t>
            </a:r>
            <a:r>
              <a:rPr lang="en-US" sz="1800" b="1" dirty="0">
                <a:solidFill>
                  <a:srgbClr val="0070C0"/>
                </a:solidFill>
              </a:rPr>
              <a:t>36</a:t>
            </a:r>
            <a:r>
              <a:rPr lang="en-US" sz="1800" dirty="0"/>
              <a:t> Block Coordinators.</a:t>
            </a:r>
          </a:p>
          <a:p>
            <a:pPr>
              <a:spcBef>
                <a:spcPts val="0"/>
              </a:spcBef>
              <a:spcAft>
                <a:spcPts val="600"/>
              </a:spcAft>
              <a:buClr>
                <a:srgbClr val="0070C0"/>
              </a:buClr>
            </a:pPr>
            <a:r>
              <a:rPr lang="en-US" sz="1800" dirty="0"/>
              <a:t>Media advocacy</a:t>
            </a:r>
          </a:p>
          <a:p>
            <a:pPr marL="449263" lvl="1">
              <a:spcBef>
                <a:spcPts val="0"/>
              </a:spcBef>
              <a:spcAft>
                <a:spcPts val="600"/>
              </a:spcAft>
              <a:buClr>
                <a:srgbClr val="C1E823"/>
              </a:buClr>
              <a:buFont typeface="Wingdings" panose="05000000000000000000" pitchFamily="2" charset="2"/>
              <a:buChar char="§"/>
            </a:pPr>
            <a:r>
              <a:rPr lang="en-US" sz="1800" b="1" dirty="0">
                <a:solidFill>
                  <a:srgbClr val="0070C0"/>
                </a:solidFill>
              </a:rPr>
              <a:t>380</a:t>
            </a:r>
            <a:r>
              <a:rPr lang="en-US" sz="1800" dirty="0"/>
              <a:t> journalists from vernacular and national media sensitised through divisional level workshops</a:t>
            </a:r>
          </a:p>
          <a:p>
            <a:pPr marL="449263" lvl="1">
              <a:spcBef>
                <a:spcPts val="0"/>
              </a:spcBef>
              <a:spcAft>
                <a:spcPts val="600"/>
              </a:spcAft>
              <a:buClr>
                <a:srgbClr val="C1E823"/>
              </a:buClr>
              <a:buFont typeface="Wingdings" panose="05000000000000000000" pitchFamily="2" charset="2"/>
              <a:buChar char="§"/>
            </a:pPr>
            <a:r>
              <a:rPr lang="en-US" sz="1800" dirty="0"/>
              <a:t>Hindustan Times, Telegraph, Times of India and Dainik Jagran contributing to outreach (‘Adhira’ knowledge kit on child marriage and dowry developed and disseminated by Dainik Jagran)</a:t>
            </a:r>
          </a:p>
        </p:txBody>
      </p:sp>
      <p:pic>
        <p:nvPicPr>
          <p:cNvPr id="5" name="Picture 4"/>
          <p:cNvPicPr>
            <a:picLocks noChangeAspect="1"/>
          </p:cNvPicPr>
          <p:nvPr/>
        </p:nvPicPr>
        <p:blipFill rotWithShape="1">
          <a:blip r:embed="rId3"/>
          <a:srcRect l="7630" r="1781"/>
          <a:stretch/>
        </p:blipFill>
        <p:spPr>
          <a:xfrm>
            <a:off x="7942243" y="1690688"/>
            <a:ext cx="3643404" cy="42168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7253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7723"/>
            <a:ext cx="12192000" cy="6479777"/>
          </a:xfrm>
          <a:prstGeom prst="rect">
            <a:avLst/>
          </a:prstGeom>
          <a:solidFill>
            <a:srgbClr val="EDF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a:xfrm>
            <a:off x="2057400" y="3057525"/>
            <a:ext cx="6489700" cy="650875"/>
          </a:xfrm>
        </p:spPr>
        <p:txBody>
          <a:bodyPr anchor="t">
            <a:noAutofit/>
          </a:bodyPr>
          <a:lstStyle/>
          <a:p>
            <a:r>
              <a:rPr lang="en-US" sz="4800" dirty="0">
                <a:solidFill>
                  <a:srgbClr val="0070C0"/>
                </a:solidFill>
              </a:rPr>
              <a:t>Systemic efforts</a:t>
            </a:r>
            <a:endParaRPr lang="en-IN" sz="4800" dirty="0">
              <a:solidFill>
                <a:srgbClr val="0070C0"/>
              </a:solidFill>
            </a:endParaRPr>
          </a:p>
        </p:txBody>
      </p:sp>
      <p:sp>
        <p:nvSpPr>
          <p:cNvPr id="4" name="TextBox 3"/>
          <p:cNvSpPr txBox="1"/>
          <p:nvPr/>
        </p:nvSpPr>
        <p:spPr>
          <a:xfrm>
            <a:off x="2058365" y="3632200"/>
            <a:ext cx="8293100" cy="769441"/>
          </a:xfrm>
          <a:prstGeom prst="rect">
            <a:avLst/>
          </a:prstGeom>
          <a:noFill/>
        </p:spPr>
        <p:txBody>
          <a:bodyPr wrap="square" rtlCol="0">
            <a:spAutoFit/>
          </a:bodyPr>
          <a:lstStyle/>
          <a:p>
            <a:r>
              <a:rPr lang="en-US" sz="4400" b="1" dirty="0">
                <a:latin typeface="Univers Condensed" panose="020B0606020202060204" pitchFamily="34" charset="0"/>
              </a:rPr>
              <a:t>to promote </a:t>
            </a:r>
            <a:r>
              <a:rPr lang="en-US" sz="4400" b="1" dirty="0">
                <a:solidFill>
                  <a:srgbClr val="0070C0"/>
                </a:solidFill>
                <a:latin typeface="Univers Condensed" panose="020B0606020202060204" pitchFamily="34" charset="0"/>
              </a:rPr>
              <a:t>adolescent empowerment</a:t>
            </a:r>
            <a:endParaRPr lang="en-IN" sz="4400" b="1" dirty="0">
              <a:solidFill>
                <a:srgbClr val="0070C0"/>
              </a:solidFill>
              <a:latin typeface="Univers Condensed" panose="020B060602020206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1590" y="1091001"/>
            <a:ext cx="3655390" cy="2546566"/>
          </a:xfrm>
          <a:prstGeom prst="rect">
            <a:avLst/>
          </a:prstGeom>
        </p:spPr>
      </p:pic>
    </p:spTree>
    <p:extLst>
      <p:ext uri="{BB962C8B-B14F-4D97-AF65-F5344CB8AC3E}">
        <p14:creationId xmlns:p14="http://schemas.microsoft.com/office/powerpoint/2010/main" val="969591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Building awareness through multi-pronged communication</a:t>
            </a:r>
            <a:endParaRPr lang="en-IN" sz="4000" dirty="0"/>
          </a:p>
        </p:txBody>
      </p:sp>
      <p:sp>
        <p:nvSpPr>
          <p:cNvPr id="3" name="Content Placeholder 2"/>
          <p:cNvSpPr>
            <a:spLocks noGrp="1"/>
          </p:cNvSpPr>
          <p:nvPr>
            <p:ph idx="1"/>
          </p:nvPr>
        </p:nvSpPr>
        <p:spPr>
          <a:xfrm>
            <a:off x="922544" y="1710132"/>
            <a:ext cx="5371980" cy="2050512"/>
          </a:xfrm>
        </p:spPr>
        <p:txBody>
          <a:bodyPr>
            <a:noAutofit/>
          </a:bodyPr>
          <a:lstStyle/>
          <a:p>
            <a:pPr marL="0" indent="0">
              <a:lnSpc>
                <a:spcPct val="114000"/>
              </a:lnSpc>
              <a:spcBef>
                <a:spcPts val="0"/>
              </a:spcBef>
              <a:spcAft>
                <a:spcPts val="1200"/>
              </a:spcAft>
              <a:buNone/>
            </a:pPr>
            <a:r>
              <a:rPr lang="en-US" sz="1800" b="1" dirty="0"/>
              <a:t>Use of diverse media channels</a:t>
            </a:r>
          </a:p>
          <a:p>
            <a:pPr marL="0" lvl="0" indent="0">
              <a:lnSpc>
                <a:spcPct val="114000"/>
              </a:lnSpc>
              <a:spcBef>
                <a:spcPts val="0"/>
              </a:spcBef>
              <a:buNone/>
            </a:pPr>
            <a:r>
              <a:rPr lang="en-US" sz="1800" i="1" dirty="0"/>
              <a:t>Mid media</a:t>
            </a:r>
          </a:p>
          <a:p>
            <a:pPr lvl="0">
              <a:lnSpc>
                <a:spcPct val="114000"/>
              </a:lnSpc>
              <a:spcBef>
                <a:spcPts val="0"/>
              </a:spcBef>
            </a:pPr>
            <a:r>
              <a:rPr lang="en-US" sz="1800" b="1" dirty="0">
                <a:solidFill>
                  <a:srgbClr val="0070C0"/>
                </a:solidFill>
              </a:rPr>
              <a:t>534</a:t>
            </a:r>
            <a:r>
              <a:rPr lang="en-US" sz="1800" dirty="0"/>
              <a:t> blocks reached through Mobile Vans</a:t>
            </a:r>
          </a:p>
          <a:p>
            <a:pPr>
              <a:lnSpc>
                <a:spcPct val="114000"/>
              </a:lnSpc>
              <a:spcBef>
                <a:spcPts val="0"/>
              </a:spcBef>
              <a:spcAft>
                <a:spcPts val="1200"/>
              </a:spcAft>
            </a:pPr>
            <a:r>
              <a:rPr lang="en-US" sz="1800" b="1" dirty="0" smtClean="0">
                <a:solidFill>
                  <a:srgbClr val="0070C0"/>
                </a:solidFill>
              </a:rPr>
              <a:t>16,932 </a:t>
            </a:r>
            <a:r>
              <a:rPr lang="en-US" sz="1800" dirty="0" smtClean="0"/>
              <a:t>street plays/</a:t>
            </a:r>
            <a:r>
              <a:rPr lang="en-US" sz="1800" i="1" dirty="0" err="1" smtClean="0"/>
              <a:t>Nukkad</a:t>
            </a:r>
            <a:r>
              <a:rPr lang="en-US" sz="1800" i="1" dirty="0" smtClean="0"/>
              <a:t> </a:t>
            </a:r>
            <a:r>
              <a:rPr lang="en-US" sz="1800" i="1" dirty="0" err="1" smtClean="0"/>
              <a:t>Nataks</a:t>
            </a:r>
            <a:r>
              <a:rPr lang="en-US" sz="1800" i="1" dirty="0" smtClean="0"/>
              <a:t> </a:t>
            </a:r>
            <a:r>
              <a:rPr lang="en-US" sz="1800" dirty="0" smtClean="0"/>
              <a:t>reached </a:t>
            </a:r>
            <a:r>
              <a:rPr lang="en-US" sz="1800" b="1" dirty="0">
                <a:solidFill>
                  <a:srgbClr val="0070C0"/>
                </a:solidFill>
              </a:rPr>
              <a:t>9,41,450</a:t>
            </a:r>
            <a:r>
              <a:rPr lang="en-US" sz="1800" dirty="0"/>
              <a:t> people across </a:t>
            </a:r>
            <a:r>
              <a:rPr lang="en-US" sz="1800" b="1" dirty="0">
                <a:solidFill>
                  <a:srgbClr val="0070C0"/>
                </a:solidFill>
              </a:rPr>
              <a:t>8,466</a:t>
            </a:r>
            <a:r>
              <a:rPr lang="en-US" sz="1800" dirty="0"/>
              <a:t> Panchayats in </a:t>
            </a:r>
            <a:r>
              <a:rPr lang="en-US" sz="1800" b="1" dirty="0">
                <a:solidFill>
                  <a:srgbClr val="0070C0"/>
                </a:solidFill>
              </a:rPr>
              <a:t>13 </a:t>
            </a:r>
            <a:r>
              <a:rPr lang="en-US" sz="1800" dirty="0" smtClean="0"/>
              <a:t>districts</a:t>
            </a:r>
            <a:endParaRPr lang="en-US" sz="1800" dirty="0"/>
          </a:p>
        </p:txBody>
      </p:sp>
      <p:pic>
        <p:nvPicPr>
          <p:cNvPr id="4" name="Picture 3"/>
          <p:cNvPicPr>
            <a:picLocks noChangeAspect="1"/>
          </p:cNvPicPr>
          <p:nvPr/>
        </p:nvPicPr>
        <p:blipFill>
          <a:blip r:embed="rId3"/>
          <a:stretch>
            <a:fillRect/>
          </a:stretch>
        </p:blipFill>
        <p:spPr>
          <a:xfrm>
            <a:off x="6524901" y="1704829"/>
            <a:ext cx="2311400" cy="2041674"/>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a:off x="9283247" y="1690688"/>
            <a:ext cx="2203463" cy="2055815"/>
          </a:xfrm>
          <a:prstGeom prst="rect">
            <a:avLst/>
          </a:prstGeom>
          <a:effectLst>
            <a:outerShdw blurRad="63500" sx="102000" sy="102000" algn="ctr" rotWithShape="0">
              <a:prstClr val="black">
                <a:alpha val="40000"/>
              </a:prstClr>
            </a:outerShdw>
          </a:effectLst>
        </p:spPr>
      </p:pic>
      <p:sp>
        <p:nvSpPr>
          <p:cNvPr id="7" name="Content Placeholder 2"/>
          <p:cNvSpPr txBox="1">
            <a:spLocks/>
          </p:cNvSpPr>
          <p:nvPr/>
        </p:nvSpPr>
        <p:spPr>
          <a:xfrm>
            <a:off x="922544" y="4037238"/>
            <a:ext cx="6418943" cy="2183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r>
              <a:rPr lang="en-US" sz="1800" i="1" dirty="0"/>
              <a:t>Outdoor media</a:t>
            </a:r>
          </a:p>
          <a:p>
            <a:pPr>
              <a:lnSpc>
                <a:spcPct val="114000"/>
              </a:lnSpc>
              <a:spcBef>
                <a:spcPts val="0"/>
              </a:spcBef>
            </a:pPr>
            <a:r>
              <a:rPr lang="en-US" sz="1800" b="1" dirty="0">
                <a:solidFill>
                  <a:srgbClr val="0070C0"/>
                </a:solidFill>
              </a:rPr>
              <a:t>1,068</a:t>
            </a:r>
            <a:r>
              <a:rPr lang="en-US" sz="1800" b="1" dirty="0">
                <a:solidFill>
                  <a:srgbClr val="00833E"/>
                </a:solidFill>
              </a:rPr>
              <a:t> </a:t>
            </a:r>
            <a:r>
              <a:rPr lang="en-US" sz="1800" dirty="0"/>
              <a:t>hoardings at block level, </a:t>
            </a:r>
            <a:r>
              <a:rPr lang="en-US" sz="1800" b="1" dirty="0">
                <a:solidFill>
                  <a:srgbClr val="0070C0"/>
                </a:solidFill>
              </a:rPr>
              <a:t>185</a:t>
            </a:r>
            <a:r>
              <a:rPr lang="en-US" sz="1800" dirty="0">
                <a:solidFill>
                  <a:srgbClr val="00833E"/>
                </a:solidFill>
              </a:rPr>
              <a:t> </a:t>
            </a:r>
            <a:r>
              <a:rPr lang="en-US" sz="1800" dirty="0"/>
              <a:t>hoardings at district level and </a:t>
            </a:r>
            <a:r>
              <a:rPr lang="en-US" sz="1800" b="1" dirty="0">
                <a:solidFill>
                  <a:srgbClr val="0070C0"/>
                </a:solidFill>
              </a:rPr>
              <a:t>25</a:t>
            </a:r>
            <a:r>
              <a:rPr lang="en-US" sz="1800" dirty="0"/>
              <a:t> hoardings in Patna</a:t>
            </a:r>
          </a:p>
          <a:p>
            <a:pPr>
              <a:lnSpc>
                <a:spcPct val="114000"/>
              </a:lnSpc>
              <a:spcBef>
                <a:spcPts val="0"/>
              </a:spcBef>
            </a:pPr>
            <a:r>
              <a:rPr lang="en-US" sz="1800" b="1" dirty="0">
                <a:solidFill>
                  <a:srgbClr val="0070C0"/>
                </a:solidFill>
              </a:rPr>
              <a:t>54,000</a:t>
            </a:r>
            <a:r>
              <a:rPr lang="en-US" sz="1800" b="1" dirty="0">
                <a:solidFill>
                  <a:srgbClr val="00833E"/>
                </a:solidFill>
              </a:rPr>
              <a:t> </a:t>
            </a:r>
            <a:r>
              <a:rPr lang="en-US" sz="1800" dirty="0"/>
              <a:t>tin plates</a:t>
            </a:r>
          </a:p>
          <a:p>
            <a:pPr>
              <a:lnSpc>
                <a:spcPct val="114000"/>
              </a:lnSpc>
              <a:spcBef>
                <a:spcPts val="0"/>
              </a:spcBef>
            </a:pPr>
            <a:r>
              <a:rPr lang="en-US" sz="1800" b="1" dirty="0">
                <a:solidFill>
                  <a:srgbClr val="0070C0"/>
                </a:solidFill>
              </a:rPr>
              <a:t>8,46,600</a:t>
            </a:r>
            <a:r>
              <a:rPr lang="en-US" sz="1800" b="1" dirty="0">
                <a:solidFill>
                  <a:srgbClr val="00833E"/>
                </a:solidFill>
              </a:rPr>
              <a:t> </a:t>
            </a:r>
            <a:r>
              <a:rPr lang="en-US" sz="1800" dirty="0"/>
              <a:t>wall writings with slogans on child marriage</a:t>
            </a:r>
          </a:p>
          <a:p>
            <a:pPr>
              <a:lnSpc>
                <a:spcPct val="114000"/>
              </a:lnSpc>
              <a:spcBef>
                <a:spcPts val="0"/>
              </a:spcBef>
              <a:spcAft>
                <a:spcPts val="600"/>
              </a:spcAft>
            </a:pPr>
            <a:r>
              <a:rPr lang="en-US" sz="1800" b="1" dirty="0">
                <a:solidFill>
                  <a:srgbClr val="0070C0"/>
                </a:solidFill>
              </a:rPr>
              <a:t>10,200</a:t>
            </a:r>
            <a:r>
              <a:rPr lang="en-US" sz="1800" dirty="0"/>
              <a:t> posters with 5 different messages per district</a:t>
            </a:r>
          </a:p>
        </p:txBody>
      </p:sp>
      <p:pic>
        <p:nvPicPr>
          <p:cNvPr id="8" name="Picture 7"/>
          <p:cNvPicPr>
            <a:picLocks noChangeAspect="1"/>
          </p:cNvPicPr>
          <p:nvPr/>
        </p:nvPicPr>
        <p:blipFill rotWithShape="1">
          <a:blip r:embed="rId5"/>
          <a:srcRect r="1215"/>
          <a:stretch/>
        </p:blipFill>
        <p:spPr>
          <a:xfrm>
            <a:off x="7818021" y="4041705"/>
            <a:ext cx="2930453" cy="223094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9823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333178" y="2079169"/>
            <a:ext cx="4043190" cy="4043190"/>
          </a:xfrm>
          <a:prstGeom prst="ellipse">
            <a:avLst/>
          </a:prstGeom>
          <a:solidFill>
            <a:srgbClr val="E2F496"/>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p:cNvSpPr/>
          <p:nvPr/>
        </p:nvSpPr>
        <p:spPr>
          <a:xfrm>
            <a:off x="1514746" y="2079169"/>
            <a:ext cx="4043190" cy="4043190"/>
          </a:xfrm>
          <a:prstGeom prst="ellipse">
            <a:avLst/>
          </a:prstGeom>
          <a:solidFill>
            <a:srgbClr val="E2F496"/>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p:txBody>
          <a:bodyPr>
            <a:normAutofit/>
          </a:bodyPr>
          <a:lstStyle/>
          <a:p>
            <a:r>
              <a:rPr lang="en-US" sz="4000" dirty="0"/>
              <a:t>Building awareness through multi-pronged communication</a:t>
            </a:r>
            <a:endParaRPr lang="en-IN" sz="4000" dirty="0"/>
          </a:p>
        </p:txBody>
      </p:sp>
      <p:sp>
        <p:nvSpPr>
          <p:cNvPr id="3" name="Content Placeholder 2"/>
          <p:cNvSpPr>
            <a:spLocks noGrp="1"/>
          </p:cNvSpPr>
          <p:nvPr>
            <p:ph idx="1"/>
          </p:nvPr>
        </p:nvSpPr>
        <p:spPr>
          <a:xfrm>
            <a:off x="2745766" y="2848432"/>
            <a:ext cx="2045368" cy="1373517"/>
          </a:xfrm>
          <a:ln w="19050">
            <a:noFill/>
            <a:prstDash val="lgDash"/>
          </a:ln>
        </p:spPr>
        <p:txBody>
          <a:bodyPr>
            <a:normAutofit/>
          </a:bodyPr>
          <a:lstStyle/>
          <a:p>
            <a:pPr marL="0" lvl="0" indent="0">
              <a:spcBef>
                <a:spcPts val="0"/>
              </a:spcBef>
              <a:buNone/>
            </a:pPr>
            <a:r>
              <a:rPr lang="en-US" sz="1800" b="1" dirty="0"/>
              <a:t>Print media</a:t>
            </a:r>
          </a:p>
          <a:p>
            <a:pPr marL="0" indent="0">
              <a:spcBef>
                <a:spcPts val="0"/>
              </a:spcBef>
              <a:spcAft>
                <a:spcPts val="2400"/>
              </a:spcAft>
              <a:buNone/>
            </a:pPr>
            <a:r>
              <a:rPr lang="en-US" sz="1800" b="1" dirty="0">
                <a:solidFill>
                  <a:srgbClr val="0070C0"/>
                </a:solidFill>
              </a:rPr>
              <a:t>32,000</a:t>
            </a:r>
            <a:r>
              <a:rPr lang="en-US" sz="1800" b="1" dirty="0">
                <a:solidFill>
                  <a:srgbClr val="00833E"/>
                </a:solidFill>
              </a:rPr>
              <a:t> </a:t>
            </a:r>
            <a:r>
              <a:rPr lang="en-US" sz="1800" dirty="0"/>
              <a:t>brochures and leaflets distributed</a:t>
            </a:r>
          </a:p>
        </p:txBody>
      </p:sp>
      <p:sp>
        <p:nvSpPr>
          <p:cNvPr id="6" name="Content Placeholder 2"/>
          <p:cNvSpPr txBox="1">
            <a:spLocks/>
          </p:cNvSpPr>
          <p:nvPr/>
        </p:nvSpPr>
        <p:spPr>
          <a:xfrm>
            <a:off x="7633610" y="2848432"/>
            <a:ext cx="1701394" cy="1779682"/>
          </a:xfrm>
          <a:prstGeom prst="rect">
            <a:avLst/>
          </a:prstGeom>
          <a:ln w="19050">
            <a:noFill/>
            <a:prstDash val="lg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dirty="0"/>
              <a:t>Mass media</a:t>
            </a:r>
          </a:p>
          <a:p>
            <a:pPr marL="0" indent="0">
              <a:spcBef>
                <a:spcPts val="0"/>
              </a:spcBef>
              <a:spcAft>
                <a:spcPts val="1200"/>
              </a:spcAft>
              <a:buNone/>
            </a:pPr>
            <a:r>
              <a:rPr lang="en-US" sz="1800" b="1" dirty="0">
                <a:solidFill>
                  <a:srgbClr val="0070C0"/>
                </a:solidFill>
              </a:rPr>
              <a:t>3</a:t>
            </a:r>
            <a:r>
              <a:rPr lang="en-US" sz="1800" dirty="0"/>
              <a:t> radio channels and </a:t>
            </a:r>
            <a:r>
              <a:rPr lang="en-US" sz="1800" b="1" dirty="0">
                <a:solidFill>
                  <a:srgbClr val="0070C0"/>
                </a:solidFill>
              </a:rPr>
              <a:t>3</a:t>
            </a:r>
            <a:r>
              <a:rPr lang="en-US" sz="1800" dirty="0"/>
              <a:t> TV channels telecast spots and films</a:t>
            </a:r>
            <a:endParaRPr lang="en-IN" sz="1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5766" y="4100764"/>
            <a:ext cx="1581150" cy="176250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4076" y="4603477"/>
            <a:ext cx="1701394" cy="1150767"/>
          </a:xfrm>
          <a:prstGeom prst="rect">
            <a:avLst/>
          </a:prstGeom>
        </p:spPr>
      </p:pic>
    </p:spTree>
    <p:extLst>
      <p:ext uri="{BB962C8B-B14F-4D97-AF65-F5344CB8AC3E}">
        <p14:creationId xmlns:p14="http://schemas.microsoft.com/office/powerpoint/2010/main" val="240605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4636"/>
          <a:stretch/>
        </p:blipFill>
        <p:spPr>
          <a:xfrm>
            <a:off x="213541" y="1977837"/>
            <a:ext cx="2974554" cy="972137"/>
          </a:xfrm>
          <a:prstGeom prst="rect">
            <a:avLst/>
          </a:prstGeom>
        </p:spPr>
      </p:pic>
      <p:sp>
        <p:nvSpPr>
          <p:cNvPr id="2" name="Title 1"/>
          <p:cNvSpPr>
            <a:spLocks noGrp="1"/>
          </p:cNvSpPr>
          <p:nvPr>
            <p:ph type="title"/>
          </p:nvPr>
        </p:nvSpPr>
        <p:spPr/>
        <p:txBody>
          <a:bodyPr>
            <a:normAutofit fontScale="90000"/>
          </a:bodyPr>
          <a:lstStyle/>
          <a:p>
            <a:r>
              <a:rPr lang="en-US" dirty="0"/>
              <a:t>Building awareness through multi-pronged communication – Leveraging community based events </a:t>
            </a:r>
            <a:endParaRPr lang="en-IN" dirty="0"/>
          </a:p>
        </p:txBody>
      </p:sp>
      <p:sp>
        <p:nvSpPr>
          <p:cNvPr id="3" name="Content Placeholder 2"/>
          <p:cNvSpPr>
            <a:spLocks noGrp="1"/>
          </p:cNvSpPr>
          <p:nvPr>
            <p:ph idx="1"/>
          </p:nvPr>
        </p:nvSpPr>
        <p:spPr>
          <a:xfrm>
            <a:off x="3188095" y="1909245"/>
            <a:ext cx="8436880" cy="3986230"/>
          </a:xfrm>
        </p:spPr>
        <p:txBody>
          <a:bodyPr>
            <a:noAutofit/>
          </a:bodyPr>
          <a:lstStyle/>
          <a:p>
            <a:pPr marL="0" indent="0">
              <a:lnSpc>
                <a:spcPct val="114000"/>
              </a:lnSpc>
              <a:spcBef>
                <a:spcPts val="0"/>
              </a:spcBef>
              <a:spcAft>
                <a:spcPts val="1200"/>
              </a:spcAft>
              <a:buClr>
                <a:srgbClr val="0070C0"/>
              </a:buClr>
              <a:buNone/>
            </a:pPr>
            <a:r>
              <a:rPr lang="en-US" sz="2000" b="1" dirty="0">
                <a:solidFill>
                  <a:srgbClr val="C5213C"/>
                </a:solidFill>
              </a:rPr>
              <a:t>Diwali</a:t>
            </a:r>
            <a:r>
              <a:rPr lang="en-US" sz="2000" b="1" dirty="0"/>
              <a:t> </a:t>
            </a:r>
            <a:r>
              <a:rPr lang="en-US" sz="2000" dirty="0"/>
              <a:t>– Programmes organised in </a:t>
            </a:r>
            <a:r>
              <a:rPr lang="en-US" sz="2000" b="1" dirty="0">
                <a:solidFill>
                  <a:srgbClr val="0070C0"/>
                </a:solidFill>
              </a:rPr>
              <a:t>5</a:t>
            </a:r>
            <a:r>
              <a:rPr lang="en-US" sz="2000" b="1" dirty="0">
                <a:solidFill>
                  <a:srgbClr val="00833E"/>
                </a:solidFill>
              </a:rPr>
              <a:t> </a:t>
            </a:r>
            <a:r>
              <a:rPr lang="en-US" sz="2000" dirty="0"/>
              <a:t>Mahadalit hamlets in every district</a:t>
            </a:r>
          </a:p>
          <a:p>
            <a:pPr marL="0" indent="0">
              <a:lnSpc>
                <a:spcPct val="114000"/>
              </a:lnSpc>
              <a:spcBef>
                <a:spcPts val="0"/>
              </a:spcBef>
              <a:spcAft>
                <a:spcPts val="1200"/>
              </a:spcAft>
              <a:buClr>
                <a:srgbClr val="0070C0"/>
              </a:buClr>
              <a:buNone/>
            </a:pPr>
            <a:r>
              <a:rPr lang="en-US" sz="2000" b="1" dirty="0">
                <a:solidFill>
                  <a:srgbClr val="C5213C"/>
                </a:solidFill>
              </a:rPr>
              <a:t>Chhat Puja </a:t>
            </a:r>
            <a:r>
              <a:rPr lang="en-US" sz="2000" dirty="0"/>
              <a:t>– Hoardings displayed in prominent places; </a:t>
            </a:r>
            <a:r>
              <a:rPr lang="en-US" sz="2000" b="1" dirty="0">
                <a:solidFill>
                  <a:srgbClr val="0070C0"/>
                </a:solidFill>
              </a:rPr>
              <a:t>8</a:t>
            </a:r>
            <a:r>
              <a:rPr lang="en-US" sz="2000" dirty="0"/>
              <a:t> LCD screens installed at 6 </a:t>
            </a:r>
            <a:r>
              <a:rPr lang="en-US" sz="2000" i="1" dirty="0"/>
              <a:t>chhat ghats </a:t>
            </a:r>
            <a:r>
              <a:rPr lang="en-US" sz="2000" dirty="0"/>
              <a:t>and videos and songs were played</a:t>
            </a:r>
          </a:p>
          <a:p>
            <a:pPr marL="0" indent="0">
              <a:lnSpc>
                <a:spcPct val="114000"/>
              </a:lnSpc>
              <a:spcBef>
                <a:spcPts val="0"/>
              </a:spcBef>
              <a:spcAft>
                <a:spcPts val="1200"/>
              </a:spcAft>
              <a:buClr>
                <a:srgbClr val="0070C0"/>
              </a:buClr>
              <a:buNone/>
            </a:pPr>
            <a:r>
              <a:rPr lang="en-US" sz="2000" b="1" dirty="0">
                <a:solidFill>
                  <a:srgbClr val="C5213C"/>
                </a:solidFill>
              </a:rPr>
              <a:t>Children’s Day </a:t>
            </a:r>
            <a:r>
              <a:rPr lang="en-US" sz="2000" dirty="0"/>
              <a:t>– Cycle rallies and pedestrian rallies with participation from </a:t>
            </a:r>
            <a:r>
              <a:rPr lang="en-US" sz="2000" b="1" dirty="0">
                <a:solidFill>
                  <a:srgbClr val="0070C0"/>
                </a:solidFill>
              </a:rPr>
              <a:t>90,000</a:t>
            </a:r>
            <a:r>
              <a:rPr lang="en-US" sz="2000" b="1" dirty="0">
                <a:solidFill>
                  <a:srgbClr val="00833E"/>
                </a:solidFill>
              </a:rPr>
              <a:t> </a:t>
            </a:r>
            <a:r>
              <a:rPr lang="en-US" sz="2000" dirty="0"/>
              <a:t>adolescents and outreach to </a:t>
            </a:r>
            <a:r>
              <a:rPr lang="en-US" sz="2000" b="1" dirty="0">
                <a:solidFill>
                  <a:srgbClr val="0070C0"/>
                </a:solidFill>
              </a:rPr>
              <a:t>38,000</a:t>
            </a:r>
            <a:r>
              <a:rPr lang="en-US" sz="2000" dirty="0"/>
              <a:t> Mahadalit families</a:t>
            </a:r>
          </a:p>
          <a:p>
            <a:pPr marL="0" indent="0">
              <a:lnSpc>
                <a:spcPct val="114000"/>
              </a:lnSpc>
              <a:spcBef>
                <a:spcPts val="0"/>
              </a:spcBef>
              <a:spcAft>
                <a:spcPts val="1200"/>
              </a:spcAft>
              <a:buClr>
                <a:srgbClr val="0070C0"/>
              </a:buClr>
              <a:buNone/>
            </a:pPr>
            <a:r>
              <a:rPr lang="en-US" sz="2000" b="1" dirty="0">
                <a:solidFill>
                  <a:srgbClr val="C5213C"/>
                </a:solidFill>
              </a:rPr>
              <a:t>Independence Day </a:t>
            </a:r>
            <a:r>
              <a:rPr lang="en-US" sz="2000" dirty="0"/>
              <a:t>– Flag hoisting and debate competitions with outreach to</a:t>
            </a:r>
            <a:r>
              <a:rPr lang="en-US" sz="2000" dirty="0">
                <a:solidFill>
                  <a:srgbClr val="0070C0"/>
                </a:solidFill>
              </a:rPr>
              <a:t> </a:t>
            </a:r>
            <a:r>
              <a:rPr lang="en-US" sz="2000" b="1" dirty="0">
                <a:solidFill>
                  <a:srgbClr val="0070C0"/>
                </a:solidFill>
              </a:rPr>
              <a:t>2,67,000</a:t>
            </a:r>
            <a:r>
              <a:rPr lang="en-US" sz="2000" dirty="0">
                <a:solidFill>
                  <a:srgbClr val="0070C0"/>
                </a:solidFill>
              </a:rPr>
              <a:t> </a:t>
            </a:r>
            <a:r>
              <a:rPr lang="en-US" sz="2000" dirty="0"/>
              <a:t>people in 1,068 Mahadalit hamlets</a:t>
            </a:r>
          </a:p>
          <a:p>
            <a:pPr marL="0" indent="0">
              <a:lnSpc>
                <a:spcPct val="114000"/>
              </a:lnSpc>
              <a:spcBef>
                <a:spcPts val="0"/>
              </a:spcBef>
              <a:spcAft>
                <a:spcPts val="1200"/>
              </a:spcAft>
              <a:buClr>
                <a:srgbClr val="0070C0"/>
              </a:buClr>
              <a:buNone/>
            </a:pPr>
            <a:r>
              <a:rPr lang="en-US" sz="2000" b="1" dirty="0">
                <a:solidFill>
                  <a:srgbClr val="C5213C"/>
                </a:solidFill>
              </a:rPr>
              <a:t>Teacher’s Day </a:t>
            </a:r>
            <a:r>
              <a:rPr lang="en-US" sz="2000" dirty="0"/>
              <a:t>– Painting competitions with outreach to </a:t>
            </a:r>
            <a:r>
              <a:rPr lang="en-US" sz="2000" b="1" dirty="0">
                <a:solidFill>
                  <a:srgbClr val="0070C0"/>
                </a:solidFill>
              </a:rPr>
              <a:t>5,34,000</a:t>
            </a:r>
            <a:r>
              <a:rPr lang="en-US" sz="2000" dirty="0"/>
              <a:t> students in </a:t>
            </a:r>
            <a:r>
              <a:rPr lang="en-US" sz="2000" b="1" dirty="0">
                <a:solidFill>
                  <a:srgbClr val="0070C0"/>
                </a:solidFill>
              </a:rPr>
              <a:t>2,136</a:t>
            </a:r>
            <a:r>
              <a:rPr lang="en-US" sz="2000" b="1" dirty="0">
                <a:solidFill>
                  <a:srgbClr val="00833E"/>
                </a:solidFill>
              </a:rPr>
              <a:t> </a:t>
            </a:r>
            <a:r>
              <a:rPr lang="en-US" sz="2000" dirty="0"/>
              <a:t>hamlets</a:t>
            </a:r>
            <a:endParaRPr lang="en-IN" sz="2000" dirty="0"/>
          </a:p>
        </p:txBody>
      </p:sp>
      <p:sp>
        <p:nvSpPr>
          <p:cNvPr id="5" name="TextBox 4"/>
          <p:cNvSpPr txBox="1"/>
          <p:nvPr/>
        </p:nvSpPr>
        <p:spPr>
          <a:xfrm>
            <a:off x="837015" y="3237123"/>
            <a:ext cx="1727607" cy="923330"/>
          </a:xfrm>
          <a:prstGeom prst="rect">
            <a:avLst/>
          </a:prstGeom>
          <a:noFill/>
        </p:spPr>
        <p:txBody>
          <a:bodyPr wrap="square" rtlCol="0">
            <a:spAutoFit/>
          </a:bodyPr>
          <a:lstStyle/>
          <a:p>
            <a:pPr algn="ctr"/>
            <a:r>
              <a:rPr lang="en-US" b="1" dirty="0">
                <a:solidFill>
                  <a:srgbClr val="C5213C"/>
                </a:solidFill>
                <a:latin typeface="Univers 45 Light" panose="020B0403020202020204" pitchFamily="34" charset="0"/>
              </a:rPr>
              <a:t>Festivals and other events for outreach </a:t>
            </a:r>
          </a:p>
        </p:txBody>
      </p:sp>
      <p:cxnSp>
        <p:nvCxnSpPr>
          <p:cNvPr id="7" name="Straight Connector 6"/>
          <p:cNvCxnSpPr/>
          <p:nvPr/>
        </p:nvCxnSpPr>
        <p:spPr>
          <a:xfrm>
            <a:off x="3188095" y="2390660"/>
            <a:ext cx="845891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88095" y="3237123"/>
            <a:ext cx="845891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99112" y="4074405"/>
            <a:ext cx="845891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2163" y="4922704"/>
            <a:ext cx="845891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41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awareness through multi-pronged communication – Leveraging community based events </a:t>
            </a:r>
            <a:endParaRPr lang="en-IN" dirty="0"/>
          </a:p>
        </p:txBody>
      </p:sp>
      <p:sp>
        <p:nvSpPr>
          <p:cNvPr id="3" name="Content Placeholder 2"/>
          <p:cNvSpPr>
            <a:spLocks noGrp="1"/>
          </p:cNvSpPr>
          <p:nvPr>
            <p:ph idx="1"/>
          </p:nvPr>
        </p:nvSpPr>
        <p:spPr>
          <a:xfrm>
            <a:off x="838200" y="1999795"/>
            <a:ext cx="4097357" cy="4268803"/>
          </a:xfrm>
        </p:spPr>
        <p:txBody>
          <a:bodyPr>
            <a:normAutofit/>
          </a:bodyPr>
          <a:lstStyle/>
          <a:p>
            <a:pPr>
              <a:lnSpc>
                <a:spcPct val="114000"/>
              </a:lnSpc>
              <a:spcBef>
                <a:spcPts val="0"/>
              </a:spcBef>
              <a:spcAft>
                <a:spcPts val="600"/>
              </a:spcAft>
              <a:buClr>
                <a:srgbClr val="0070C0"/>
              </a:buClr>
            </a:pPr>
            <a:r>
              <a:rPr lang="en-US" sz="1800" dirty="0"/>
              <a:t>On 2 Oct 2018, anniversary of campaign launch was celebrated. Around </a:t>
            </a:r>
            <a:r>
              <a:rPr lang="en-US" sz="1800" b="1" dirty="0">
                <a:solidFill>
                  <a:srgbClr val="0070C0"/>
                </a:solidFill>
              </a:rPr>
              <a:t>1 crore </a:t>
            </a:r>
            <a:r>
              <a:rPr lang="en-US" sz="1800" dirty="0"/>
              <a:t>people resolved to end child marriage &amp; dowry</a:t>
            </a:r>
          </a:p>
          <a:p>
            <a:pPr lvl="0">
              <a:lnSpc>
                <a:spcPct val="114000"/>
              </a:lnSpc>
              <a:spcBef>
                <a:spcPts val="0"/>
              </a:spcBef>
              <a:spcAft>
                <a:spcPts val="600"/>
              </a:spcAft>
              <a:buClr>
                <a:srgbClr val="0070C0"/>
              </a:buClr>
            </a:pPr>
            <a:r>
              <a:rPr lang="en-US" sz="1800" dirty="0"/>
              <a:t>Sandhya Chaupals organised by SDOs with outreach to </a:t>
            </a:r>
            <a:r>
              <a:rPr lang="en-US" sz="1800" b="1" dirty="0">
                <a:solidFill>
                  <a:srgbClr val="0070C0"/>
                </a:solidFill>
              </a:rPr>
              <a:t>5,340</a:t>
            </a:r>
            <a:r>
              <a:rPr lang="en-US" sz="1800" b="1" dirty="0">
                <a:solidFill>
                  <a:srgbClr val="00833E"/>
                </a:solidFill>
              </a:rPr>
              <a:t> </a:t>
            </a:r>
            <a:r>
              <a:rPr lang="en-US" sz="1800" dirty="0"/>
              <a:t>Mahadalit hamlets In 10 Panchayats of every block in Aug 2018</a:t>
            </a:r>
          </a:p>
        </p:txBody>
      </p:sp>
      <p:pic>
        <p:nvPicPr>
          <p:cNvPr id="5" name="Picture 4">
            <a:extLst>
              <a:ext uri="{FF2B5EF4-FFF2-40B4-BE49-F238E27FC236}">
                <a16:creationId xmlns="" xmlns:a16="http://schemas.microsoft.com/office/drawing/2014/main" id="{1A8CBDAD-0E34-4326-89AE-DE82AA839B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38"/>
          <a:stretch/>
        </p:blipFill>
        <p:spPr>
          <a:xfrm>
            <a:off x="5258391" y="1999795"/>
            <a:ext cx="6095409" cy="3738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a:extLst>
              <a:ext uri="{FF2B5EF4-FFF2-40B4-BE49-F238E27FC236}">
                <a16:creationId xmlns="" xmlns:a16="http://schemas.microsoft.com/office/drawing/2014/main" id="{3A7476EB-6720-46FB-8817-6E406258F600}"/>
              </a:ext>
            </a:extLst>
          </p:cNvPr>
          <p:cNvSpPr txBox="1"/>
          <p:nvPr/>
        </p:nvSpPr>
        <p:spPr>
          <a:xfrm>
            <a:off x="5258391" y="5776733"/>
            <a:ext cx="5691564" cy="270329"/>
          </a:xfrm>
          <a:prstGeom prst="rect">
            <a:avLst/>
          </a:prstGeom>
          <a:noFill/>
        </p:spPr>
        <p:txBody>
          <a:bodyPr wrap="square" rtlCol="0">
            <a:spAutoFit/>
          </a:bodyPr>
          <a:lstStyle/>
          <a:p>
            <a:r>
              <a:rPr lang="en-US" sz="1400" b="1" i="1" dirty="0">
                <a:latin typeface="Univers 45 Light" panose="020B0403020202020204" pitchFamily="34" charset="0"/>
              </a:rPr>
              <a:t>Anniversary of campaign, 2 Oct 2018</a:t>
            </a:r>
            <a:endParaRPr lang="en-GB" sz="2000" b="1" i="1" dirty="0">
              <a:latin typeface="Univers 45 Light" panose="020B0403020202020204" pitchFamily="34" charset="0"/>
            </a:endParaRPr>
          </a:p>
        </p:txBody>
      </p:sp>
    </p:spTree>
    <p:extLst>
      <p:ext uri="{BB962C8B-B14F-4D97-AF65-F5344CB8AC3E}">
        <p14:creationId xmlns:p14="http://schemas.microsoft.com/office/powerpoint/2010/main" val="3704673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awareness through multi-pronged communication – Leveraging community based events </a:t>
            </a:r>
            <a:endParaRPr lang="en-IN" dirty="0"/>
          </a:p>
        </p:txBody>
      </p:sp>
      <p:sp>
        <p:nvSpPr>
          <p:cNvPr id="6" name="Content Placeholder 2"/>
          <p:cNvSpPr>
            <a:spLocks noGrp="1"/>
          </p:cNvSpPr>
          <p:nvPr>
            <p:ph idx="1"/>
          </p:nvPr>
        </p:nvSpPr>
        <p:spPr>
          <a:xfrm>
            <a:off x="838199" y="1871962"/>
            <a:ext cx="4624137" cy="4555241"/>
          </a:xfrm>
        </p:spPr>
        <p:txBody>
          <a:bodyPr>
            <a:noAutofit/>
          </a:bodyPr>
          <a:lstStyle/>
          <a:p>
            <a:pPr marL="220663" lvl="1" indent="0">
              <a:lnSpc>
                <a:spcPct val="114000"/>
              </a:lnSpc>
              <a:spcBef>
                <a:spcPts val="0"/>
              </a:spcBef>
              <a:spcAft>
                <a:spcPts val="600"/>
              </a:spcAft>
              <a:buClr>
                <a:srgbClr val="C1E823"/>
              </a:buClr>
              <a:buNone/>
            </a:pPr>
            <a:r>
              <a:rPr lang="en-US" sz="1800" b="1" dirty="0">
                <a:solidFill>
                  <a:srgbClr val="C5213C"/>
                </a:solidFill>
              </a:rPr>
              <a:t>Human chains</a:t>
            </a:r>
            <a:r>
              <a:rPr lang="en-US" sz="1800" dirty="0"/>
              <a:t> </a:t>
            </a:r>
          </a:p>
          <a:p>
            <a:pPr marL="449263" lvl="1">
              <a:lnSpc>
                <a:spcPct val="114000"/>
              </a:lnSpc>
              <a:spcBef>
                <a:spcPts val="0"/>
              </a:spcBef>
              <a:spcAft>
                <a:spcPts val="600"/>
              </a:spcAft>
              <a:buClr>
                <a:srgbClr val="C1E823"/>
              </a:buClr>
              <a:buFont typeface="Wingdings" panose="05000000000000000000" pitchFamily="2" charset="2"/>
              <a:buChar char="§"/>
            </a:pPr>
            <a:r>
              <a:rPr lang="en-US" sz="1800" dirty="0"/>
              <a:t>On 21 Jan 2018, 14,006 km. long human chain formed with participation from </a:t>
            </a:r>
            <a:r>
              <a:rPr lang="en-US" sz="1800" b="1" dirty="0">
                <a:solidFill>
                  <a:srgbClr val="0070C0"/>
                </a:solidFill>
              </a:rPr>
              <a:t>3.27 crore </a:t>
            </a:r>
            <a:r>
              <a:rPr lang="en-US" sz="1800" dirty="0"/>
              <a:t>people (radio jingles and video spots were broadcast, banners, paper jackets and caps sent to all districts and hoardings and wall writings displayed)</a:t>
            </a:r>
          </a:p>
          <a:p>
            <a:pPr marL="449263" lvl="1">
              <a:lnSpc>
                <a:spcPct val="114000"/>
              </a:lnSpc>
              <a:spcBef>
                <a:spcPts val="0"/>
              </a:spcBef>
              <a:spcAft>
                <a:spcPts val="600"/>
              </a:spcAft>
              <a:buClr>
                <a:srgbClr val="C1E823"/>
              </a:buClr>
              <a:buFont typeface="Wingdings" panose="05000000000000000000" pitchFamily="2" charset="2"/>
              <a:buChar char="§"/>
            </a:pPr>
            <a:r>
              <a:rPr lang="en-US" sz="1800" dirty="0"/>
              <a:t>On 19 Jan 2020, over </a:t>
            </a:r>
            <a:r>
              <a:rPr lang="en-US" sz="1800" b="1" dirty="0">
                <a:solidFill>
                  <a:srgbClr val="0070C0"/>
                </a:solidFill>
              </a:rPr>
              <a:t>5.16 crore</a:t>
            </a:r>
            <a:r>
              <a:rPr lang="en-US" sz="1800" b="1" dirty="0">
                <a:solidFill>
                  <a:srgbClr val="00833E"/>
                </a:solidFill>
              </a:rPr>
              <a:t> </a:t>
            </a:r>
            <a:r>
              <a:rPr lang="en-US" sz="1800" dirty="0"/>
              <a:t>people participated in 18,034 km. long human chain in support of Jal Jeevan Hariyali, Prohibition of Child Marriage &amp; Dowry and the Liquor Ban.</a:t>
            </a:r>
            <a:endParaRPr lang="en-IN" sz="1800" dirty="0"/>
          </a:p>
        </p:txBody>
      </p:sp>
      <p:pic>
        <p:nvPicPr>
          <p:cNvPr id="8" name="Picture 7">
            <a:extLst>
              <a:ext uri="{FF2B5EF4-FFF2-40B4-BE49-F238E27FC236}">
                <a16:creationId xmlns="" xmlns:a16="http://schemas.microsoft.com/office/drawing/2014/main" id="{1A8CBDAD-0E34-4326-89AE-DE82AA839B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93205" y="2095460"/>
            <a:ext cx="5476156" cy="36245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a:extLst>
              <a:ext uri="{FF2B5EF4-FFF2-40B4-BE49-F238E27FC236}">
                <a16:creationId xmlns="" xmlns:a16="http://schemas.microsoft.com/office/drawing/2014/main" id="{3A7476EB-6720-46FB-8817-6E406258F600}"/>
              </a:ext>
            </a:extLst>
          </p:cNvPr>
          <p:cNvSpPr txBox="1"/>
          <p:nvPr/>
        </p:nvSpPr>
        <p:spPr>
          <a:xfrm>
            <a:off x="5793205" y="5816986"/>
            <a:ext cx="5583777" cy="307777"/>
          </a:xfrm>
          <a:prstGeom prst="rect">
            <a:avLst/>
          </a:prstGeom>
          <a:noFill/>
        </p:spPr>
        <p:txBody>
          <a:bodyPr wrap="square" rtlCol="0">
            <a:spAutoFit/>
          </a:bodyPr>
          <a:lstStyle/>
          <a:p>
            <a:r>
              <a:rPr lang="en-US" sz="1400" b="1" i="1" dirty="0">
                <a:latin typeface="Univers 45 Light" panose="020B0403020202020204" pitchFamily="34" charset="0"/>
              </a:rPr>
              <a:t>Human chain, 21 Jan 2018</a:t>
            </a:r>
            <a:endParaRPr lang="en-GB" sz="2000" b="1" i="1" dirty="0">
              <a:latin typeface="Univers 45 Light" panose="020B0403020202020204" pitchFamily="34" charset="0"/>
            </a:endParaRPr>
          </a:p>
        </p:txBody>
      </p:sp>
    </p:spTree>
    <p:extLst>
      <p:ext uri="{BB962C8B-B14F-4D97-AF65-F5344CB8AC3E}">
        <p14:creationId xmlns:p14="http://schemas.microsoft.com/office/powerpoint/2010/main" val="1415765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awareness through multi-pronged communication – Leveraging community based events </a:t>
            </a:r>
            <a:endParaRPr lang="en-IN" dirty="0"/>
          </a:p>
        </p:txBody>
      </p:sp>
      <p:sp>
        <p:nvSpPr>
          <p:cNvPr id="6" name="Content Placeholder 2"/>
          <p:cNvSpPr>
            <a:spLocks noGrp="1"/>
          </p:cNvSpPr>
          <p:nvPr>
            <p:ph idx="1"/>
          </p:nvPr>
        </p:nvSpPr>
        <p:spPr>
          <a:xfrm>
            <a:off x="838200" y="1999795"/>
            <a:ext cx="3216007" cy="2660340"/>
          </a:xfrm>
        </p:spPr>
        <p:txBody>
          <a:bodyPr>
            <a:normAutofit/>
          </a:bodyPr>
          <a:lstStyle/>
          <a:p>
            <a:pPr>
              <a:lnSpc>
                <a:spcPct val="114000"/>
              </a:lnSpc>
              <a:spcBef>
                <a:spcPts val="0"/>
              </a:spcBef>
              <a:spcAft>
                <a:spcPts val="600"/>
              </a:spcAft>
              <a:buClr>
                <a:srgbClr val="0070C0"/>
              </a:buClr>
            </a:pPr>
            <a:r>
              <a:rPr lang="en-US" sz="1800" dirty="0"/>
              <a:t>In Jan 2019, </a:t>
            </a:r>
            <a:r>
              <a:rPr lang="en-US" sz="1800" b="1" dirty="0">
                <a:solidFill>
                  <a:srgbClr val="0070C0"/>
                </a:solidFill>
              </a:rPr>
              <a:t>9,898</a:t>
            </a:r>
            <a:r>
              <a:rPr lang="en-US" sz="1800" b="1" dirty="0">
                <a:solidFill>
                  <a:srgbClr val="00833E"/>
                </a:solidFill>
              </a:rPr>
              <a:t> </a:t>
            </a:r>
            <a:r>
              <a:rPr lang="en-US" sz="1800" dirty="0"/>
              <a:t>adolescents participated in races, painting and debate competitions in schools</a:t>
            </a:r>
            <a:endParaRPr lang="en-IN" sz="1800" dirty="0"/>
          </a:p>
        </p:txBody>
      </p:sp>
      <p:pic>
        <p:nvPicPr>
          <p:cNvPr id="8" name="Picture 7">
            <a:extLst>
              <a:ext uri="{FF2B5EF4-FFF2-40B4-BE49-F238E27FC236}">
                <a16:creationId xmlns="" xmlns:a16="http://schemas.microsoft.com/office/drawing/2014/main" id="{1A8CBDAD-0E34-4326-89AE-DE82AA839B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017" y="1999795"/>
            <a:ext cx="6108780" cy="343618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a:extLst>
              <a:ext uri="{FF2B5EF4-FFF2-40B4-BE49-F238E27FC236}">
                <a16:creationId xmlns="" xmlns:a16="http://schemas.microsoft.com/office/drawing/2014/main" id="{3A7476EB-6720-46FB-8817-6E406258F600}"/>
              </a:ext>
            </a:extLst>
          </p:cNvPr>
          <p:cNvSpPr txBox="1"/>
          <p:nvPr/>
        </p:nvSpPr>
        <p:spPr>
          <a:xfrm>
            <a:off x="4583017" y="5494261"/>
            <a:ext cx="5281031" cy="250830"/>
          </a:xfrm>
          <a:prstGeom prst="rect">
            <a:avLst/>
          </a:prstGeom>
          <a:noFill/>
        </p:spPr>
        <p:txBody>
          <a:bodyPr wrap="square" rtlCol="0">
            <a:spAutoFit/>
          </a:bodyPr>
          <a:lstStyle/>
          <a:p>
            <a:r>
              <a:rPr lang="en-US" sz="1400" b="1" i="1" dirty="0">
                <a:latin typeface="Univers 45 Light" panose="020B0403020202020204" pitchFamily="34" charset="0"/>
              </a:rPr>
              <a:t>Cycle rally</a:t>
            </a:r>
            <a:endParaRPr lang="en-GB" sz="2000" b="1" i="1" dirty="0">
              <a:latin typeface="Univers 45 Light" panose="020B0403020202020204" pitchFamily="34" charset="0"/>
            </a:endParaRPr>
          </a:p>
        </p:txBody>
      </p:sp>
    </p:spTree>
    <p:extLst>
      <p:ext uri="{BB962C8B-B14F-4D97-AF65-F5344CB8AC3E}">
        <p14:creationId xmlns:p14="http://schemas.microsoft.com/office/powerpoint/2010/main" val="148005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76648" cy="1356099"/>
          </a:xfrm>
        </p:spPr>
        <p:txBody>
          <a:bodyPr>
            <a:normAutofit/>
          </a:bodyPr>
          <a:lstStyle/>
          <a:p>
            <a:r>
              <a:rPr lang="en-US" sz="4000" dirty="0"/>
              <a:t>Adolescents’ Summit on Safe &amp; Violence-free Bihar</a:t>
            </a:r>
            <a:endParaRPr lang="en-IN" sz="4000" dirty="0"/>
          </a:p>
        </p:txBody>
      </p:sp>
      <p:sp>
        <p:nvSpPr>
          <p:cNvPr id="3" name="Content Placeholder 2"/>
          <p:cNvSpPr>
            <a:spLocks noGrp="1"/>
          </p:cNvSpPr>
          <p:nvPr>
            <p:ph idx="1"/>
          </p:nvPr>
        </p:nvSpPr>
        <p:spPr>
          <a:xfrm>
            <a:off x="838200" y="1609056"/>
            <a:ext cx="6934200" cy="4696199"/>
          </a:xfrm>
        </p:spPr>
        <p:txBody>
          <a:bodyPr>
            <a:noAutofit/>
          </a:bodyPr>
          <a:lstStyle/>
          <a:p>
            <a:pPr marL="0" lvl="0" indent="0">
              <a:lnSpc>
                <a:spcPct val="100000"/>
              </a:lnSpc>
              <a:spcBef>
                <a:spcPts val="600"/>
              </a:spcBef>
              <a:buNone/>
            </a:pPr>
            <a:r>
              <a:rPr lang="en-US" sz="1800" b="1" dirty="0">
                <a:solidFill>
                  <a:srgbClr val="C5213C"/>
                </a:solidFill>
              </a:rPr>
              <a:t>Organised in Patna on 19 and 20 Nov 2019 to mark 30</a:t>
            </a:r>
            <a:r>
              <a:rPr lang="en-US" sz="1800" b="1" baseline="30000" dirty="0">
                <a:solidFill>
                  <a:srgbClr val="C5213C"/>
                </a:solidFill>
              </a:rPr>
              <a:t>th</a:t>
            </a:r>
            <a:r>
              <a:rPr lang="en-US" sz="1800" b="1" dirty="0">
                <a:solidFill>
                  <a:srgbClr val="C5213C"/>
                </a:solidFill>
              </a:rPr>
              <a:t> anniversary of United Nations Convention on the Rights of the Child</a:t>
            </a:r>
          </a:p>
          <a:p>
            <a:pPr>
              <a:lnSpc>
                <a:spcPct val="100000"/>
              </a:lnSpc>
              <a:spcBef>
                <a:spcPts val="600"/>
              </a:spcBef>
            </a:pPr>
            <a:r>
              <a:rPr lang="en-US" sz="1800" b="1" dirty="0">
                <a:solidFill>
                  <a:srgbClr val="0070C0"/>
                </a:solidFill>
              </a:rPr>
              <a:t>600</a:t>
            </a:r>
            <a:r>
              <a:rPr lang="en-US" sz="1800" dirty="0"/>
              <a:t> adolescent delegates (girls and boys) participated from across 11 high burden districts (Gaya, Nawada, Sheikhpura, Jamui, Supaul, Madhepura, Sitamarhi, Sheohar, Khagaria, Begusarai, Samastipur)</a:t>
            </a:r>
          </a:p>
          <a:p>
            <a:pPr marL="444500" lvl="1" indent="-269875">
              <a:lnSpc>
                <a:spcPct val="100000"/>
              </a:lnSpc>
              <a:spcBef>
                <a:spcPts val="600"/>
              </a:spcBef>
              <a:buClr>
                <a:srgbClr val="C1E823"/>
              </a:buClr>
              <a:buFont typeface="Wingdings" panose="05000000000000000000" pitchFamily="2" charset="2"/>
              <a:buChar char="§"/>
            </a:pPr>
            <a:r>
              <a:rPr lang="en-US" sz="1800" dirty="0"/>
              <a:t>Prior to the State summit, </a:t>
            </a:r>
            <a:r>
              <a:rPr lang="en-US" sz="1800" b="1" dirty="0">
                <a:solidFill>
                  <a:srgbClr val="0070C0"/>
                </a:solidFill>
              </a:rPr>
              <a:t>11</a:t>
            </a:r>
            <a:r>
              <a:rPr lang="en-US" sz="1800" dirty="0"/>
              <a:t> district summits were organised by WDC with Pravah/CYC between 13 and 16 Nov 2019.</a:t>
            </a:r>
          </a:p>
          <a:p>
            <a:pPr>
              <a:lnSpc>
                <a:spcPct val="100000"/>
              </a:lnSpc>
              <a:spcBef>
                <a:spcPts val="600"/>
              </a:spcBef>
              <a:buClr>
                <a:srgbClr val="0070C0"/>
              </a:buClr>
            </a:pPr>
            <a:r>
              <a:rPr lang="en-US" sz="1800" dirty="0"/>
              <a:t>Summit aimed at bringing to the fore adolescents’ vision and views on creating a safe and violence-free environment in the four spaces where they spend most of their time – homes, schools, public spaces and communities</a:t>
            </a:r>
          </a:p>
          <a:p>
            <a:pPr>
              <a:lnSpc>
                <a:spcPct val="100000"/>
              </a:lnSpc>
              <a:spcBef>
                <a:spcPts val="600"/>
              </a:spcBef>
              <a:buClr>
                <a:srgbClr val="0070C0"/>
              </a:buClr>
            </a:pPr>
            <a:r>
              <a:rPr lang="en-US" sz="1800" dirty="0"/>
              <a:t>On 20 Nov 2019, children presented their Charter of Demands before the Deputy CM and ministers from SC and ST Welfare Department, Department of Social Welfare</a:t>
            </a:r>
            <a:endParaRPr lang="en-IN" sz="1800" dirty="0"/>
          </a:p>
        </p:txBody>
      </p:sp>
      <p:pic>
        <p:nvPicPr>
          <p:cNvPr id="4" name="Picture 3"/>
          <p:cNvPicPr>
            <a:picLocks noChangeAspect="1"/>
          </p:cNvPicPr>
          <p:nvPr/>
        </p:nvPicPr>
        <p:blipFill rotWithShape="1">
          <a:blip r:embed="rId3"/>
          <a:srcRect l="1061" r="1"/>
          <a:stretch/>
        </p:blipFill>
        <p:spPr>
          <a:xfrm>
            <a:off x="8124825" y="4503873"/>
            <a:ext cx="3417795" cy="1889142"/>
          </a:xfrm>
          <a:prstGeom prst="rect">
            <a:avLst/>
          </a:prstGeom>
          <a:effectLst>
            <a:outerShdw blurRad="50800" dist="38100" dir="10800000" algn="r" rotWithShape="0">
              <a:prstClr val="black">
                <a:alpha val="40000"/>
              </a:prstClr>
            </a:outerShdw>
          </a:effectLst>
        </p:spPr>
      </p:pic>
      <p:pic>
        <p:nvPicPr>
          <p:cNvPr id="5" name="Picture 4">
            <a:extLst>
              <a:ext uri="{FF2B5EF4-FFF2-40B4-BE49-F238E27FC236}">
                <a16:creationId xmlns="" xmlns:a16="http://schemas.microsoft.com/office/drawing/2014/main" id="{69F00029-F388-4969-BB3C-216713036A07}"/>
              </a:ext>
            </a:extLst>
          </p:cNvPr>
          <p:cNvPicPr>
            <a:picLocks noChangeAspect="1"/>
          </p:cNvPicPr>
          <p:nvPr/>
        </p:nvPicPr>
        <p:blipFill rotWithShape="1">
          <a:blip r:embed="rId4"/>
          <a:srcRect l="1613" r="1"/>
          <a:stretch/>
        </p:blipFill>
        <p:spPr>
          <a:xfrm>
            <a:off x="8124825" y="1721224"/>
            <a:ext cx="3398745" cy="2581634"/>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54811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Children’s Charter of Demands</a:t>
            </a:r>
            <a:endParaRPr lang="en-IN" sz="4000" dirty="0"/>
          </a:p>
        </p:txBody>
      </p:sp>
      <p:sp>
        <p:nvSpPr>
          <p:cNvPr id="3" name="TextBox 2"/>
          <p:cNvSpPr txBox="1"/>
          <p:nvPr/>
        </p:nvSpPr>
        <p:spPr>
          <a:xfrm>
            <a:off x="1861993" y="1690688"/>
            <a:ext cx="9491807" cy="4180632"/>
          </a:xfrm>
          <a:prstGeom prst="rect">
            <a:avLst/>
          </a:prstGeom>
          <a:noFill/>
        </p:spPr>
        <p:txBody>
          <a:bodyPr wrap="square" rtlCol="0">
            <a:spAutoFit/>
          </a:bodyPr>
          <a:lstStyle/>
          <a:p>
            <a:pPr fontAlgn="t">
              <a:spcBef>
                <a:spcPts val="1000"/>
              </a:spcBef>
              <a:buClr>
                <a:srgbClr val="0070C0"/>
              </a:buClr>
            </a:pPr>
            <a:r>
              <a:rPr lang="en-US" sz="1600" b="1" dirty="0">
                <a:latin typeface="Univers 45 Light" panose="020B0403020202020204" pitchFamily="34" charset="0"/>
              </a:rPr>
              <a:t>School as a safe space</a:t>
            </a:r>
            <a:endParaRPr lang="en-IN" sz="1600" dirty="0">
              <a:latin typeface="Univers 45 Light" panose="020B0403020202020204" pitchFamily="34" charset="0"/>
            </a:endParaRPr>
          </a:p>
          <a:p>
            <a:pPr marL="285750" indent="-285750" fontAlgn="t">
              <a:spcBef>
                <a:spcPts val="1000"/>
              </a:spcBef>
              <a:buClr>
                <a:srgbClr val="0070C0"/>
              </a:buClr>
              <a:buFont typeface="Arial" panose="020B0604020202020204" pitchFamily="34" charset="0"/>
              <a:buChar char="•"/>
            </a:pPr>
            <a:r>
              <a:rPr lang="en-US" sz="1600" dirty="0">
                <a:latin typeface="Univers 45 Light" panose="020B0403020202020204" pitchFamily="34" charset="0"/>
              </a:rPr>
              <a:t>There should be a suggestion box in our school where we can put in our complaints and suggestions without hesitation. The box should be opened once a month by a government official and our grievances addressed</a:t>
            </a:r>
            <a:endParaRPr lang="en-IN" sz="1600" dirty="0">
              <a:latin typeface="Univers 45 Light" panose="020B0403020202020204" pitchFamily="34" charset="0"/>
            </a:endParaRPr>
          </a:p>
          <a:p>
            <a:pPr marL="285750" indent="-285750" fontAlgn="t">
              <a:spcBef>
                <a:spcPts val="1000"/>
              </a:spcBef>
              <a:buClr>
                <a:srgbClr val="0070C0"/>
              </a:buClr>
              <a:buFont typeface="Arial" panose="020B0604020202020204" pitchFamily="34" charset="0"/>
              <a:buChar char="•"/>
            </a:pPr>
            <a:r>
              <a:rPr lang="en-US" sz="1600" dirty="0">
                <a:latin typeface="Univers 45 Light" panose="020B0403020202020204" pitchFamily="34" charset="0"/>
              </a:rPr>
              <a:t>There should be a counsellor appointed in the school whom we, the students, can access to express our concerns and receive support to address our challenges</a:t>
            </a:r>
            <a:endParaRPr lang="en-IN" sz="1600" dirty="0">
              <a:latin typeface="Univers 45 Light" panose="020B0403020202020204" pitchFamily="34" charset="0"/>
            </a:endParaRPr>
          </a:p>
          <a:p>
            <a:pPr marL="285750" indent="-285750" fontAlgn="t">
              <a:spcBef>
                <a:spcPts val="1000"/>
              </a:spcBef>
              <a:buClr>
                <a:srgbClr val="0070C0"/>
              </a:buClr>
              <a:buFont typeface="Arial" panose="020B0604020202020204" pitchFamily="34" charset="0"/>
              <a:buChar char="•"/>
            </a:pPr>
            <a:r>
              <a:rPr lang="en-US" sz="1600" dirty="0">
                <a:latin typeface="Univers 45 Light" panose="020B0403020202020204" pitchFamily="34" charset="0"/>
              </a:rPr>
              <a:t>Our school space should support us to become our rights, laws and policies for children that we can use for our protection. Information about this can be written on the school walls which can be seen by our parents, teachers, and friends</a:t>
            </a:r>
            <a:endParaRPr lang="en-IN" sz="1600" dirty="0">
              <a:latin typeface="Univers 45 Light" panose="020B0403020202020204" pitchFamily="34" charset="0"/>
            </a:endParaRPr>
          </a:p>
          <a:p>
            <a:pPr marL="285750" indent="-285750" fontAlgn="t">
              <a:spcBef>
                <a:spcPts val="1000"/>
              </a:spcBef>
              <a:buClr>
                <a:srgbClr val="0070C0"/>
              </a:buClr>
              <a:buFont typeface="Arial" panose="020B0604020202020204" pitchFamily="34" charset="0"/>
              <a:buChar char="•"/>
            </a:pPr>
            <a:r>
              <a:rPr lang="en-US" sz="1600" dirty="0">
                <a:latin typeface="Univers 45 Light" panose="020B0403020202020204" pitchFamily="34" charset="0"/>
              </a:rPr>
              <a:t>There should be weekly patrolling by the local police </a:t>
            </a:r>
            <a:r>
              <a:rPr lang="en-US" sz="1600" i="1" dirty="0">
                <a:latin typeface="Univers 45 Light" panose="020B0403020202020204" pitchFamily="34" charset="0"/>
              </a:rPr>
              <a:t>en route </a:t>
            </a:r>
            <a:r>
              <a:rPr lang="en-US" sz="1600" dirty="0">
                <a:latin typeface="Univers 45 Light" panose="020B0403020202020204" pitchFamily="34" charset="0"/>
              </a:rPr>
              <a:t>to school and back home for us to feel safe and confident while we continue our education</a:t>
            </a:r>
            <a:endParaRPr lang="en-IN" sz="1600" dirty="0">
              <a:latin typeface="Univers 45 Light" panose="020B0403020202020204" pitchFamily="34" charset="0"/>
            </a:endParaRPr>
          </a:p>
          <a:p>
            <a:pPr marL="285750" indent="-285750" fontAlgn="t">
              <a:spcBef>
                <a:spcPts val="1000"/>
              </a:spcBef>
              <a:buClr>
                <a:srgbClr val="0070C0"/>
              </a:buClr>
              <a:buFont typeface="Arial" panose="020B0604020202020204" pitchFamily="34" charset="0"/>
              <a:buChar char="•"/>
            </a:pPr>
            <a:r>
              <a:rPr lang="en-US" sz="1600" dirty="0">
                <a:latin typeface="Univers 45 Light" panose="020B0403020202020204" pitchFamily="34" charset="0"/>
              </a:rPr>
              <a:t>Important information on available schemes and benefits for children should be communicated in a quick and easy way using different media including WhatsApp, which can be shared with more children’s groups, teachers and parents.</a:t>
            </a:r>
            <a:endParaRPr lang="en-IN" sz="1600" dirty="0">
              <a:latin typeface="Univers 45 Light" panose="020B04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5992" y="2060020"/>
            <a:ext cx="1045684" cy="973023"/>
          </a:xfrm>
          <a:prstGeom prst="rect">
            <a:avLst/>
          </a:prstGeom>
        </p:spPr>
      </p:pic>
    </p:spTree>
    <p:extLst>
      <p:ext uri="{BB962C8B-B14F-4D97-AF65-F5344CB8AC3E}">
        <p14:creationId xmlns:p14="http://schemas.microsoft.com/office/powerpoint/2010/main" val="1850569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Children’s Charter of Demands</a:t>
            </a:r>
            <a:endParaRPr lang="en-IN" sz="4000" dirty="0"/>
          </a:p>
        </p:txBody>
      </p:sp>
      <p:sp>
        <p:nvSpPr>
          <p:cNvPr id="3" name="Content Placeholder 2"/>
          <p:cNvSpPr>
            <a:spLocks noGrp="1"/>
          </p:cNvSpPr>
          <p:nvPr>
            <p:ph idx="1"/>
          </p:nvPr>
        </p:nvSpPr>
        <p:spPr>
          <a:xfrm>
            <a:off x="2214390" y="1690688"/>
            <a:ext cx="9139410" cy="4351338"/>
          </a:xfrm>
        </p:spPr>
        <p:txBody>
          <a:bodyPr>
            <a:noAutofit/>
          </a:bodyPr>
          <a:lstStyle/>
          <a:p>
            <a:pPr marL="0" indent="0" fontAlgn="t">
              <a:lnSpc>
                <a:spcPct val="100000"/>
              </a:lnSpc>
              <a:buNone/>
            </a:pPr>
            <a:r>
              <a:rPr lang="en-US" sz="1600" b="1" dirty="0"/>
              <a:t>Family as a safe space</a:t>
            </a:r>
            <a:endParaRPr lang="en-IN" sz="1600" dirty="0"/>
          </a:p>
          <a:p>
            <a:pPr fontAlgn="t">
              <a:lnSpc>
                <a:spcPct val="100000"/>
              </a:lnSpc>
              <a:buClr>
                <a:srgbClr val="0070C0"/>
              </a:buClr>
              <a:buSzPct val="120000"/>
            </a:pPr>
            <a:r>
              <a:rPr lang="en-US" sz="1600" dirty="0"/>
              <a:t>T</a:t>
            </a:r>
            <a:r>
              <a:rPr lang="en-GB" sz="1600" dirty="0"/>
              <a:t>o help our parents create a safe space for us at home by treating sons and daughters equally, listening to our needs, giving us the freedom to experiment, learn from our experiences and build our aspirations</a:t>
            </a:r>
            <a:endParaRPr lang="en-IN" sz="1600" dirty="0"/>
          </a:p>
          <a:p>
            <a:pPr fontAlgn="t">
              <a:lnSpc>
                <a:spcPct val="100000"/>
              </a:lnSpc>
              <a:buClr>
                <a:srgbClr val="0070C0"/>
              </a:buClr>
              <a:buSzPct val="120000"/>
            </a:pPr>
            <a:r>
              <a:rPr lang="en-GB" sz="1600" dirty="0"/>
              <a:t>Parents should be made aware and counselled to increase their understanding and actions on issues like child marriage, child labour and other forms of violence on children. They should be supported to take action on issues happening in their own homes and other children in their community</a:t>
            </a:r>
            <a:endParaRPr lang="en-IN" sz="1600" dirty="0"/>
          </a:p>
          <a:p>
            <a:pPr fontAlgn="t">
              <a:lnSpc>
                <a:spcPct val="100000"/>
              </a:lnSpc>
              <a:buClr>
                <a:srgbClr val="0070C0"/>
              </a:buClr>
              <a:buSzPct val="120000"/>
            </a:pPr>
            <a:r>
              <a:rPr lang="en-GB" sz="1600" dirty="0"/>
              <a:t>Focus on strengthening parent-child relationship by creating platforms in schools that can be a space for celebration, sharing of positive change stories and creating a strong parent group that can support each other. An example of such a day is the bi-annual Parents’ Day hosted by schools</a:t>
            </a:r>
            <a:endParaRPr lang="en-IN" sz="1600" dirty="0"/>
          </a:p>
          <a:p>
            <a:pPr fontAlgn="t">
              <a:lnSpc>
                <a:spcPct val="100000"/>
              </a:lnSpc>
              <a:buClr>
                <a:srgbClr val="0070C0"/>
              </a:buClr>
              <a:buSzPct val="120000"/>
            </a:pPr>
            <a:r>
              <a:rPr lang="en-GB" sz="1600" dirty="0"/>
              <a:t>Including our fathers and other elderly family figures in the dialogue through community meetings. Creating platforms where fathers can access a space to share their own concerns and be developed as advocates to prevent violence against children</a:t>
            </a:r>
            <a:endParaRPr lang="en-IN"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79446"/>
            <a:ext cx="1305698" cy="1005740"/>
          </a:xfrm>
          <a:prstGeom prst="rect">
            <a:avLst/>
          </a:prstGeom>
        </p:spPr>
      </p:pic>
    </p:spTree>
    <p:extLst>
      <p:ext uri="{BB962C8B-B14F-4D97-AF65-F5344CB8AC3E}">
        <p14:creationId xmlns:p14="http://schemas.microsoft.com/office/powerpoint/2010/main" val="575190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Children’s Charter of Demands</a:t>
            </a:r>
            <a:endParaRPr lang="en-IN" sz="4000" dirty="0"/>
          </a:p>
        </p:txBody>
      </p:sp>
      <p:sp>
        <p:nvSpPr>
          <p:cNvPr id="3" name="Content Placeholder 2"/>
          <p:cNvSpPr>
            <a:spLocks noGrp="1"/>
          </p:cNvSpPr>
          <p:nvPr>
            <p:ph idx="1"/>
          </p:nvPr>
        </p:nvSpPr>
        <p:spPr>
          <a:xfrm>
            <a:off x="1911535" y="1596091"/>
            <a:ext cx="9442265" cy="4666045"/>
          </a:xfrm>
        </p:spPr>
        <p:txBody>
          <a:bodyPr>
            <a:noAutofit/>
          </a:bodyPr>
          <a:lstStyle/>
          <a:p>
            <a:pPr marL="0" indent="0" fontAlgn="t">
              <a:lnSpc>
                <a:spcPct val="100000"/>
              </a:lnSpc>
              <a:buNone/>
            </a:pPr>
            <a:r>
              <a:rPr lang="en-US" sz="1600" b="1" dirty="0"/>
              <a:t>Community as a safe space</a:t>
            </a:r>
            <a:endParaRPr lang="en-IN" sz="1600" dirty="0"/>
          </a:p>
          <a:p>
            <a:pPr fontAlgn="t">
              <a:lnSpc>
                <a:spcPct val="100000"/>
              </a:lnSpc>
              <a:buClr>
                <a:srgbClr val="0070C0"/>
              </a:buClr>
            </a:pPr>
            <a:r>
              <a:rPr lang="en-US" sz="1600" dirty="0"/>
              <a:t>To control eve-teasing in the community and to feel safe, there need to be street lights and CCTV cameras on roads used by us, boys and girls on transit to coaching classes and markets</a:t>
            </a:r>
            <a:endParaRPr lang="en-IN" sz="1600" dirty="0"/>
          </a:p>
          <a:p>
            <a:pPr fontAlgn="t">
              <a:lnSpc>
                <a:spcPct val="100000"/>
              </a:lnSpc>
              <a:buClr>
                <a:srgbClr val="0070C0"/>
              </a:buClr>
            </a:pPr>
            <a:r>
              <a:rPr lang="en-US" sz="1600" dirty="0"/>
              <a:t>Construct functional and well-lit toilets within every 2 kms to ensure mobility and safety of girls in the community’</a:t>
            </a:r>
            <a:endParaRPr lang="en-IN" sz="1600" dirty="0"/>
          </a:p>
          <a:p>
            <a:pPr fontAlgn="t">
              <a:lnSpc>
                <a:spcPct val="100000"/>
              </a:lnSpc>
              <a:buClr>
                <a:srgbClr val="0070C0"/>
              </a:buClr>
            </a:pPr>
            <a:r>
              <a:rPr lang="en-US" sz="1600" dirty="0"/>
              <a:t>There is a need for one point of contact at the community level (preferably a </a:t>
            </a:r>
            <a:r>
              <a:rPr lang="en-US" sz="1600" i="1" dirty="0"/>
              <a:t>didi </a:t>
            </a:r>
            <a:r>
              <a:rPr lang="en-US" sz="1600" dirty="0"/>
              <a:t>like ASHA/ANM) for us girls to be able to apprise about violence that we are unable to share at home</a:t>
            </a:r>
            <a:endParaRPr lang="en-IN" sz="1600" dirty="0"/>
          </a:p>
          <a:p>
            <a:pPr fontAlgn="t">
              <a:lnSpc>
                <a:spcPct val="100000"/>
              </a:lnSpc>
              <a:buClr>
                <a:srgbClr val="0070C0"/>
              </a:buClr>
            </a:pPr>
            <a:r>
              <a:rPr lang="en-US" sz="1600" dirty="0"/>
              <a:t>To ensure that there is a Soochna Adhikari to be appointed at the village level to share details regarding schemes, benefits and their provision</a:t>
            </a:r>
            <a:endParaRPr lang="en-IN" sz="1600" dirty="0"/>
          </a:p>
          <a:p>
            <a:pPr fontAlgn="t">
              <a:lnSpc>
                <a:spcPct val="100000"/>
              </a:lnSpc>
              <a:buClr>
                <a:srgbClr val="0070C0"/>
              </a:buClr>
            </a:pPr>
            <a:r>
              <a:rPr lang="en-US" sz="1600" dirty="0"/>
              <a:t>To fight social evils like child marriage</a:t>
            </a:r>
            <a:endParaRPr lang="en-IN" sz="1600" dirty="0"/>
          </a:p>
          <a:p>
            <a:pPr fontAlgn="t">
              <a:lnSpc>
                <a:spcPct val="100000"/>
              </a:lnSpc>
              <a:buClr>
                <a:srgbClr val="0070C0"/>
              </a:buClr>
            </a:pPr>
            <a:r>
              <a:rPr lang="en-US" sz="1600" dirty="0"/>
              <a:t>Marriage registration process should include Aadhar information to validate age of marriage</a:t>
            </a:r>
            <a:endParaRPr lang="en-IN" sz="1600" dirty="0"/>
          </a:p>
          <a:p>
            <a:pPr fontAlgn="t">
              <a:lnSpc>
                <a:spcPct val="100000"/>
              </a:lnSpc>
              <a:buClr>
                <a:srgbClr val="0070C0"/>
              </a:buClr>
            </a:pPr>
            <a:r>
              <a:rPr lang="en-US" sz="1600" dirty="0"/>
              <a:t>Guest, government officials, duty bearers (Panchayat Pradhan or ward member) to be fined if child marriage takes place in their village/ward</a:t>
            </a:r>
            <a:endParaRPr lang="en-IN" sz="1600" dirty="0"/>
          </a:p>
          <a:p>
            <a:pPr fontAlgn="t">
              <a:lnSpc>
                <a:spcPct val="100000"/>
              </a:lnSpc>
              <a:buClr>
                <a:srgbClr val="0070C0"/>
              </a:buClr>
            </a:pPr>
            <a:r>
              <a:rPr lang="en-US" sz="1600" dirty="0"/>
              <a:t>SHG members, school teachers and Panchayat members to organise campaigns at village level on various provisions and punitive measures in case of breach of law.</a:t>
            </a:r>
            <a:endParaRPr lang="en-IN"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888" y="1991475"/>
            <a:ext cx="1014638" cy="1257051"/>
          </a:xfrm>
          <a:prstGeom prst="rect">
            <a:avLst/>
          </a:prstGeom>
        </p:spPr>
      </p:pic>
    </p:spTree>
    <p:extLst>
      <p:ext uri="{BB962C8B-B14F-4D97-AF65-F5344CB8AC3E}">
        <p14:creationId xmlns:p14="http://schemas.microsoft.com/office/powerpoint/2010/main" val="47474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The adolescent landscape in Bihar</a:t>
            </a:r>
            <a:endParaRPr lang="en-IN" sz="4000" dirty="0">
              <a:solidFill>
                <a:srgbClr val="0070C0"/>
              </a:solidFill>
            </a:endParaRPr>
          </a:p>
        </p:txBody>
      </p:sp>
      <p:sp>
        <p:nvSpPr>
          <p:cNvPr id="3" name="Content Placeholder 2"/>
          <p:cNvSpPr>
            <a:spLocks noGrp="1"/>
          </p:cNvSpPr>
          <p:nvPr>
            <p:ph idx="1"/>
          </p:nvPr>
        </p:nvSpPr>
        <p:spPr>
          <a:xfrm>
            <a:off x="838200" y="1673225"/>
            <a:ext cx="10515600" cy="1349375"/>
          </a:xfrm>
        </p:spPr>
        <p:txBody>
          <a:bodyPr>
            <a:noAutofit/>
          </a:bodyPr>
          <a:lstStyle/>
          <a:p>
            <a:pPr marL="0" indent="0">
              <a:buNone/>
            </a:pPr>
            <a:r>
              <a:rPr lang="en-US" sz="1800" dirty="0"/>
              <a:t>Bihar has made progress in reducing child mortality and increasing children’s access to primary education but thousands are still lost in transition. Bihar has a huge adolescent population which is a tremendous asset. Adolescence is an age of opportunity with enormous potential and demographic dividend which must be unlocked.</a:t>
            </a:r>
          </a:p>
        </p:txBody>
      </p:sp>
      <p:sp>
        <p:nvSpPr>
          <p:cNvPr id="4" name="TextBox 3"/>
          <p:cNvSpPr txBox="1"/>
          <p:nvPr/>
        </p:nvSpPr>
        <p:spPr>
          <a:xfrm>
            <a:off x="838200" y="4314370"/>
            <a:ext cx="4261702" cy="1754326"/>
          </a:xfrm>
          <a:prstGeom prst="rect">
            <a:avLst/>
          </a:prstGeom>
          <a:noFill/>
        </p:spPr>
        <p:txBody>
          <a:bodyPr wrap="square" rtlCol="0">
            <a:spAutoFit/>
          </a:bodyPr>
          <a:lstStyle/>
          <a:p>
            <a:r>
              <a:rPr lang="en-US" b="1" dirty="0">
                <a:latin typeface="Univers 45 Light" panose="020B0403020202020204" pitchFamily="34" charset="0"/>
              </a:rPr>
              <a:t>Adolescent population</a:t>
            </a:r>
            <a:endParaRPr lang="en-US" dirty="0">
              <a:latin typeface="Univers 45 Light" panose="020B0403020202020204" pitchFamily="34" charset="0"/>
            </a:endParaRPr>
          </a:p>
          <a:p>
            <a:r>
              <a:rPr lang="en-US" b="1" dirty="0">
                <a:solidFill>
                  <a:srgbClr val="0070C0"/>
                </a:solidFill>
                <a:latin typeface="Univers 45 Light" panose="020B0403020202020204" pitchFamily="34" charset="0"/>
              </a:rPr>
              <a:t>22.47%</a:t>
            </a:r>
            <a:r>
              <a:rPr lang="en-US" dirty="0">
                <a:solidFill>
                  <a:srgbClr val="0070C0"/>
                </a:solidFill>
                <a:latin typeface="Univers 45 Light" panose="020B0403020202020204" pitchFamily="34" charset="0"/>
              </a:rPr>
              <a:t> </a:t>
            </a:r>
            <a:r>
              <a:rPr lang="en-US" dirty="0">
                <a:latin typeface="Univers 45 Light" panose="020B0403020202020204" pitchFamily="34" charset="0"/>
              </a:rPr>
              <a:t>of total population (Census 2011) of which </a:t>
            </a:r>
            <a:r>
              <a:rPr lang="en-US" b="1" dirty="0">
                <a:solidFill>
                  <a:srgbClr val="0070C0"/>
                </a:solidFill>
                <a:latin typeface="Univers 45 Light" panose="020B0403020202020204" pitchFamily="34" charset="0"/>
              </a:rPr>
              <a:t>59.5%</a:t>
            </a:r>
            <a:r>
              <a:rPr lang="en-US" dirty="0">
                <a:latin typeface="Univers 45 Light" panose="020B0403020202020204" pitchFamily="34" charset="0"/>
              </a:rPr>
              <a:t> are 10–14 years old and </a:t>
            </a:r>
            <a:r>
              <a:rPr lang="en-US" b="1" dirty="0">
                <a:solidFill>
                  <a:srgbClr val="0070C0"/>
                </a:solidFill>
                <a:latin typeface="Univers 45 Light" panose="020B0403020202020204" pitchFamily="34" charset="0"/>
              </a:rPr>
              <a:t>40.5%</a:t>
            </a:r>
            <a:r>
              <a:rPr lang="en-US" dirty="0">
                <a:solidFill>
                  <a:srgbClr val="0070C0"/>
                </a:solidFill>
                <a:latin typeface="Univers 45 Light" panose="020B0403020202020204" pitchFamily="34" charset="0"/>
              </a:rPr>
              <a:t> </a:t>
            </a:r>
            <a:r>
              <a:rPr lang="en-US" dirty="0">
                <a:latin typeface="Univers 45 Light" panose="020B0403020202020204" pitchFamily="34" charset="0"/>
              </a:rPr>
              <a:t>are 15–19 years old. Females comprise </a:t>
            </a:r>
            <a:r>
              <a:rPr lang="en-US" b="1" dirty="0">
                <a:solidFill>
                  <a:srgbClr val="0070C0"/>
                </a:solidFill>
                <a:latin typeface="Univers 45 Light" panose="020B0403020202020204" pitchFamily="34" charset="0"/>
              </a:rPr>
              <a:t>46%</a:t>
            </a:r>
            <a:r>
              <a:rPr lang="en-US" dirty="0">
                <a:latin typeface="Univers 45 Light" panose="020B0403020202020204" pitchFamily="34" charset="0"/>
              </a:rPr>
              <a:t> and males </a:t>
            </a:r>
            <a:r>
              <a:rPr lang="en-US" b="1" dirty="0">
                <a:solidFill>
                  <a:srgbClr val="0070C0"/>
                </a:solidFill>
                <a:latin typeface="Univers 45 Light" panose="020B0403020202020204" pitchFamily="34" charset="0"/>
              </a:rPr>
              <a:t>54%</a:t>
            </a:r>
            <a:r>
              <a:rPr lang="en-US" dirty="0">
                <a:latin typeface="Univers 45 Light" panose="020B0403020202020204" pitchFamily="34" charset="0"/>
              </a:rPr>
              <a:t> of adolescent population. </a:t>
            </a:r>
          </a:p>
        </p:txBody>
      </p:sp>
      <p:sp>
        <p:nvSpPr>
          <p:cNvPr id="6" name="TextBox 5"/>
          <p:cNvSpPr txBox="1"/>
          <p:nvPr/>
        </p:nvSpPr>
        <p:spPr>
          <a:xfrm>
            <a:off x="5099902" y="4283165"/>
            <a:ext cx="2705100" cy="1754326"/>
          </a:xfrm>
          <a:prstGeom prst="rect">
            <a:avLst/>
          </a:prstGeom>
          <a:noFill/>
        </p:spPr>
        <p:txBody>
          <a:bodyPr wrap="square" rtlCol="0">
            <a:spAutoFit/>
          </a:bodyPr>
          <a:lstStyle/>
          <a:p>
            <a:r>
              <a:rPr lang="en-US" b="1" dirty="0">
                <a:latin typeface="Univers 45 Light" panose="020B0403020202020204" pitchFamily="34" charset="0"/>
              </a:rPr>
              <a:t>Child marriage</a:t>
            </a:r>
            <a:r>
              <a:rPr lang="en-US" dirty="0">
                <a:latin typeface="Univers 45 Light" panose="020B0403020202020204" pitchFamily="34" charset="0"/>
              </a:rPr>
              <a:t>: Dropped to </a:t>
            </a:r>
            <a:r>
              <a:rPr lang="en-US" b="1" dirty="0">
                <a:solidFill>
                  <a:srgbClr val="0070C0"/>
                </a:solidFill>
                <a:latin typeface="Univers 45 Light" panose="020B0403020202020204" pitchFamily="34" charset="0"/>
              </a:rPr>
              <a:t>42.5%</a:t>
            </a:r>
            <a:r>
              <a:rPr lang="en-US" dirty="0">
                <a:latin typeface="Univers 45 Light" panose="020B0403020202020204" pitchFamily="34" charset="0"/>
              </a:rPr>
              <a:t> (NFHS 2015–16) from 60% (NFHS 2005–06) among women below 18 years of age</a:t>
            </a:r>
            <a:endParaRPr lang="en-IN" dirty="0">
              <a:latin typeface="Univers 45 Light" panose="020B0403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223" y="3025237"/>
            <a:ext cx="922828" cy="12891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8710" y="3028504"/>
            <a:ext cx="946341" cy="1289133"/>
          </a:xfrm>
          <a:prstGeom prst="rect">
            <a:avLst/>
          </a:prstGeom>
        </p:spPr>
      </p:pic>
      <p:sp>
        <p:nvSpPr>
          <p:cNvPr id="11" name="TextBox 10"/>
          <p:cNvSpPr txBox="1"/>
          <p:nvPr/>
        </p:nvSpPr>
        <p:spPr>
          <a:xfrm>
            <a:off x="7805002" y="4283165"/>
            <a:ext cx="3879203" cy="2031325"/>
          </a:xfrm>
          <a:prstGeom prst="rect">
            <a:avLst/>
          </a:prstGeom>
          <a:noFill/>
        </p:spPr>
        <p:txBody>
          <a:bodyPr wrap="square" rtlCol="0">
            <a:spAutoFit/>
          </a:bodyPr>
          <a:lstStyle/>
          <a:p>
            <a:r>
              <a:rPr lang="en-US" b="1" dirty="0">
                <a:latin typeface="Univers 45 Light" panose="020B0403020202020204" pitchFamily="34" charset="0"/>
              </a:rPr>
              <a:t>Incidence of early marriage and childbearing</a:t>
            </a:r>
            <a:endParaRPr lang="en-US" dirty="0">
              <a:latin typeface="Univers 45 Light" panose="020B0403020202020204" pitchFamily="34" charset="0"/>
            </a:endParaRPr>
          </a:p>
          <a:p>
            <a:r>
              <a:rPr lang="en-US" dirty="0">
                <a:latin typeface="Univers 45 Light" panose="020B0403020202020204" pitchFamily="34" charset="0"/>
              </a:rPr>
              <a:t>Nearly 4 in 10 women </a:t>
            </a:r>
            <a:r>
              <a:rPr lang="en-US" b="1" dirty="0">
                <a:solidFill>
                  <a:srgbClr val="C5213C"/>
                </a:solidFill>
                <a:latin typeface="Univers 45 Light" panose="020B0403020202020204" pitchFamily="34" charset="0"/>
              </a:rPr>
              <a:t>(42.5%) </a:t>
            </a:r>
            <a:r>
              <a:rPr lang="en-US" dirty="0">
                <a:latin typeface="Univers 45 Light" panose="020B0403020202020204" pitchFamily="34" charset="0"/>
              </a:rPr>
              <a:t>in the 20–24 years age group were married below 18 years (NFHS 2015–16) and </a:t>
            </a:r>
            <a:r>
              <a:rPr lang="en-US" b="1" dirty="0">
                <a:solidFill>
                  <a:srgbClr val="C5213C"/>
                </a:solidFill>
                <a:latin typeface="Univers 45 Light" panose="020B0403020202020204" pitchFamily="34" charset="0"/>
              </a:rPr>
              <a:t>12.2%</a:t>
            </a:r>
            <a:r>
              <a:rPr lang="en-US" b="1" dirty="0">
                <a:solidFill>
                  <a:srgbClr val="C00000"/>
                </a:solidFill>
                <a:latin typeface="Univers 45 Light" panose="020B0403020202020204" pitchFamily="34" charset="0"/>
              </a:rPr>
              <a:t> </a:t>
            </a:r>
            <a:r>
              <a:rPr lang="en-US" dirty="0">
                <a:latin typeface="Univers 45 Light" panose="020B0403020202020204" pitchFamily="34" charset="0"/>
              </a:rPr>
              <a:t>in 15–19 years age group began childbearing</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0151" y="3126087"/>
            <a:ext cx="365844" cy="1188283"/>
          </a:xfrm>
          <a:prstGeom prst="rect">
            <a:avLst/>
          </a:prstGeom>
        </p:spPr>
      </p:pic>
    </p:spTree>
    <p:extLst>
      <p:ext uri="{BB962C8B-B14F-4D97-AF65-F5344CB8AC3E}">
        <p14:creationId xmlns:p14="http://schemas.microsoft.com/office/powerpoint/2010/main" val="3142019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Stories of resilience</a:t>
            </a:r>
            <a:endParaRPr lang="en-IN" sz="4000" dirty="0"/>
          </a:p>
        </p:txBody>
      </p:sp>
      <p:sp>
        <p:nvSpPr>
          <p:cNvPr id="4" name="Content Placeholder 3">
            <a:extLst>
              <a:ext uri="{FF2B5EF4-FFF2-40B4-BE49-F238E27FC236}">
                <a16:creationId xmlns="" xmlns:a16="http://schemas.microsoft.com/office/drawing/2014/main" id="{ABCB0559-204C-46EB-8000-327B926DC3C4}"/>
              </a:ext>
            </a:extLst>
          </p:cNvPr>
          <p:cNvSpPr>
            <a:spLocks noGrp="1"/>
          </p:cNvSpPr>
          <p:nvPr>
            <p:ph sz="half" idx="1"/>
          </p:nvPr>
        </p:nvSpPr>
        <p:spPr>
          <a:xfrm>
            <a:off x="8948214" y="1473006"/>
            <a:ext cx="2732964" cy="2446269"/>
          </a:xfrm>
        </p:spPr>
        <p:txBody>
          <a:bodyPr>
            <a:noAutofit/>
          </a:bodyPr>
          <a:lstStyle/>
          <a:p>
            <a:pPr marL="0" indent="0">
              <a:lnSpc>
                <a:spcPct val="110000"/>
              </a:lnSpc>
              <a:spcBef>
                <a:spcPts val="0"/>
              </a:spcBef>
              <a:buNone/>
            </a:pPr>
            <a:r>
              <a:rPr lang="en-US" sz="1400" b="1" dirty="0"/>
              <a:t>14-year-old Santosh Kumar</a:t>
            </a:r>
          </a:p>
          <a:p>
            <a:pPr marL="0" indent="0">
              <a:lnSpc>
                <a:spcPct val="110000"/>
              </a:lnSpc>
              <a:spcBef>
                <a:spcPts val="0"/>
              </a:spcBef>
              <a:buNone/>
            </a:pPr>
            <a:r>
              <a:rPr lang="en-US" sz="1400" b="1" dirty="0"/>
              <a:t>Bajnathpur </a:t>
            </a:r>
            <a:r>
              <a:rPr lang="en-US" sz="1400" b="1" i="1" dirty="0"/>
              <a:t>tola</a:t>
            </a:r>
            <a:r>
              <a:rPr lang="en-US" sz="1400" b="1" dirty="0"/>
              <a:t>, Sirdala block, Nawada district</a:t>
            </a:r>
          </a:p>
          <a:p>
            <a:pPr marL="0" indent="0">
              <a:lnSpc>
                <a:spcPct val="110000"/>
              </a:lnSpc>
              <a:spcBef>
                <a:spcPts val="0"/>
              </a:spcBef>
              <a:buNone/>
            </a:pPr>
            <a:r>
              <a:rPr lang="en-US" sz="1400" dirty="0"/>
              <a:t>Santosh </a:t>
            </a:r>
            <a:r>
              <a:rPr lang="en-US" sz="1400" dirty="0" smtClean="0"/>
              <a:t>hails from a hardworking family </a:t>
            </a:r>
            <a:r>
              <a:rPr lang="en-US" sz="1400" dirty="0"/>
              <a:t>of masons and has six brothers. </a:t>
            </a:r>
            <a:r>
              <a:rPr lang="en-US" sz="1400" dirty="0" smtClean="0"/>
              <a:t>His distant </a:t>
            </a:r>
            <a:r>
              <a:rPr lang="en-US" sz="1400" dirty="0"/>
              <a:t>relative </a:t>
            </a:r>
            <a:r>
              <a:rPr lang="en-US" sz="1400" dirty="0" smtClean="0"/>
              <a:t>had suggested a prospective match </a:t>
            </a:r>
            <a:r>
              <a:rPr lang="en-US" sz="1400" dirty="0"/>
              <a:t>for him</a:t>
            </a:r>
            <a:r>
              <a:rPr lang="en-US" sz="1400" dirty="0" smtClean="0"/>
              <a:t>. But fortunately, through </a:t>
            </a:r>
            <a:r>
              <a:rPr lang="en-US" sz="1400" dirty="0"/>
              <a:t>the </a:t>
            </a:r>
            <a:r>
              <a:rPr lang="en-US" sz="1400" dirty="0" smtClean="0"/>
              <a:t>street </a:t>
            </a:r>
            <a:r>
              <a:rPr lang="en-US" sz="1400" dirty="0"/>
              <a:t>plays, TV and radio spots, he had learnt about the ill effects of </a:t>
            </a:r>
          </a:p>
        </p:txBody>
      </p:sp>
      <p:pic>
        <p:nvPicPr>
          <p:cNvPr id="5" name="Picture 4">
            <a:extLst>
              <a:ext uri="{FF2B5EF4-FFF2-40B4-BE49-F238E27FC236}">
                <a16:creationId xmlns="" xmlns:a16="http://schemas.microsoft.com/office/drawing/2014/main" id="{087DC5B5-2A0A-4E88-914D-F38F5552BA60}"/>
              </a:ext>
            </a:extLst>
          </p:cNvPr>
          <p:cNvPicPr/>
          <p:nvPr/>
        </p:nvPicPr>
        <p:blipFill rotWithShape="1">
          <a:blip r:embed="rId3" cstate="print"/>
          <a:srcRect b="13589"/>
          <a:stretch/>
        </p:blipFill>
        <p:spPr bwMode="auto">
          <a:xfrm>
            <a:off x="6874934" y="1577593"/>
            <a:ext cx="1956815" cy="2124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Content Placeholder 3">
            <a:extLst>
              <a:ext uri="{FF2B5EF4-FFF2-40B4-BE49-F238E27FC236}">
                <a16:creationId xmlns="" xmlns:a16="http://schemas.microsoft.com/office/drawing/2014/main" id="{1B31E666-40D5-4756-904F-905202B8E07A}"/>
              </a:ext>
            </a:extLst>
          </p:cNvPr>
          <p:cNvSpPr txBox="1">
            <a:spLocks/>
          </p:cNvSpPr>
          <p:nvPr/>
        </p:nvSpPr>
        <p:spPr>
          <a:xfrm>
            <a:off x="2457608" y="1483332"/>
            <a:ext cx="3864364" cy="19063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Univers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nivers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Univers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Univers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sz="1400" b="1" dirty="0"/>
              <a:t>Kajal, Katihar district</a:t>
            </a:r>
          </a:p>
          <a:p>
            <a:pPr marL="0" indent="0">
              <a:lnSpc>
                <a:spcPct val="110000"/>
              </a:lnSpc>
              <a:spcBef>
                <a:spcPts val="0"/>
              </a:spcBef>
              <a:buNone/>
            </a:pPr>
            <a:r>
              <a:rPr lang="en-US" sz="1400" dirty="0"/>
              <a:t>Kajal is </a:t>
            </a:r>
            <a:r>
              <a:rPr lang="en-US" sz="1400" dirty="0" smtClean="0"/>
              <a:t>an intelligent girl </a:t>
            </a:r>
            <a:r>
              <a:rPr lang="en-US" sz="1400" dirty="0"/>
              <a:t>from a very poor household. Her father is a washerman and her mother is a domestic help. Her elder sister was married at the age of fifteen and soon gave birth to a malnourished baby boy. Her younger sister and two brothers are studying in the village primary school. Kajal wants to become a teacher. </a:t>
            </a:r>
            <a:endParaRPr lang="en-GB" sz="1400" dirty="0"/>
          </a:p>
        </p:txBody>
      </p:sp>
      <p:pic>
        <p:nvPicPr>
          <p:cNvPr id="7" name="Picture 6">
            <a:extLst>
              <a:ext uri="{FF2B5EF4-FFF2-40B4-BE49-F238E27FC236}">
                <a16:creationId xmlns="" xmlns:a16="http://schemas.microsoft.com/office/drawing/2014/main" id="{15A02A67-C99D-47D6-8AD4-DA499FBE845A}"/>
              </a:ext>
            </a:extLst>
          </p:cNvPr>
          <p:cNvPicPr>
            <a:picLocks noChangeAspect="1"/>
          </p:cNvPicPr>
          <p:nvPr/>
        </p:nvPicPr>
        <p:blipFill>
          <a:blip r:embed="rId4"/>
          <a:stretch>
            <a:fillRect/>
          </a:stretch>
        </p:blipFill>
        <p:spPr>
          <a:xfrm>
            <a:off x="510822" y="1483332"/>
            <a:ext cx="1830321" cy="190636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TextBox 9"/>
          <p:cNvSpPr txBox="1"/>
          <p:nvPr/>
        </p:nvSpPr>
        <p:spPr>
          <a:xfrm>
            <a:off x="508194" y="3596438"/>
            <a:ext cx="5813778" cy="2921569"/>
          </a:xfrm>
          <a:prstGeom prst="rect">
            <a:avLst/>
          </a:prstGeom>
          <a:noFill/>
        </p:spPr>
        <p:txBody>
          <a:bodyPr wrap="square" rtlCol="0">
            <a:spAutoFit/>
          </a:bodyPr>
          <a:lstStyle/>
          <a:p>
            <a:pPr>
              <a:lnSpc>
                <a:spcPct val="110000"/>
              </a:lnSpc>
            </a:pPr>
            <a:r>
              <a:rPr lang="en-US" sz="1400" dirty="0">
                <a:latin typeface="Univers 45 Light" panose="020B0403020202020204" pitchFamily="34" charset="0"/>
              </a:rPr>
              <a:t>Because of the </a:t>
            </a:r>
            <a:r>
              <a:rPr lang="en-US" sz="1400" dirty="0" smtClean="0">
                <a:latin typeface="Univers 45 Light" panose="020B0403020202020204" pitchFamily="34" charset="0"/>
              </a:rPr>
              <a:t>street </a:t>
            </a:r>
            <a:r>
              <a:rPr lang="en-US" sz="1400" dirty="0">
                <a:latin typeface="Univers 45 Light" panose="020B0403020202020204" pitchFamily="34" charset="0"/>
              </a:rPr>
              <a:t>play, she understands the harmful effects of child marriage and has seen this firsthand with her elder sister‘s experience. In July 2018, she overheard her parents talking about getting her married to a boy from Ramganj in West Bengal through a neighbour’s recommendation. </a:t>
            </a:r>
          </a:p>
          <a:p>
            <a:pPr>
              <a:lnSpc>
                <a:spcPct val="110000"/>
              </a:lnSpc>
            </a:pPr>
            <a:endParaRPr lang="en-US" sz="1400" dirty="0">
              <a:latin typeface="Univers 45 Light" panose="020B0403020202020204" pitchFamily="34" charset="0"/>
            </a:endParaRPr>
          </a:p>
          <a:p>
            <a:pPr>
              <a:lnSpc>
                <a:spcPct val="110000"/>
              </a:lnSpc>
            </a:pPr>
            <a:r>
              <a:rPr lang="en-US" sz="1400" dirty="0">
                <a:latin typeface="Univers 45 Light" panose="020B0403020202020204" pitchFamily="34" charset="0"/>
              </a:rPr>
              <a:t>Kajal immediately called 1098 using her classmate’s mobile phone and filed a complaint. 1098 transferred the call to the District Women's Helpline. Through them, the BDO and local police officials convinced her parents about the ill effects of child marriage and about its legal implications. They agreed to stop the marriage and today, Kajal happily continues with her studies. </a:t>
            </a:r>
            <a:endParaRPr lang="en-GB" sz="1400" dirty="0">
              <a:latin typeface="Univers 45 Light" panose="020B0403020202020204" pitchFamily="34" charset="0"/>
            </a:endParaRPr>
          </a:p>
        </p:txBody>
      </p:sp>
      <p:sp>
        <p:nvSpPr>
          <p:cNvPr id="11" name="TextBox 10"/>
          <p:cNvSpPr txBox="1"/>
          <p:nvPr/>
        </p:nvSpPr>
        <p:spPr>
          <a:xfrm>
            <a:off x="6874934" y="4025061"/>
            <a:ext cx="4806244" cy="2462213"/>
          </a:xfrm>
          <a:prstGeom prst="rect">
            <a:avLst/>
          </a:prstGeom>
          <a:noFill/>
        </p:spPr>
        <p:txBody>
          <a:bodyPr wrap="square" rtlCol="0">
            <a:spAutoFit/>
          </a:bodyPr>
          <a:lstStyle/>
          <a:p>
            <a:pPr>
              <a:lnSpc>
                <a:spcPct val="110000"/>
              </a:lnSpc>
            </a:pPr>
            <a:r>
              <a:rPr lang="en-US" sz="1400" dirty="0">
                <a:latin typeface="Univers 45 Light" panose="020B0403020202020204" pitchFamily="34" charset="0"/>
              </a:rPr>
              <a:t>early marriage. </a:t>
            </a:r>
            <a:r>
              <a:rPr lang="en-US" sz="1400" dirty="0" smtClean="0">
                <a:latin typeface="Univers 45 Light" panose="020B0403020202020204" pitchFamily="34" charset="0"/>
              </a:rPr>
              <a:t>He told his family that he did not want to get married so early but did </a:t>
            </a:r>
            <a:r>
              <a:rPr lang="en-US" sz="1400" dirty="0">
                <a:latin typeface="Univers 45 Light" panose="020B0403020202020204" pitchFamily="34" charset="0"/>
              </a:rPr>
              <a:t>not agree. Finally Santosh </a:t>
            </a:r>
            <a:r>
              <a:rPr lang="en-US" sz="1400" dirty="0" smtClean="0">
                <a:latin typeface="Univers 45 Light" panose="020B0403020202020204" pitchFamily="34" charset="0"/>
              </a:rPr>
              <a:t>went to the village </a:t>
            </a:r>
            <a:r>
              <a:rPr lang="en-US" sz="1400" dirty="0" err="1" smtClean="0">
                <a:latin typeface="Univers 45 Light" panose="020B0403020202020204" pitchFamily="34" charset="0"/>
              </a:rPr>
              <a:t>Mukhiya</a:t>
            </a:r>
            <a:r>
              <a:rPr lang="en-US" sz="1400" dirty="0" smtClean="0">
                <a:latin typeface="Univers 45 Light" panose="020B0403020202020204" pitchFamily="34" charset="0"/>
              </a:rPr>
              <a:t> who was advocating against child marriage to </a:t>
            </a:r>
            <a:r>
              <a:rPr lang="en-US" sz="1400" dirty="0">
                <a:latin typeface="Univers 45 Light" panose="020B0403020202020204" pitchFamily="34" charset="0"/>
              </a:rPr>
              <a:t>intervene. </a:t>
            </a:r>
            <a:r>
              <a:rPr lang="en-US" sz="1400" dirty="0" smtClean="0">
                <a:latin typeface="Univers 45 Light" panose="020B0403020202020204" pitchFamily="34" charset="0"/>
              </a:rPr>
              <a:t>Along with the SDO, the </a:t>
            </a:r>
            <a:r>
              <a:rPr lang="en-US" sz="1400" dirty="0">
                <a:latin typeface="Univers 45 Light" panose="020B0403020202020204" pitchFamily="34" charset="0"/>
              </a:rPr>
              <a:t>Mukhiya persuaded Santosh’s father to </a:t>
            </a:r>
            <a:r>
              <a:rPr lang="en-US" sz="1400" dirty="0" smtClean="0">
                <a:latin typeface="Univers 45 Light" panose="020B0403020202020204" pitchFamily="34" charset="0"/>
              </a:rPr>
              <a:t>reconsider. </a:t>
            </a:r>
            <a:r>
              <a:rPr lang="en-US" sz="1400" dirty="0">
                <a:latin typeface="Univers 45 Light" panose="020B0403020202020204" pitchFamily="34" charset="0"/>
              </a:rPr>
              <a:t>His parents finally </a:t>
            </a:r>
            <a:r>
              <a:rPr lang="en-US" sz="1400" dirty="0" smtClean="0">
                <a:latin typeface="Univers 45 Light" panose="020B0403020202020204" pitchFamily="34" charset="0"/>
              </a:rPr>
              <a:t>agreed </a:t>
            </a:r>
            <a:r>
              <a:rPr lang="en-US" sz="1400" dirty="0">
                <a:latin typeface="Univers 45 Light" panose="020B0403020202020204" pitchFamily="34" charset="0"/>
              </a:rPr>
              <a:t>and pledged not to get Santosh or his brothers married before the legal age. Santosh is thrilled </a:t>
            </a:r>
            <a:r>
              <a:rPr lang="en-US" sz="1400" dirty="0" smtClean="0">
                <a:latin typeface="Univers 45 Light" panose="020B0403020202020204" pitchFamily="34" charset="0"/>
              </a:rPr>
              <a:t>to be continuing </a:t>
            </a:r>
            <a:r>
              <a:rPr lang="en-US" sz="1400" dirty="0">
                <a:latin typeface="Univers 45 Light" panose="020B0403020202020204" pitchFamily="34" charset="0"/>
              </a:rPr>
              <a:t>his studies. He wants to do social work, especially around elimination of child marriage and dowry.</a:t>
            </a:r>
            <a:endParaRPr lang="en-GB" sz="1400" dirty="0">
              <a:latin typeface="Univers 45 Light" panose="020B0403020202020204" pitchFamily="34" charset="0"/>
            </a:endParaRPr>
          </a:p>
        </p:txBody>
      </p:sp>
    </p:spTree>
    <p:extLst>
      <p:ext uri="{BB962C8B-B14F-4D97-AF65-F5344CB8AC3E}">
        <p14:creationId xmlns:p14="http://schemas.microsoft.com/office/powerpoint/2010/main" val="2458634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campaign</a:t>
            </a:r>
            <a:endParaRPr lang="en-IN" dirty="0"/>
          </a:p>
        </p:txBody>
      </p:sp>
      <p:sp>
        <p:nvSpPr>
          <p:cNvPr id="8" name="Rectangle 7"/>
          <p:cNvSpPr/>
          <p:nvPr/>
        </p:nvSpPr>
        <p:spPr>
          <a:xfrm>
            <a:off x="838200" y="1995485"/>
            <a:ext cx="10245436" cy="2351413"/>
          </a:xfrm>
          <a:prstGeom prst="rect">
            <a:avLst/>
          </a:prstGeom>
        </p:spPr>
        <p:txBody>
          <a:bodyPr wrap="square" numCol="3" spcCol="360000">
            <a:spAutoFit/>
          </a:bodyPr>
          <a:lstStyle/>
          <a:p>
            <a:pPr>
              <a:lnSpc>
                <a:spcPct val="114000"/>
              </a:lnSpc>
              <a:spcAft>
                <a:spcPts val="1200"/>
              </a:spcAft>
              <a:buClr>
                <a:srgbClr val="0070C0"/>
              </a:buClr>
            </a:pPr>
            <a:r>
              <a:rPr lang="en-US" dirty="0">
                <a:latin typeface="Univers 45 Light" panose="020B0403020202020204" pitchFamily="34" charset="0"/>
              </a:rPr>
              <a:t>Prioritisation of ending child marriage interventions and adolescent empowerment in state policies and programmes along with fund allocation</a:t>
            </a:r>
          </a:p>
          <a:p>
            <a:pPr>
              <a:lnSpc>
                <a:spcPct val="114000"/>
              </a:lnSpc>
              <a:spcAft>
                <a:spcPts val="4800"/>
              </a:spcAft>
              <a:buClr>
                <a:srgbClr val="0070C0"/>
              </a:buClr>
            </a:pPr>
            <a:r>
              <a:rPr lang="en-US" dirty="0">
                <a:latin typeface="Univers 45 Light" panose="020B0403020202020204" pitchFamily="34" charset="0"/>
              </a:rPr>
              <a:t>                                               Greater convergence of line departments on addressing issues of child marriage and dowry</a:t>
            </a:r>
          </a:p>
          <a:p>
            <a:pPr>
              <a:lnSpc>
                <a:spcPct val="114000"/>
              </a:lnSpc>
              <a:spcAft>
                <a:spcPts val="1200"/>
              </a:spcAft>
              <a:buClr>
                <a:srgbClr val="0070C0"/>
              </a:buClr>
            </a:pPr>
            <a:endParaRPr lang="en-US" dirty="0" smtClean="0">
              <a:latin typeface="Univers 45 Light" panose="020B0403020202020204" pitchFamily="34" charset="0"/>
            </a:endParaRPr>
          </a:p>
          <a:p>
            <a:pPr>
              <a:lnSpc>
                <a:spcPct val="114000"/>
              </a:lnSpc>
              <a:spcAft>
                <a:spcPts val="1200"/>
              </a:spcAft>
              <a:buClr>
                <a:srgbClr val="0070C0"/>
              </a:buClr>
            </a:pPr>
            <a:endParaRPr lang="en-US" dirty="0">
              <a:latin typeface="Univers 45 Light" panose="020B0403020202020204" pitchFamily="34" charset="0"/>
            </a:endParaRPr>
          </a:p>
          <a:p>
            <a:pPr>
              <a:lnSpc>
                <a:spcPct val="114000"/>
              </a:lnSpc>
              <a:spcAft>
                <a:spcPts val="1200"/>
              </a:spcAft>
              <a:buClr>
                <a:srgbClr val="0070C0"/>
              </a:buClr>
            </a:pPr>
            <a:r>
              <a:rPr lang="en-US" dirty="0" smtClean="0">
                <a:latin typeface="Univers 45 Light" panose="020B0403020202020204" pitchFamily="34" charset="0"/>
              </a:rPr>
              <a:t>Increased </a:t>
            </a:r>
            <a:r>
              <a:rPr lang="en-US" dirty="0">
                <a:latin typeface="Univers 45 Light" panose="020B0403020202020204" pitchFamily="34" charset="0"/>
              </a:rPr>
              <a:t>awareness and participation of adolescents and community members in ending child marriage</a:t>
            </a:r>
            <a:endParaRPr lang="en-US" b="1" dirty="0">
              <a:solidFill>
                <a:schemeClr val="bg1"/>
              </a:solidFill>
              <a:latin typeface="Univers 45 Light" panose="020B0403020202020204" pitchFamily="34" charset="0"/>
            </a:endParaRPr>
          </a:p>
        </p:txBody>
      </p:sp>
      <p:cxnSp>
        <p:nvCxnSpPr>
          <p:cNvPr id="10" name="Straight Connector 9"/>
          <p:cNvCxnSpPr/>
          <p:nvPr/>
        </p:nvCxnSpPr>
        <p:spPr>
          <a:xfrm>
            <a:off x="4107541" y="1995485"/>
            <a:ext cx="0" cy="2126572"/>
          </a:xfrm>
          <a:prstGeom prst="line">
            <a:avLst/>
          </a:prstGeom>
          <a:ln w="28575">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40171" y="1995485"/>
            <a:ext cx="0" cy="2126572"/>
          </a:xfrm>
          <a:prstGeom prst="line">
            <a:avLst/>
          </a:prstGeom>
          <a:ln w="28575">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32781" y="4819404"/>
            <a:ext cx="4541902" cy="923330"/>
          </a:xfrm>
          <a:prstGeom prst="rect">
            <a:avLst/>
          </a:prstGeom>
          <a:noFill/>
        </p:spPr>
        <p:txBody>
          <a:bodyPr wrap="square" rtlCol="0">
            <a:spAutoFit/>
          </a:bodyPr>
          <a:lstStyle/>
          <a:p>
            <a:r>
              <a:rPr lang="en-US" b="1" dirty="0">
                <a:solidFill>
                  <a:srgbClr val="0070C0"/>
                </a:solidFill>
                <a:latin typeface="Univers 45 Light" panose="020B0403020202020204" pitchFamily="34" charset="0"/>
              </a:rPr>
              <a:t>1,122 child marriages have been stopped from the campaign launch till Feb 2019</a:t>
            </a:r>
          </a:p>
        </p:txBody>
      </p:sp>
      <p:sp>
        <p:nvSpPr>
          <p:cNvPr id="9" name="Rectangle 8"/>
          <p:cNvSpPr/>
          <p:nvPr/>
        </p:nvSpPr>
        <p:spPr>
          <a:xfrm>
            <a:off x="3437552" y="5742734"/>
            <a:ext cx="74000" cy="7088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746" y="4591205"/>
            <a:ext cx="1287611" cy="1284656"/>
          </a:xfrm>
          <a:prstGeom prst="rect">
            <a:avLst/>
          </a:prstGeom>
        </p:spPr>
      </p:pic>
      <p:pic>
        <p:nvPicPr>
          <p:cNvPr id="3" name="Picture 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77517" y="4692382"/>
            <a:ext cx="720069" cy="980899"/>
          </a:xfrm>
          <a:prstGeom prst="rect">
            <a:avLst/>
          </a:prstGeom>
        </p:spPr>
      </p:pic>
    </p:spTree>
    <p:extLst>
      <p:ext uri="{BB962C8B-B14F-4D97-AF65-F5344CB8AC3E}">
        <p14:creationId xmlns:p14="http://schemas.microsoft.com/office/powerpoint/2010/main" val="2372809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723"/>
            <a:ext cx="12192000" cy="6479777"/>
          </a:xfrm>
          <a:prstGeom prst="rect">
            <a:avLst/>
          </a:prstGeom>
          <a:solidFill>
            <a:srgbClr val="EDF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1283664" y="2984500"/>
            <a:ext cx="10082835" cy="769441"/>
          </a:xfrm>
          <a:prstGeom prst="rect">
            <a:avLst/>
          </a:prstGeom>
          <a:noFill/>
        </p:spPr>
        <p:txBody>
          <a:bodyPr wrap="square" rtlCol="0">
            <a:spAutoFit/>
          </a:bodyPr>
          <a:lstStyle/>
          <a:p>
            <a:r>
              <a:rPr lang="en-US" sz="4400" b="1" dirty="0">
                <a:solidFill>
                  <a:srgbClr val="0070C0"/>
                </a:solidFill>
                <a:latin typeface="Univers Condensed" panose="020B0606020202060204" pitchFamily="34" charset="0"/>
              </a:rPr>
              <a:t>What </a:t>
            </a:r>
            <a:r>
              <a:rPr lang="en-US" sz="4400" b="1" dirty="0">
                <a:latin typeface="Univers Condensed" panose="020B0606020202060204" pitchFamily="34" charset="0"/>
              </a:rPr>
              <a:t>next?</a:t>
            </a:r>
            <a:endParaRPr lang="en-IN" sz="4400" dirty="0">
              <a:latin typeface="Univers Condensed" panose="020B060602020206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379" y="1041574"/>
            <a:ext cx="3655390" cy="2546566"/>
          </a:xfrm>
          <a:prstGeom prst="rect">
            <a:avLst/>
          </a:prstGeom>
        </p:spPr>
      </p:pic>
    </p:spTree>
    <p:extLst>
      <p:ext uri="{BB962C8B-B14F-4D97-AF65-F5344CB8AC3E}">
        <p14:creationId xmlns:p14="http://schemas.microsoft.com/office/powerpoint/2010/main" val="932829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forward</a:t>
            </a:r>
            <a:endParaRPr lang="en-IN" dirty="0"/>
          </a:p>
        </p:txBody>
      </p:sp>
      <p:sp>
        <p:nvSpPr>
          <p:cNvPr id="31" name="Rectangle 30"/>
          <p:cNvSpPr/>
          <p:nvPr/>
        </p:nvSpPr>
        <p:spPr>
          <a:xfrm>
            <a:off x="4433520" y="5204993"/>
            <a:ext cx="5422556" cy="707886"/>
          </a:xfrm>
          <a:prstGeom prst="rect">
            <a:avLst/>
          </a:prstGeom>
        </p:spPr>
        <p:txBody>
          <a:bodyPr wrap="square" numCol="1" spcCol="360000">
            <a:spAutoFit/>
          </a:bodyPr>
          <a:lstStyle/>
          <a:p>
            <a:pPr marL="342900" lvl="0" indent="-342900">
              <a:buFont typeface="Arial" panose="020B0604020202020204" pitchFamily="34" charset="0"/>
              <a:buChar char="•"/>
            </a:pPr>
            <a:r>
              <a:rPr lang="en-US" sz="2000" b="1" dirty="0" smtClean="0">
                <a:solidFill>
                  <a:srgbClr val="819B11"/>
                </a:solidFill>
              </a:rPr>
              <a:t>Skills </a:t>
            </a:r>
            <a:r>
              <a:rPr lang="en-US" sz="2000" b="1" dirty="0">
                <a:solidFill>
                  <a:srgbClr val="819B11"/>
                </a:solidFill>
              </a:rPr>
              <a:t>enhancement for Adolescent Life </a:t>
            </a:r>
            <a:r>
              <a:rPr lang="en-US" sz="2000" b="1" dirty="0" smtClean="0">
                <a:solidFill>
                  <a:srgbClr val="819B11"/>
                </a:solidFill>
              </a:rPr>
              <a:t>Skills</a:t>
            </a:r>
          </a:p>
          <a:p>
            <a:pPr marL="342900" lvl="0" indent="-342900">
              <a:buFont typeface="Arial" panose="020B0604020202020204" pitchFamily="34" charset="0"/>
              <a:buChar char="•"/>
            </a:pPr>
            <a:r>
              <a:rPr lang="en-US" sz="2000" b="1" dirty="0" smtClean="0">
                <a:solidFill>
                  <a:srgbClr val="819B11"/>
                </a:solidFill>
              </a:rPr>
              <a:t>Dissemination of </a:t>
            </a:r>
            <a:r>
              <a:rPr lang="en-US" sz="2000" b="1" dirty="0" err="1" smtClean="0">
                <a:solidFill>
                  <a:srgbClr val="819B11"/>
                </a:solidFill>
              </a:rPr>
              <a:t>Tarunya</a:t>
            </a:r>
            <a:r>
              <a:rPr lang="en-US" sz="2000" b="1" dirty="0" smtClean="0">
                <a:solidFill>
                  <a:srgbClr val="819B11"/>
                </a:solidFill>
              </a:rPr>
              <a:t> </a:t>
            </a:r>
            <a:r>
              <a:rPr lang="en-US" sz="2000" b="1" dirty="0">
                <a:solidFill>
                  <a:srgbClr val="819B11"/>
                </a:solidFill>
              </a:rPr>
              <a:t>Package</a:t>
            </a:r>
            <a:endParaRPr lang="en-IN" sz="2000" b="1" dirty="0">
              <a:solidFill>
                <a:srgbClr val="819B11"/>
              </a:solidFill>
            </a:endParaRPr>
          </a:p>
        </p:txBody>
      </p:sp>
      <p:sp>
        <p:nvSpPr>
          <p:cNvPr id="32" name="Rectangle 31"/>
          <p:cNvSpPr/>
          <p:nvPr/>
        </p:nvSpPr>
        <p:spPr>
          <a:xfrm>
            <a:off x="4080948" y="2293866"/>
            <a:ext cx="5106997" cy="707886"/>
          </a:xfrm>
          <a:prstGeom prst="rect">
            <a:avLst/>
          </a:prstGeom>
        </p:spPr>
        <p:txBody>
          <a:bodyPr wrap="square">
            <a:spAutoFit/>
          </a:bodyPr>
          <a:lstStyle/>
          <a:p>
            <a:r>
              <a:rPr lang="en-US" sz="2000" b="1" dirty="0">
                <a:solidFill>
                  <a:srgbClr val="0070C0"/>
                </a:solidFill>
              </a:rPr>
              <a:t>Redesigning and re-</a:t>
            </a:r>
            <a:r>
              <a:rPr lang="en-US" sz="2000" b="1" dirty="0" err="1">
                <a:solidFill>
                  <a:srgbClr val="0070C0"/>
                </a:solidFill>
              </a:rPr>
              <a:t>strategising</a:t>
            </a:r>
            <a:r>
              <a:rPr lang="en-US" sz="2000" b="1" dirty="0">
                <a:solidFill>
                  <a:srgbClr val="0070C0"/>
                </a:solidFill>
              </a:rPr>
              <a:t> </a:t>
            </a:r>
            <a:r>
              <a:rPr lang="en-US" sz="2000" b="1" dirty="0" smtClean="0">
                <a:solidFill>
                  <a:srgbClr val="0070C0"/>
                </a:solidFill>
              </a:rPr>
              <a:t>ECM </a:t>
            </a:r>
            <a:r>
              <a:rPr lang="en-US" sz="2000" b="1" dirty="0">
                <a:solidFill>
                  <a:srgbClr val="0070C0"/>
                </a:solidFill>
              </a:rPr>
              <a:t>SBCC </a:t>
            </a:r>
            <a:r>
              <a:rPr lang="en-US" sz="2000" b="1" dirty="0" smtClean="0">
                <a:solidFill>
                  <a:srgbClr val="0070C0"/>
                </a:solidFill>
              </a:rPr>
              <a:t>Strategy for post-pandemic implementation</a:t>
            </a:r>
            <a:endParaRPr lang="en-IN" sz="2000" b="1" dirty="0">
              <a:solidFill>
                <a:srgbClr val="0070C0"/>
              </a:solidFill>
            </a:endParaRPr>
          </a:p>
        </p:txBody>
      </p:sp>
      <p:sp>
        <p:nvSpPr>
          <p:cNvPr id="33" name="Rectangle 32"/>
          <p:cNvSpPr/>
          <p:nvPr/>
        </p:nvSpPr>
        <p:spPr>
          <a:xfrm>
            <a:off x="8052154" y="3871498"/>
            <a:ext cx="2753109" cy="400110"/>
          </a:xfrm>
          <a:prstGeom prst="rect">
            <a:avLst/>
          </a:prstGeom>
        </p:spPr>
        <p:txBody>
          <a:bodyPr wrap="square">
            <a:spAutoFit/>
          </a:bodyPr>
          <a:lstStyle/>
          <a:p>
            <a:pPr lvl="0">
              <a:spcAft>
                <a:spcPts val="600"/>
              </a:spcAft>
            </a:pPr>
            <a:r>
              <a:rPr lang="en-US" sz="2000" b="1" dirty="0">
                <a:solidFill>
                  <a:srgbClr val="C00000"/>
                </a:solidFill>
              </a:rPr>
              <a:t>MHM state action plan</a:t>
            </a:r>
          </a:p>
        </p:txBody>
      </p:sp>
      <p:sp>
        <p:nvSpPr>
          <p:cNvPr id="3" name="Rectangle 2"/>
          <p:cNvSpPr/>
          <p:nvPr/>
        </p:nvSpPr>
        <p:spPr>
          <a:xfrm>
            <a:off x="1" y="3734198"/>
            <a:ext cx="5486399" cy="1351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ight Arrow 3"/>
          <p:cNvSpPr/>
          <p:nvPr/>
        </p:nvSpPr>
        <p:spPr>
          <a:xfrm rot="16200000">
            <a:off x="5152768" y="3092234"/>
            <a:ext cx="667265" cy="88968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p:cNvSpPr/>
          <p:nvPr/>
        </p:nvSpPr>
        <p:spPr>
          <a:xfrm>
            <a:off x="1" y="4399083"/>
            <a:ext cx="6997476" cy="137553"/>
          </a:xfrm>
          <a:prstGeom prst="rect">
            <a:avLst/>
          </a:prstGeom>
          <a:solidFill>
            <a:srgbClr val="C1E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ight Arrow 11"/>
          <p:cNvSpPr/>
          <p:nvPr/>
        </p:nvSpPr>
        <p:spPr>
          <a:xfrm rot="5400000">
            <a:off x="6568392" y="4287873"/>
            <a:ext cx="667265" cy="889686"/>
          </a:xfrm>
          <a:prstGeom prst="rightArrow">
            <a:avLst/>
          </a:prstGeom>
          <a:solidFill>
            <a:srgbClr val="C1E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9917" y="3955927"/>
            <a:ext cx="4400529" cy="292903"/>
          </a:xfrm>
          <a:prstGeom prst="rect">
            <a:avLst/>
          </a:prstGeom>
        </p:spPr>
      </p:pic>
      <p:sp>
        <p:nvSpPr>
          <p:cNvPr id="16" name="Rectangle 15"/>
          <p:cNvSpPr/>
          <p:nvPr/>
        </p:nvSpPr>
        <p:spPr>
          <a:xfrm>
            <a:off x="2" y="4040342"/>
            <a:ext cx="4080946" cy="137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205754"/>
            <a:ext cx="2069710" cy="1441886"/>
          </a:xfrm>
          <a:prstGeom prst="rect">
            <a:avLst/>
          </a:prstGeom>
        </p:spPr>
      </p:pic>
    </p:spTree>
    <p:extLst>
      <p:ext uri="{BB962C8B-B14F-4D97-AF65-F5344CB8AC3E}">
        <p14:creationId xmlns:p14="http://schemas.microsoft.com/office/powerpoint/2010/main" val="1495910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766219"/>
            <a:ext cx="10515600" cy="1325563"/>
          </a:xfrm>
        </p:spPr>
        <p:txBody>
          <a:bodyPr>
            <a:normAutofit/>
          </a:bodyPr>
          <a:lstStyle/>
          <a:p>
            <a:pPr algn="ctr"/>
            <a:r>
              <a:rPr lang="en-US" sz="4800" b="1" dirty="0"/>
              <a:t>Thank You</a:t>
            </a:r>
          </a:p>
        </p:txBody>
      </p:sp>
    </p:spTree>
    <p:extLst>
      <p:ext uri="{BB962C8B-B14F-4D97-AF65-F5344CB8AC3E}">
        <p14:creationId xmlns:p14="http://schemas.microsoft.com/office/powerpoint/2010/main" val="123105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adolescent landscape in Bihar</a:t>
            </a:r>
            <a:endParaRPr lang="en-IN" sz="4000" dirty="0"/>
          </a:p>
        </p:txBody>
      </p:sp>
      <p:sp>
        <p:nvSpPr>
          <p:cNvPr id="3" name="Content Placeholder 2"/>
          <p:cNvSpPr>
            <a:spLocks noGrp="1"/>
          </p:cNvSpPr>
          <p:nvPr>
            <p:ph idx="1"/>
          </p:nvPr>
        </p:nvSpPr>
        <p:spPr>
          <a:xfrm>
            <a:off x="838200" y="3404560"/>
            <a:ext cx="2758441" cy="1530571"/>
          </a:xfrm>
        </p:spPr>
        <p:txBody>
          <a:bodyPr>
            <a:noAutofit/>
          </a:bodyPr>
          <a:lstStyle/>
          <a:p>
            <a:pPr marL="0" indent="0">
              <a:buNone/>
            </a:pPr>
            <a:r>
              <a:rPr lang="en-US" sz="1800" b="1" dirty="0"/>
              <a:t>Literacy</a:t>
            </a:r>
            <a:endParaRPr lang="en-US" sz="1800" dirty="0"/>
          </a:p>
          <a:p>
            <a:pPr marL="0" indent="0">
              <a:buNone/>
            </a:pPr>
            <a:r>
              <a:rPr lang="en-US" sz="1800" dirty="0"/>
              <a:t>Women who are literate increased to </a:t>
            </a:r>
            <a:r>
              <a:rPr lang="en-US" sz="1800" b="1" dirty="0">
                <a:solidFill>
                  <a:srgbClr val="0070C0"/>
                </a:solidFill>
              </a:rPr>
              <a:t>49.2%</a:t>
            </a:r>
            <a:r>
              <a:rPr lang="en-US" sz="1800" dirty="0"/>
              <a:t> (NFHS 2015–16) from 37% (NFHS 2005–06)</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83" y="2555547"/>
            <a:ext cx="818500" cy="737136"/>
          </a:xfrm>
          <a:prstGeom prst="rect">
            <a:avLst/>
          </a:prstGeom>
        </p:spPr>
      </p:pic>
      <p:sp>
        <p:nvSpPr>
          <p:cNvPr id="6" name="TextBox 5"/>
          <p:cNvSpPr txBox="1"/>
          <p:nvPr/>
        </p:nvSpPr>
        <p:spPr>
          <a:xfrm>
            <a:off x="4309668" y="3292683"/>
            <a:ext cx="3572663" cy="1754326"/>
          </a:xfrm>
          <a:prstGeom prst="rect">
            <a:avLst/>
          </a:prstGeom>
          <a:noFill/>
        </p:spPr>
        <p:txBody>
          <a:bodyPr wrap="square" rtlCol="0">
            <a:spAutoFit/>
          </a:bodyPr>
          <a:lstStyle/>
          <a:p>
            <a:r>
              <a:rPr lang="en-US" b="1" dirty="0">
                <a:latin typeface="Univers 45 Light" panose="020B0403020202020204" pitchFamily="34" charset="0"/>
              </a:rPr>
              <a:t>School enrolment</a:t>
            </a:r>
            <a:endParaRPr lang="en-US" dirty="0">
              <a:latin typeface="Univers 45 Light" panose="020B0403020202020204" pitchFamily="34" charset="0"/>
            </a:endParaRPr>
          </a:p>
          <a:p>
            <a:r>
              <a:rPr lang="en-US" dirty="0">
                <a:latin typeface="Univers 45 Light" panose="020B0403020202020204" pitchFamily="34" charset="0"/>
              </a:rPr>
              <a:t>School enrolment rates are high at elementary level </a:t>
            </a:r>
            <a:r>
              <a:rPr lang="en-US" dirty="0">
                <a:solidFill>
                  <a:srgbClr val="0070C0"/>
                </a:solidFill>
                <a:latin typeface="Univers 45 Light" panose="020B0403020202020204" pitchFamily="34" charset="0"/>
              </a:rPr>
              <a:t>(</a:t>
            </a:r>
            <a:r>
              <a:rPr lang="en-US" b="1" dirty="0">
                <a:solidFill>
                  <a:srgbClr val="0070C0"/>
                </a:solidFill>
                <a:latin typeface="Univers 45 Light" panose="020B0403020202020204" pitchFamily="34" charset="0"/>
              </a:rPr>
              <a:t>81.45%, </a:t>
            </a:r>
            <a:r>
              <a:rPr lang="en-US" dirty="0">
                <a:latin typeface="Univers 45 Light" panose="020B0403020202020204" pitchFamily="34" charset="0"/>
              </a:rPr>
              <a:t>UDISE, 2018–19) but plummet sharply at secondary level (12.97%, UDISE, 2018–19)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634" y="2235489"/>
            <a:ext cx="1653482" cy="1057194"/>
          </a:xfrm>
          <a:prstGeom prst="rect">
            <a:avLst/>
          </a:prstGeom>
        </p:spPr>
      </p:pic>
      <p:sp>
        <p:nvSpPr>
          <p:cNvPr id="10" name="TextBox 9"/>
          <p:cNvSpPr txBox="1"/>
          <p:nvPr/>
        </p:nvSpPr>
        <p:spPr>
          <a:xfrm>
            <a:off x="8320871" y="3292683"/>
            <a:ext cx="3411220" cy="1754326"/>
          </a:xfrm>
          <a:prstGeom prst="rect">
            <a:avLst/>
          </a:prstGeom>
          <a:noFill/>
        </p:spPr>
        <p:txBody>
          <a:bodyPr wrap="square" rtlCol="0">
            <a:spAutoFit/>
          </a:bodyPr>
          <a:lstStyle/>
          <a:p>
            <a:r>
              <a:rPr lang="en-US" b="1" dirty="0">
                <a:latin typeface="Univers 45 Light" panose="020B0403020202020204" pitchFamily="34" charset="0"/>
              </a:rPr>
              <a:t>Dowry deaths</a:t>
            </a:r>
            <a:endParaRPr lang="en-US" dirty="0">
              <a:latin typeface="Univers 45 Light" panose="020B0403020202020204" pitchFamily="34" charset="0"/>
            </a:endParaRPr>
          </a:p>
          <a:p>
            <a:r>
              <a:rPr lang="en-US" dirty="0">
                <a:latin typeface="Univers 45 Light" panose="020B0403020202020204" pitchFamily="34" charset="0"/>
              </a:rPr>
              <a:t>Bihar was 2</a:t>
            </a:r>
            <a:r>
              <a:rPr lang="en-US" baseline="30000" dirty="0">
                <a:latin typeface="Univers 45 Light" panose="020B0403020202020204" pitchFamily="34" charset="0"/>
              </a:rPr>
              <a:t>nd</a:t>
            </a:r>
            <a:r>
              <a:rPr lang="en-US" dirty="0">
                <a:latin typeface="Univers 45 Light" panose="020B0403020202020204" pitchFamily="34" charset="0"/>
              </a:rPr>
              <a:t> in India after Uttar Pradesh with </a:t>
            </a:r>
            <a:r>
              <a:rPr lang="en-US" b="1" dirty="0">
                <a:solidFill>
                  <a:srgbClr val="C5213C"/>
                </a:solidFill>
                <a:latin typeface="Univers 45 Light" panose="020B0403020202020204" pitchFamily="34" charset="0"/>
              </a:rPr>
              <a:t>1,127</a:t>
            </a:r>
            <a:r>
              <a:rPr lang="en-US" dirty="0">
                <a:solidFill>
                  <a:srgbClr val="C5213C"/>
                </a:solidFill>
                <a:latin typeface="Univers 45 Light" panose="020B0403020202020204" pitchFamily="34" charset="0"/>
              </a:rPr>
              <a:t> </a:t>
            </a:r>
            <a:r>
              <a:rPr lang="en-US" dirty="0">
                <a:latin typeface="Univers 45 Light" panose="020B0403020202020204" pitchFamily="34" charset="0"/>
              </a:rPr>
              <a:t>dowry death cases reported in 2019 under Dowry Prohibition Act in Bihar (NCRB, 2019)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5431" y="2577114"/>
            <a:ext cx="715569" cy="715569"/>
          </a:xfrm>
          <a:prstGeom prst="rect">
            <a:avLst/>
          </a:prstGeom>
        </p:spPr>
      </p:pic>
    </p:spTree>
    <p:extLst>
      <p:ext uri="{BB962C8B-B14F-4D97-AF65-F5344CB8AC3E}">
        <p14:creationId xmlns:p14="http://schemas.microsoft.com/office/powerpoint/2010/main" val="410350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Concerted efforts towards girls’ empowerment</a:t>
            </a:r>
            <a:endParaRPr lang="en-IN" sz="4000" dirty="0"/>
          </a:p>
        </p:txBody>
      </p:sp>
      <p:sp>
        <p:nvSpPr>
          <p:cNvPr id="3" name="Content Placeholder 2"/>
          <p:cNvSpPr>
            <a:spLocks noGrp="1"/>
          </p:cNvSpPr>
          <p:nvPr>
            <p:ph idx="1"/>
          </p:nvPr>
        </p:nvSpPr>
        <p:spPr>
          <a:xfrm>
            <a:off x="2049163" y="1881105"/>
            <a:ext cx="3066535" cy="2828753"/>
          </a:xfrm>
        </p:spPr>
        <p:txBody>
          <a:bodyPr>
            <a:noAutofit/>
          </a:bodyPr>
          <a:lstStyle/>
          <a:p>
            <a:pPr marL="0" indent="0">
              <a:buNone/>
            </a:pPr>
            <a:r>
              <a:rPr lang="en-US" sz="1800" b="1" dirty="0"/>
              <a:t>Policy</a:t>
            </a:r>
            <a:endParaRPr lang="en-US" sz="1800" dirty="0"/>
          </a:p>
          <a:p>
            <a:pPr marL="0" indent="0">
              <a:buNone/>
            </a:pPr>
            <a:r>
              <a:rPr lang="en-US" sz="1800" dirty="0"/>
              <a:t>The Bihar Empowerment Policy – 2015 for women’s and girls’ empowerment aims at creation of equal opportunities in all spheres of life including health, education, nutrition, protection and representation</a:t>
            </a:r>
          </a:p>
        </p:txBody>
      </p:sp>
      <p:sp>
        <p:nvSpPr>
          <p:cNvPr id="4" name="TextBox 3"/>
          <p:cNvSpPr txBox="1"/>
          <p:nvPr/>
        </p:nvSpPr>
        <p:spPr>
          <a:xfrm>
            <a:off x="6670548" y="1881105"/>
            <a:ext cx="4683251" cy="3693319"/>
          </a:xfrm>
          <a:prstGeom prst="rect">
            <a:avLst/>
          </a:prstGeom>
          <a:noFill/>
        </p:spPr>
        <p:txBody>
          <a:bodyPr wrap="square" rtlCol="0">
            <a:spAutoFit/>
          </a:bodyPr>
          <a:lstStyle/>
          <a:p>
            <a:r>
              <a:rPr lang="en-US" b="1" dirty="0">
                <a:latin typeface="Univers 45 Light" panose="020B0403020202020204" pitchFamily="34" charset="0"/>
              </a:rPr>
              <a:t>Legislations</a:t>
            </a:r>
            <a:endParaRPr lang="en-US" dirty="0">
              <a:latin typeface="Univers 45 Light" panose="020B0403020202020204" pitchFamily="34" charset="0"/>
            </a:endParaRPr>
          </a:p>
          <a:p>
            <a:r>
              <a:rPr lang="en-US" dirty="0">
                <a:latin typeface="Univers 45 Light" panose="020B0403020202020204" pitchFamily="34" charset="0"/>
              </a:rPr>
              <a:t>Implementation of progressive legislations – Prohibition of Child Marriage Act (PCMA), 2006; </a:t>
            </a:r>
            <a:r>
              <a:rPr lang="en-IN" dirty="0">
                <a:latin typeface="Univers 45 Light" panose="020B0403020202020204" pitchFamily="34" charset="0"/>
              </a:rPr>
              <a:t>Dowry Prohibition Act, 1961; </a:t>
            </a:r>
            <a:r>
              <a:rPr lang="en-US" dirty="0">
                <a:latin typeface="Univers 45 Light" panose="020B0403020202020204" pitchFamily="34" charset="0"/>
              </a:rPr>
              <a:t>Protection of Women from Domestic Violence Act (PWDVA), 2005 </a:t>
            </a:r>
          </a:p>
          <a:p>
            <a:pPr marL="285750" indent="-285750">
              <a:buClr>
                <a:srgbClr val="0070C0"/>
              </a:buClr>
              <a:buFont typeface="Arial" panose="020B0604020202020204" pitchFamily="34" charset="0"/>
              <a:buChar char="•"/>
            </a:pPr>
            <a:r>
              <a:rPr lang="en-US" dirty="0">
                <a:latin typeface="Univers 45 Light" panose="020B0403020202020204" pitchFamily="34" charset="0"/>
              </a:rPr>
              <a:t>Bihar Prohibition of Child Marriage Rules, 2010, mandate responsibilities of Child Marriage Prohibition Officer (CMPO), Block Development Officer (BDO), Police Station or Sarpanch of the Gram Panchayat to take necessary action on receiving reports about a child marriage.</a:t>
            </a:r>
            <a:endParaRPr lang="en-IN" dirty="0">
              <a:latin typeface="Univers 45 Light" panose="020B04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47" y="1965668"/>
            <a:ext cx="740339" cy="7398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6910" y="1858168"/>
            <a:ext cx="1149098" cy="847346"/>
          </a:xfrm>
          <a:prstGeom prst="rect">
            <a:avLst/>
          </a:prstGeom>
        </p:spPr>
      </p:pic>
    </p:spTree>
    <p:extLst>
      <p:ext uri="{BB962C8B-B14F-4D97-AF65-F5344CB8AC3E}">
        <p14:creationId xmlns:p14="http://schemas.microsoft.com/office/powerpoint/2010/main" val="138257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Concerted efforts towards girls’ empowerment</a:t>
            </a:r>
            <a:endParaRPr lang="en-IN" sz="4000" dirty="0"/>
          </a:p>
        </p:txBody>
      </p:sp>
      <p:sp>
        <p:nvSpPr>
          <p:cNvPr id="3" name="Content Placeholder 2"/>
          <p:cNvSpPr>
            <a:spLocks noGrp="1"/>
          </p:cNvSpPr>
          <p:nvPr>
            <p:ph idx="1"/>
          </p:nvPr>
        </p:nvSpPr>
        <p:spPr>
          <a:xfrm>
            <a:off x="2419352" y="1786521"/>
            <a:ext cx="3990974" cy="1132620"/>
          </a:xfrm>
        </p:spPr>
        <p:txBody>
          <a:bodyPr>
            <a:normAutofit/>
          </a:bodyPr>
          <a:lstStyle/>
          <a:p>
            <a:pPr marL="0" indent="0">
              <a:buNone/>
            </a:pPr>
            <a:r>
              <a:rPr lang="en-IN" sz="1800" b="1" dirty="0"/>
              <a:t>Implementation of women friendly schemes</a:t>
            </a:r>
            <a:r>
              <a:rPr lang="en-IN" sz="1800" dirty="0"/>
              <a:t> like </a:t>
            </a:r>
            <a:r>
              <a:rPr lang="en-IN" sz="1800" b="1" dirty="0">
                <a:solidFill>
                  <a:srgbClr val="0070C0"/>
                </a:solidFill>
              </a:rPr>
              <a:t>Mukhya Mantri Kanya Uthan Yojana </a:t>
            </a:r>
            <a:r>
              <a:rPr lang="en-IN" sz="1800" dirty="0"/>
              <a:t>ensuring all-round development of girls. </a:t>
            </a:r>
          </a:p>
        </p:txBody>
      </p:sp>
      <p:sp>
        <p:nvSpPr>
          <p:cNvPr id="4" name="TextBox 3"/>
          <p:cNvSpPr txBox="1"/>
          <p:nvPr/>
        </p:nvSpPr>
        <p:spPr>
          <a:xfrm>
            <a:off x="7007309" y="1736502"/>
            <a:ext cx="4803691" cy="1200329"/>
          </a:xfrm>
          <a:prstGeom prst="rect">
            <a:avLst/>
          </a:prstGeom>
          <a:noFill/>
        </p:spPr>
        <p:txBody>
          <a:bodyPr wrap="square" rtlCol="0">
            <a:spAutoFit/>
          </a:bodyPr>
          <a:lstStyle/>
          <a:p>
            <a:r>
              <a:rPr lang="en-US" b="1" dirty="0">
                <a:latin typeface="Univers 45 Light" panose="020B0403020202020204" pitchFamily="34" charset="0"/>
              </a:rPr>
              <a:t>Progressive measures: </a:t>
            </a:r>
            <a:r>
              <a:rPr lang="en-US" dirty="0">
                <a:latin typeface="Univers 45 Light" panose="020B0403020202020204" pitchFamily="34" charset="0"/>
              </a:rPr>
              <a:t>Zero-tolerance approach to offences, urging members of political parties to refrain from attending lavish weddings, restricting sale of alcohol</a:t>
            </a:r>
            <a:endParaRPr lang="en-IN" dirty="0">
              <a:latin typeface="Univers 45 Light" panose="020B0403020202020204" pitchFamily="34" charset="0"/>
            </a:endParaRPr>
          </a:p>
        </p:txBody>
      </p:sp>
      <p:sp>
        <p:nvSpPr>
          <p:cNvPr id="5" name="TextBox 4"/>
          <p:cNvSpPr txBox="1"/>
          <p:nvPr/>
        </p:nvSpPr>
        <p:spPr>
          <a:xfrm>
            <a:off x="742950" y="3377513"/>
            <a:ext cx="2010032" cy="2062103"/>
          </a:xfrm>
          <a:prstGeom prst="rect">
            <a:avLst/>
          </a:prstGeom>
          <a:noFill/>
        </p:spPr>
        <p:txBody>
          <a:bodyPr wrap="square" rtlCol="0">
            <a:spAutoFit/>
          </a:bodyPr>
          <a:lstStyle/>
          <a:p>
            <a:pPr marL="0" lvl="1"/>
            <a:r>
              <a:rPr lang="en-IN" sz="1600" b="1" dirty="0">
                <a:latin typeface="Univers 45 Light" panose="020B0403020202020204" pitchFamily="34" charset="0"/>
              </a:rPr>
              <a:t>Protection schemes</a:t>
            </a:r>
            <a:r>
              <a:rPr lang="en-IN" sz="1600" dirty="0">
                <a:latin typeface="Univers 45 Light" panose="020B0403020202020204" pitchFamily="34" charset="0"/>
              </a:rPr>
              <a:t> Mukhyamantri Kanya Vivah Yojana, Mukhyamantri Naari Shakti Yojana, </a:t>
            </a:r>
            <a:r>
              <a:rPr lang="en-US" sz="1600" dirty="0">
                <a:latin typeface="Univers 45 Light" panose="020B0403020202020204" pitchFamily="34" charset="0"/>
              </a:rPr>
              <a:t>Intercaste Marriage Promotion Scheme</a:t>
            </a:r>
          </a:p>
        </p:txBody>
      </p:sp>
      <p:sp>
        <p:nvSpPr>
          <p:cNvPr id="6" name="TextBox 5"/>
          <p:cNvSpPr txBox="1"/>
          <p:nvPr/>
        </p:nvSpPr>
        <p:spPr>
          <a:xfrm>
            <a:off x="3090732" y="3377513"/>
            <a:ext cx="2503951" cy="2062103"/>
          </a:xfrm>
          <a:prstGeom prst="rect">
            <a:avLst/>
          </a:prstGeom>
          <a:noFill/>
        </p:spPr>
        <p:txBody>
          <a:bodyPr wrap="square" rtlCol="0">
            <a:spAutoFit/>
          </a:bodyPr>
          <a:lstStyle/>
          <a:p>
            <a:pPr marL="0" lvl="1"/>
            <a:r>
              <a:rPr lang="en-US" sz="1600" b="1" dirty="0">
                <a:latin typeface="Univers 45 Light" panose="020B0403020202020204" pitchFamily="34" charset="0"/>
              </a:rPr>
              <a:t>Health and nutrition schemes</a:t>
            </a:r>
          </a:p>
          <a:p>
            <a:pPr marL="0" lvl="1"/>
            <a:r>
              <a:rPr lang="en-IN" sz="1600" dirty="0">
                <a:latin typeface="Univers 45 Light" panose="020B0403020202020204" pitchFamily="34" charset="0"/>
              </a:rPr>
              <a:t>Janani Suraksha Yojana (JSY), Prerna strategy on responsible parenthood, Jansankhya Sthirata Kosh, Scheme for Adolescent Girls (SAG)</a:t>
            </a:r>
          </a:p>
        </p:txBody>
      </p:sp>
      <p:sp>
        <p:nvSpPr>
          <p:cNvPr id="7" name="TextBox 6"/>
          <p:cNvSpPr txBox="1"/>
          <p:nvPr/>
        </p:nvSpPr>
        <p:spPr>
          <a:xfrm>
            <a:off x="5930984" y="3377513"/>
            <a:ext cx="5422815" cy="2308324"/>
          </a:xfrm>
          <a:prstGeom prst="rect">
            <a:avLst/>
          </a:prstGeom>
          <a:noFill/>
        </p:spPr>
        <p:txBody>
          <a:bodyPr wrap="square" rtlCol="0">
            <a:spAutoFit/>
          </a:bodyPr>
          <a:lstStyle/>
          <a:p>
            <a:r>
              <a:rPr lang="en-IN" sz="1600" b="1" dirty="0">
                <a:latin typeface="Univers 45 Light" panose="020B0403020202020204" pitchFamily="34" charset="0"/>
              </a:rPr>
              <a:t>Educational schemes</a:t>
            </a:r>
          </a:p>
          <a:p>
            <a:r>
              <a:rPr lang="en-IN" sz="1600" dirty="0">
                <a:latin typeface="Univers 45 Light" panose="020B0403020202020204" pitchFamily="34" charset="0"/>
              </a:rPr>
              <a:t>Mukhyamantri Balika Cycle Yojana, formation of Meena Manch in middle and high schools, Mukhyamantri Balika Poshak Yojana, Sakshar Bharat, Kasturba Gandhi Balika Vidyalayas (KGBVs), Free Book Distribution Scheme, Mukhyamantri Balika Pratibha Protsahan Yojana, Girls’ hostels at secondary level, Jagjagee Kendras for adolescents and drop-out girls, Ekal Balika Yojana, </a:t>
            </a:r>
            <a:r>
              <a:rPr lang="en-US" sz="1600" dirty="0">
                <a:latin typeface="Univers 45 Light" panose="020B0403020202020204" pitchFamily="34" charset="0"/>
              </a:rPr>
              <a:t>Bihar Student Credit Card Scheme</a:t>
            </a:r>
            <a:endParaRPr lang="en-IN" sz="1600" dirty="0"/>
          </a:p>
        </p:txBody>
      </p:sp>
      <p:cxnSp>
        <p:nvCxnSpPr>
          <p:cNvPr id="26" name="Straight Arrow Connector 25"/>
          <p:cNvCxnSpPr/>
          <p:nvPr/>
        </p:nvCxnSpPr>
        <p:spPr>
          <a:xfrm>
            <a:off x="1305182" y="3183022"/>
            <a:ext cx="0" cy="268632"/>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90896" y="3178259"/>
            <a:ext cx="6010017" cy="952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95994" y="3197309"/>
            <a:ext cx="0" cy="268632"/>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286881" y="3178259"/>
            <a:ext cx="0" cy="268632"/>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010538" y="2884496"/>
            <a:ext cx="0" cy="268632"/>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14191" t="31416"/>
          <a:stretch/>
        </p:blipFill>
        <p:spPr>
          <a:xfrm>
            <a:off x="569671" y="1786521"/>
            <a:ext cx="1772269" cy="826294"/>
          </a:xfrm>
          <a:prstGeom prst="rect">
            <a:avLst/>
          </a:prstGeom>
        </p:spPr>
      </p:pic>
      <p:grpSp>
        <p:nvGrpSpPr>
          <p:cNvPr id="38" name="Group 37"/>
          <p:cNvGrpSpPr/>
          <p:nvPr/>
        </p:nvGrpSpPr>
        <p:grpSpPr>
          <a:xfrm>
            <a:off x="6697501" y="1793884"/>
            <a:ext cx="287336" cy="1092997"/>
            <a:chOff x="6205581" y="1786521"/>
            <a:chExt cx="287336" cy="1092997"/>
          </a:xfrm>
        </p:grpSpPr>
        <p:sp>
          <p:nvSpPr>
            <p:cNvPr id="35" name="Chevron 34"/>
            <p:cNvSpPr/>
            <p:nvPr/>
          </p:nvSpPr>
          <p:spPr>
            <a:xfrm>
              <a:off x="6315117" y="1786521"/>
              <a:ext cx="177800" cy="1090612"/>
            </a:xfrm>
            <a:prstGeom prst="chevron">
              <a:avLst>
                <a:gd name="adj" fmla="val 82143"/>
              </a:avLst>
            </a:prstGeom>
            <a:solidFill>
              <a:srgbClr val="C1E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6" name="Chevron 35"/>
            <p:cNvSpPr/>
            <p:nvPr/>
          </p:nvSpPr>
          <p:spPr>
            <a:xfrm>
              <a:off x="6253206" y="1788906"/>
              <a:ext cx="177800" cy="1090612"/>
            </a:xfrm>
            <a:prstGeom prst="chevron">
              <a:avLst>
                <a:gd name="adj" fmla="val 87500"/>
              </a:avLst>
            </a:prstGeom>
            <a:solidFill>
              <a:srgbClr val="C1E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7" name="Chevron 36"/>
            <p:cNvSpPr/>
            <p:nvPr/>
          </p:nvSpPr>
          <p:spPr>
            <a:xfrm>
              <a:off x="6205581" y="1788906"/>
              <a:ext cx="177800" cy="1090612"/>
            </a:xfrm>
            <a:prstGeom prst="chevron">
              <a:avLst>
                <a:gd name="adj" fmla="val 92857"/>
              </a:avLst>
            </a:prstGeom>
            <a:solidFill>
              <a:srgbClr val="C1E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Tree>
    <p:extLst>
      <p:ext uri="{BB962C8B-B14F-4D97-AF65-F5344CB8AC3E}">
        <p14:creationId xmlns:p14="http://schemas.microsoft.com/office/powerpoint/2010/main" val="334075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81" y="1239256"/>
            <a:ext cx="3733800" cy="2370220"/>
          </a:xfrm>
        </p:spPr>
        <p:txBody>
          <a:bodyPr>
            <a:normAutofit/>
          </a:bodyPr>
          <a:lstStyle/>
          <a:p>
            <a:r>
              <a:rPr lang="en-US" sz="4000" dirty="0"/>
              <a:t>Mukhya Mantri Kanya Uthan </a:t>
            </a:r>
            <a:r>
              <a:rPr lang="en-US" sz="4000" dirty="0" err="1"/>
              <a:t>Yojana</a:t>
            </a:r>
            <a:r>
              <a:rPr lang="en-US" sz="4000" dirty="0"/>
              <a:t> </a:t>
            </a:r>
            <a:r>
              <a:rPr lang="en-US" dirty="0" smtClean="0"/>
              <a:t/>
            </a:r>
            <a:br>
              <a:rPr lang="en-US" dirty="0" smtClean="0"/>
            </a:br>
            <a:r>
              <a:rPr lang="en-US" sz="1800" dirty="0" smtClean="0">
                <a:solidFill>
                  <a:srgbClr val="C00000"/>
                </a:solidFill>
                <a:latin typeface="Univers 45 Light" panose="020B0403020202020204" pitchFamily="34" charset="0"/>
              </a:rPr>
              <a:t>A </a:t>
            </a:r>
            <a:r>
              <a:rPr lang="en-US" sz="1800" dirty="0">
                <a:solidFill>
                  <a:srgbClr val="C00000"/>
                </a:solidFill>
                <a:latin typeface="Univers 45 Light" panose="020B0403020202020204" pitchFamily="34" charset="0"/>
              </a:rPr>
              <a:t>scheme for </a:t>
            </a:r>
            <a:br>
              <a:rPr lang="en-US" sz="1800" dirty="0">
                <a:solidFill>
                  <a:srgbClr val="C00000"/>
                </a:solidFill>
                <a:latin typeface="Univers 45 Light" panose="020B0403020202020204" pitchFamily="34" charset="0"/>
              </a:rPr>
            </a:br>
            <a:r>
              <a:rPr lang="en-US" sz="1800" dirty="0">
                <a:solidFill>
                  <a:srgbClr val="C00000"/>
                </a:solidFill>
                <a:latin typeface="Univers 45 Light" panose="020B0403020202020204" pitchFamily="34" charset="0"/>
              </a:rPr>
              <a:t>all-round development of girls</a:t>
            </a:r>
            <a:endParaRPr lang="en-IN" sz="1800" dirty="0">
              <a:solidFill>
                <a:srgbClr val="C00000"/>
              </a:solidFill>
              <a:latin typeface="Univers 45 Light" panose="020B0403020202020204" pitchFamily="34" charset="0"/>
            </a:endParaRPr>
          </a:p>
        </p:txBody>
      </p:sp>
      <p:sp>
        <p:nvSpPr>
          <p:cNvPr id="3" name="Content Placeholder 2"/>
          <p:cNvSpPr>
            <a:spLocks noGrp="1"/>
          </p:cNvSpPr>
          <p:nvPr>
            <p:ph idx="1"/>
          </p:nvPr>
        </p:nvSpPr>
        <p:spPr>
          <a:xfrm>
            <a:off x="296781" y="3879267"/>
            <a:ext cx="3733800" cy="1149933"/>
          </a:xfrm>
        </p:spPr>
        <p:txBody>
          <a:bodyPr>
            <a:normAutofit/>
          </a:bodyPr>
          <a:lstStyle/>
          <a:p>
            <a:pPr marL="0" lvl="0" indent="0">
              <a:buNone/>
            </a:pPr>
            <a:r>
              <a:rPr lang="en-US" sz="1800" dirty="0"/>
              <a:t>The scheme provides support for development and empowerment of girls throughout the lifecycle through conditional cash transfers.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581" y="368468"/>
            <a:ext cx="8161419" cy="6121065"/>
          </a:xfrm>
          <a:prstGeom prst="rect">
            <a:avLst/>
          </a:prstGeom>
        </p:spPr>
      </p:pic>
    </p:spTree>
    <p:extLst>
      <p:ext uri="{BB962C8B-B14F-4D97-AF65-F5344CB8AC3E}">
        <p14:creationId xmlns:p14="http://schemas.microsoft.com/office/powerpoint/2010/main" val="241503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Accelerating action to end child marriage</a:t>
            </a:r>
            <a:endParaRPr lang="en-IN" sz="4000" dirty="0"/>
          </a:p>
        </p:txBody>
      </p:sp>
      <p:sp>
        <p:nvSpPr>
          <p:cNvPr id="3" name="Content Placeholder 2"/>
          <p:cNvSpPr>
            <a:spLocks noGrp="1"/>
          </p:cNvSpPr>
          <p:nvPr>
            <p:ph idx="1"/>
          </p:nvPr>
        </p:nvSpPr>
        <p:spPr>
          <a:xfrm>
            <a:off x="838200" y="1784573"/>
            <a:ext cx="4340102" cy="854580"/>
          </a:xfrm>
        </p:spPr>
        <p:txBody>
          <a:bodyPr>
            <a:normAutofit/>
          </a:bodyPr>
          <a:lstStyle/>
          <a:p>
            <a:pPr marL="0" indent="0">
              <a:buNone/>
            </a:pPr>
            <a:r>
              <a:rPr lang="en-US" sz="1800" b="1" dirty="0">
                <a:solidFill>
                  <a:srgbClr val="C5213C"/>
                </a:solidFill>
              </a:rPr>
              <a:t>In 2016, Government of Bihar (GoB) and UNICEF, Bihar initiated implementation of pilot models</a:t>
            </a:r>
          </a:p>
        </p:txBody>
      </p:sp>
      <p:sp>
        <p:nvSpPr>
          <p:cNvPr id="4" name="TextBox 3"/>
          <p:cNvSpPr txBox="1"/>
          <p:nvPr/>
        </p:nvSpPr>
        <p:spPr>
          <a:xfrm>
            <a:off x="5859380" y="1822452"/>
            <a:ext cx="5494420"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Univers 45 Light" panose="020B0403020202020204" pitchFamily="34" charset="0"/>
              </a:rPr>
              <a:t>The pilots hinged on community dialogue and mobilisation, capacity development, awareness building and policy advocacy for convergence around ending child marriage </a:t>
            </a:r>
          </a:p>
          <a:p>
            <a:pPr marL="285750" indent="-285750">
              <a:buFont typeface="Arial" panose="020B0604020202020204" pitchFamily="34" charset="0"/>
              <a:buChar char="•"/>
            </a:pPr>
            <a:r>
              <a:rPr lang="en-US" dirty="0">
                <a:latin typeface="Univers 45 Light" panose="020B0403020202020204" pitchFamily="34" charset="0"/>
              </a:rPr>
              <a:t>These pilots were carefully monitored to track and follow up on cases of child marriage in the community </a:t>
            </a:r>
          </a:p>
          <a:p>
            <a:pPr marL="285750" indent="-285750">
              <a:buFont typeface="Arial" panose="020B0604020202020204" pitchFamily="34" charset="0"/>
              <a:buChar char="•"/>
            </a:pPr>
            <a:r>
              <a:rPr lang="en-US" dirty="0">
                <a:latin typeface="Univers 45 Light" panose="020B0403020202020204" pitchFamily="34" charset="0"/>
              </a:rPr>
              <a:t>Building on their success, the </a:t>
            </a:r>
            <a:r>
              <a:rPr lang="en-US" b="1" dirty="0">
                <a:solidFill>
                  <a:srgbClr val="0070C0"/>
                </a:solidFill>
                <a:latin typeface="Univers 45 Light" panose="020B0403020202020204" pitchFamily="34" charset="0"/>
              </a:rPr>
              <a:t>State Action Plan</a:t>
            </a:r>
            <a:r>
              <a:rPr lang="en-US" dirty="0">
                <a:solidFill>
                  <a:srgbClr val="0070C0"/>
                </a:solidFill>
                <a:latin typeface="Univers 45 Light" panose="020B0403020202020204" pitchFamily="34" charset="0"/>
              </a:rPr>
              <a:t> </a:t>
            </a:r>
            <a:r>
              <a:rPr lang="en-US" dirty="0">
                <a:latin typeface="Univers 45 Light" panose="020B0403020202020204" pitchFamily="34" charset="0"/>
              </a:rPr>
              <a:t>and</a:t>
            </a:r>
            <a:r>
              <a:rPr lang="en-US" dirty="0">
                <a:solidFill>
                  <a:srgbClr val="0070C0"/>
                </a:solidFill>
                <a:latin typeface="Univers 45 Light" panose="020B0403020202020204" pitchFamily="34" charset="0"/>
              </a:rPr>
              <a:t> </a:t>
            </a:r>
            <a:r>
              <a:rPr lang="en-US" b="1" dirty="0">
                <a:solidFill>
                  <a:srgbClr val="0070C0"/>
                </a:solidFill>
                <a:latin typeface="Univers 45 Light" panose="020B0403020202020204" pitchFamily="34" charset="0"/>
              </a:rPr>
              <a:t>Strategy to End Child Marriage and Dowry </a:t>
            </a:r>
            <a:r>
              <a:rPr lang="en-US" dirty="0">
                <a:latin typeface="Univers 45 Light" panose="020B0403020202020204" pitchFamily="34" charset="0"/>
              </a:rPr>
              <a:t>were developed by the Women’s Development Corporation (WDC) with support from UNICEF, Breakthrough and Praxis; in line with </a:t>
            </a:r>
            <a:r>
              <a:rPr lang="en-IN" dirty="0">
                <a:latin typeface="Univers 45 Light" panose="020B0403020202020204" pitchFamily="34" charset="0"/>
              </a:rPr>
              <a:t>Hon’ble Chief Minister’s 7-point agenda (</a:t>
            </a:r>
            <a:r>
              <a:rPr lang="en-IN" i="1" dirty="0">
                <a:latin typeface="Univers 45 Light" panose="020B0403020202020204" pitchFamily="34" charset="0"/>
              </a:rPr>
              <a:t>Saat Nishchay</a:t>
            </a:r>
            <a:r>
              <a:rPr lang="en-IN" dirty="0">
                <a:latin typeface="Univers 45 Light" panose="020B0403020202020204" pitchFamily="34" charset="0"/>
              </a:rPr>
              <a:t>)</a:t>
            </a:r>
          </a:p>
        </p:txBody>
      </p:sp>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2597" y="2875953"/>
            <a:ext cx="4425705" cy="2919990"/>
          </a:xfrm>
          <a:prstGeom prst="rect">
            <a:avLst/>
          </a:prstGeom>
        </p:spPr>
      </p:pic>
      <p:sp>
        <p:nvSpPr>
          <p:cNvPr id="7" name="TextBox 6"/>
          <p:cNvSpPr txBox="1"/>
          <p:nvPr/>
        </p:nvSpPr>
        <p:spPr>
          <a:xfrm>
            <a:off x="1924048" y="3696484"/>
            <a:ext cx="2876552" cy="1477328"/>
          </a:xfrm>
          <a:prstGeom prst="rect">
            <a:avLst/>
          </a:prstGeom>
          <a:noFill/>
        </p:spPr>
        <p:txBody>
          <a:bodyPr wrap="square" rtlCol="0">
            <a:spAutoFit/>
          </a:bodyPr>
          <a:lstStyle/>
          <a:p>
            <a:r>
              <a:rPr lang="en-US" b="1" dirty="0">
                <a:solidFill>
                  <a:srgbClr val="0070C0"/>
                </a:solidFill>
                <a:latin typeface="Univers Condensed" panose="020B0606020202060204" pitchFamily="34" charset="0"/>
              </a:rPr>
              <a:t>5 districts</a:t>
            </a:r>
            <a:endParaRPr lang="en-US" dirty="0">
              <a:latin typeface="Univers Condensed" panose="020B0606020202060204" pitchFamily="34" charset="0"/>
            </a:endParaRPr>
          </a:p>
          <a:p>
            <a:r>
              <a:rPr lang="en-US" dirty="0">
                <a:latin typeface="Univers Condensed" panose="020B0606020202060204" pitchFamily="34" charset="0"/>
              </a:rPr>
              <a:t>Gaya, Vaishali, Nawada, Samastipur and Darbhanga</a:t>
            </a:r>
          </a:p>
          <a:p>
            <a:r>
              <a:rPr lang="en-US" b="1" dirty="0">
                <a:solidFill>
                  <a:srgbClr val="0070C0"/>
                </a:solidFill>
                <a:latin typeface="Univers Condensed" panose="020B0606020202060204" pitchFamily="34" charset="0"/>
              </a:rPr>
              <a:t>17 blocks </a:t>
            </a:r>
          </a:p>
          <a:p>
            <a:r>
              <a:rPr lang="en-US" b="1" dirty="0">
                <a:solidFill>
                  <a:srgbClr val="0070C0"/>
                </a:solidFill>
                <a:latin typeface="Univers Condensed" panose="020B0606020202060204" pitchFamily="34" charset="0"/>
              </a:rPr>
              <a:t>320 Gram Panchayats</a:t>
            </a:r>
          </a:p>
        </p:txBody>
      </p:sp>
    </p:spTree>
    <p:extLst>
      <p:ext uri="{BB962C8B-B14F-4D97-AF65-F5344CB8AC3E}">
        <p14:creationId xmlns:p14="http://schemas.microsoft.com/office/powerpoint/2010/main" val="194304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723"/>
            <a:ext cx="12192000" cy="6479777"/>
          </a:xfrm>
          <a:prstGeom prst="rect">
            <a:avLst/>
          </a:prstGeom>
          <a:solidFill>
            <a:srgbClr val="EDF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83664" y="2984500"/>
            <a:ext cx="10082835" cy="1384995"/>
          </a:xfrm>
          <a:prstGeom prst="rect">
            <a:avLst/>
          </a:prstGeom>
          <a:noFill/>
        </p:spPr>
        <p:txBody>
          <a:bodyPr wrap="square" rtlCol="0">
            <a:spAutoFit/>
          </a:bodyPr>
          <a:lstStyle/>
          <a:p>
            <a:r>
              <a:rPr lang="en-US" sz="4000" b="1" dirty="0">
                <a:latin typeface="Univers Condensed" panose="020B0606020202060204" pitchFamily="34" charset="0"/>
              </a:rPr>
              <a:t>The multi-pronged campaign</a:t>
            </a:r>
            <a:br>
              <a:rPr lang="en-US" sz="4000" b="1" dirty="0">
                <a:latin typeface="Univers Condensed" panose="020B0606020202060204" pitchFamily="34" charset="0"/>
              </a:rPr>
            </a:br>
            <a:r>
              <a:rPr lang="en-US" sz="4400" b="1" dirty="0">
                <a:solidFill>
                  <a:srgbClr val="0070C0"/>
                </a:solidFill>
                <a:latin typeface="Univers Condensed" panose="020B0606020202060204" pitchFamily="34" charset="0"/>
              </a:rPr>
              <a:t>‘Bal Vivah Evam Dahej Mukt Hamara Bihar’</a:t>
            </a:r>
            <a:endParaRPr lang="en-IN" sz="4400" dirty="0">
              <a:solidFill>
                <a:srgbClr val="0070C0"/>
              </a:solidFill>
              <a:latin typeface="Univers Condensed" panose="020B060602020206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390" y="1091001"/>
            <a:ext cx="3655390" cy="2546566"/>
          </a:xfrm>
          <a:prstGeom prst="rect">
            <a:avLst/>
          </a:prstGeom>
        </p:spPr>
      </p:pic>
    </p:spTree>
    <p:extLst>
      <p:ext uri="{BB962C8B-B14F-4D97-AF65-F5344CB8AC3E}">
        <p14:creationId xmlns:p14="http://schemas.microsoft.com/office/powerpoint/2010/main" val="193264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3161</Words>
  <Application>Microsoft Office PowerPoint</Application>
  <PresentationFormat>Widescreen</PresentationFormat>
  <Paragraphs>238</Paragraphs>
  <Slides>34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Gill Sans</vt:lpstr>
      <vt:lpstr>Univers 45 Light</vt:lpstr>
      <vt:lpstr>Univers Condensed</vt:lpstr>
      <vt:lpstr>Wingdings</vt:lpstr>
      <vt:lpstr>Office Theme</vt:lpstr>
      <vt:lpstr>‘Bal Vivah Evam Dahej Mukt Hamara Bihar’ Campaign</vt:lpstr>
      <vt:lpstr>Systemic efforts</vt:lpstr>
      <vt:lpstr>The adolescent landscape in Bihar</vt:lpstr>
      <vt:lpstr>The adolescent landscape in Bihar</vt:lpstr>
      <vt:lpstr>Concerted efforts towards girls’ empowerment</vt:lpstr>
      <vt:lpstr>Concerted efforts towards girls’ empowerment</vt:lpstr>
      <vt:lpstr>Mukhya Mantri Kanya Uthan Yojana  A scheme for  all-round development of girls</vt:lpstr>
      <vt:lpstr>Accelerating action to end child marriage</vt:lpstr>
      <vt:lpstr>PowerPoint Presentation</vt:lpstr>
      <vt:lpstr>Catalysing social change through the campaign</vt:lpstr>
      <vt:lpstr>5 strategic campaign pillars</vt:lpstr>
      <vt:lpstr>5 strategic campaign pillars</vt:lpstr>
      <vt:lpstr>PowerPoint Presentation</vt:lpstr>
      <vt:lpstr>Leading from the front</vt:lpstr>
      <vt:lpstr>Thorough capacity building of line departments</vt:lpstr>
      <vt:lpstr>Thorough capacity building of line departments</vt:lpstr>
      <vt:lpstr>Fostering participation through adolescent platforms &amp; ensuring commitment from key stakeholders</vt:lpstr>
      <vt:lpstr>Fostering participation through adolescent platforms &amp; ensuring commitment from key stakeholders</vt:lpstr>
      <vt:lpstr>Building awareness through multi-pronged communication</vt:lpstr>
      <vt:lpstr>Building awareness through multi-pronged communication</vt:lpstr>
      <vt:lpstr>Building awareness through multi-pronged communication</vt:lpstr>
      <vt:lpstr>Building awareness through multi-pronged communication – Leveraging community based events </vt:lpstr>
      <vt:lpstr>Building awareness through multi-pronged communication – Leveraging community based events </vt:lpstr>
      <vt:lpstr>Building awareness through multi-pronged communication – Leveraging community based events </vt:lpstr>
      <vt:lpstr>Building awareness through multi-pronged communication – Leveraging community based events </vt:lpstr>
      <vt:lpstr>Adolescents’ Summit on Safe &amp; Violence-free Bihar</vt:lpstr>
      <vt:lpstr>Children’s Charter of Demands</vt:lpstr>
      <vt:lpstr>Children’s Charter of Demands</vt:lpstr>
      <vt:lpstr>Children’s Charter of Demands</vt:lpstr>
      <vt:lpstr>Stories of resilience</vt:lpstr>
      <vt:lpstr>Impact of campaign</vt:lpstr>
      <vt:lpstr>PowerPoint Presentation</vt:lpstr>
      <vt:lpstr>Way forward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 Vivah Evam Dahej Mukt Hamara Bihar’ Campaign</dc:title>
  <dc:creator>ARYABHATTA</dc:creator>
  <cp:lastModifiedBy>Bear</cp:lastModifiedBy>
  <cp:revision>274</cp:revision>
  <cp:lastPrinted>2020-10-23T04:48:31Z</cp:lastPrinted>
  <dcterms:created xsi:type="dcterms:W3CDTF">2020-10-21T05:14:34Z</dcterms:created>
  <dcterms:modified xsi:type="dcterms:W3CDTF">2021-03-11T09:48:56Z</dcterms:modified>
</cp:coreProperties>
</file>